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7"/>
  </p:notesMasterIdLst>
  <p:sldIdLst>
    <p:sldId id="256" r:id="rId2"/>
    <p:sldId id="360" r:id="rId3"/>
    <p:sldId id="283" r:id="rId4"/>
    <p:sldId id="287" r:id="rId5"/>
    <p:sldId id="288" r:id="rId6"/>
    <p:sldId id="332" r:id="rId7"/>
    <p:sldId id="284" r:id="rId8"/>
    <p:sldId id="312" r:id="rId9"/>
    <p:sldId id="313" r:id="rId10"/>
    <p:sldId id="314" r:id="rId11"/>
    <p:sldId id="315" r:id="rId12"/>
    <p:sldId id="358" r:id="rId13"/>
    <p:sldId id="359" r:id="rId14"/>
    <p:sldId id="316" r:id="rId15"/>
    <p:sldId id="317" r:id="rId16"/>
    <p:sldId id="318" r:id="rId17"/>
    <p:sldId id="319" r:id="rId18"/>
    <p:sldId id="275" r:id="rId19"/>
    <p:sldId id="328" r:id="rId20"/>
    <p:sldId id="276" r:id="rId21"/>
    <p:sldId id="278" r:id="rId22"/>
    <p:sldId id="279" r:id="rId23"/>
    <p:sldId id="280" r:id="rId24"/>
    <p:sldId id="329" r:id="rId25"/>
    <p:sldId id="330" r:id="rId26"/>
    <p:sldId id="261" r:id="rId27"/>
    <p:sldId id="262" r:id="rId28"/>
    <p:sldId id="263" r:id="rId29"/>
    <p:sldId id="264" r:id="rId30"/>
    <p:sldId id="265" r:id="rId31"/>
    <p:sldId id="266" r:id="rId32"/>
    <p:sldId id="271" r:id="rId33"/>
    <p:sldId id="273" r:id="rId34"/>
    <p:sldId id="306" r:id="rId35"/>
    <p:sldId id="307" r:id="rId36"/>
    <p:sldId id="371" r:id="rId37"/>
    <p:sldId id="372" r:id="rId38"/>
    <p:sldId id="373" r:id="rId39"/>
    <p:sldId id="309" r:id="rId40"/>
    <p:sldId id="290" r:id="rId41"/>
    <p:sldId id="291" r:id="rId42"/>
    <p:sldId id="292" r:id="rId43"/>
    <p:sldId id="293" r:id="rId44"/>
    <p:sldId id="294" r:id="rId45"/>
    <p:sldId id="295" r:id="rId46"/>
    <p:sldId id="296" r:id="rId47"/>
    <p:sldId id="297" r:id="rId48"/>
    <p:sldId id="298" r:id="rId49"/>
    <p:sldId id="299" r:id="rId50"/>
    <p:sldId id="364" r:id="rId51"/>
    <p:sldId id="367" r:id="rId52"/>
    <p:sldId id="366" r:id="rId53"/>
    <p:sldId id="369" r:id="rId54"/>
    <p:sldId id="370" r:id="rId55"/>
    <p:sldId id="301" r:id="rId56"/>
    <p:sldId id="368" r:id="rId57"/>
    <p:sldId id="320" r:id="rId58"/>
    <p:sldId id="323" r:id="rId59"/>
    <p:sldId id="361" r:id="rId60"/>
    <p:sldId id="322" r:id="rId61"/>
    <p:sldId id="362" r:id="rId62"/>
    <p:sldId id="333" r:id="rId63"/>
    <p:sldId id="334" r:id="rId64"/>
    <p:sldId id="353" r:id="rId65"/>
    <p:sldId id="335" r:id="rId66"/>
    <p:sldId id="336" r:id="rId67"/>
    <p:sldId id="337" r:id="rId68"/>
    <p:sldId id="338" r:id="rId69"/>
    <p:sldId id="339" r:id="rId70"/>
    <p:sldId id="352" r:id="rId71"/>
    <p:sldId id="305" r:id="rId72"/>
    <p:sldId id="354" r:id="rId73"/>
    <p:sldId id="355" r:id="rId74"/>
    <p:sldId id="356" r:id="rId75"/>
    <p:sldId id="340" r:id="rId76"/>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10" d="100"/>
          <a:sy n="110" d="100"/>
        </p:scale>
        <p:origin x="-924" y="42"/>
      </p:cViewPr>
      <p:guideLst>
        <p:guide orient="horz" pos="2160"/>
        <p:guide pos="2880"/>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4A99D-787F-4004-BFFF-8EC6916E7C49}" type="datetimeFigureOut">
              <a:rPr lang="da-DK" smtClean="0"/>
              <a:t>14-03-2013</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891A5-0BD8-40FB-9E75-6078CF4191F9}" type="slidenum">
              <a:rPr lang="da-DK" smtClean="0"/>
              <a:t>‹nr.›</a:t>
            </a:fld>
            <a:endParaRPr lang="da-DK"/>
          </a:p>
        </p:txBody>
      </p:sp>
    </p:spTree>
    <p:extLst>
      <p:ext uri="{BB962C8B-B14F-4D97-AF65-F5344CB8AC3E}">
        <p14:creationId xmlns:p14="http://schemas.microsoft.com/office/powerpoint/2010/main" val="3964894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AE84733-D26E-4EC0-B421-2865B09A1F96}" type="slidenum">
              <a:rPr lang="da-DK" smtClean="0">
                <a:latin typeface="Arial" pitchFamily="34" charset="0"/>
              </a:rPr>
              <a:pPr/>
              <a:t>11</a:t>
            </a:fld>
            <a:endParaRPr lang="da-DK"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da-DK"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376F1111-FFE4-4C8A-A4BD-08101A15DED9}" type="slidenum">
              <a:rPr lang="da-DK" smtClean="0"/>
              <a:pPr>
                <a:defRPr/>
              </a:pPr>
              <a:t>50</a:t>
            </a:fld>
            <a:endParaRPr lang="da-DK"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a-D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376F1111-FFE4-4C8A-A4BD-08101A15DED9}" type="slidenum">
              <a:rPr lang="da-DK" smtClean="0"/>
              <a:pPr>
                <a:defRPr/>
              </a:pPr>
              <a:t>51</a:t>
            </a:fld>
            <a:endParaRPr lang="da-DK"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a-DK"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376F1111-FFE4-4C8A-A4BD-08101A15DED9}" type="slidenum">
              <a:rPr lang="da-DK" smtClean="0"/>
              <a:pPr>
                <a:defRPr/>
              </a:pPr>
              <a:t>52</a:t>
            </a:fld>
            <a:endParaRPr lang="da-DK"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a-DK"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376F1111-FFE4-4C8A-A4BD-08101A15DED9}" type="slidenum">
              <a:rPr lang="da-DK" smtClean="0"/>
              <a:pPr>
                <a:defRPr/>
              </a:pPr>
              <a:t>55</a:t>
            </a:fld>
            <a:endParaRPr lang="da-DK"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a-DK"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425F6E07-4011-469C-976B-DF4996E40120}" type="slidenum">
              <a:rPr lang="da-DK" smtClean="0"/>
              <a:t>67</a:t>
            </a:fld>
            <a:endParaRPr lang="da-DK"/>
          </a:p>
        </p:txBody>
      </p:sp>
    </p:spTree>
    <p:extLst>
      <p:ext uri="{BB962C8B-B14F-4D97-AF65-F5344CB8AC3E}">
        <p14:creationId xmlns:p14="http://schemas.microsoft.com/office/powerpoint/2010/main" val="326240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334A9-9994-4A10-B3E6-EBF4E62F2CF7}" type="slidenum">
              <a:rPr lang="da-DK"/>
              <a:pPr/>
              <a:t>68</a:t>
            </a:fld>
            <a:endParaRPr lang="da-DK"/>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592488-E79B-41DC-8EB3-7F1085925C8D}" type="slidenum">
              <a:rPr lang="da-DK"/>
              <a:pPr/>
              <a:t>73</a:t>
            </a:fld>
            <a:endParaRPr lang="da-DK"/>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F307D6-90B0-4F62-B031-8B2D7727BE23}" type="slidenum">
              <a:rPr lang="da-DK" smtClean="0"/>
              <a:pPr fontAlgn="base">
                <a:spcBef>
                  <a:spcPct val="0"/>
                </a:spcBef>
                <a:spcAft>
                  <a:spcPct val="0"/>
                </a:spcAft>
                <a:defRPr/>
              </a:pPr>
              <a:t>12</a:t>
            </a:fld>
            <a:endParaRPr lang="da-DK" smtClean="0"/>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AC75CB-F258-4F2F-971D-44898E008D8F}" type="slidenum">
              <a:rPr lang="da-DK" smtClean="0"/>
              <a:pPr fontAlgn="base">
                <a:spcBef>
                  <a:spcPct val="0"/>
                </a:spcBef>
                <a:spcAft>
                  <a:spcPct val="0"/>
                </a:spcAft>
                <a:defRPr/>
              </a:pPr>
              <a:t>13</a:t>
            </a:fld>
            <a:endParaRPr lang="da-DK" smtClean="0"/>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0046E1D-967E-4707-82A2-37B61D74F19D}" type="slidenum">
              <a:rPr lang="da-DK" smtClean="0">
                <a:latin typeface="Arial" pitchFamily="34" charset="0"/>
              </a:rPr>
              <a:pPr/>
              <a:t>15</a:t>
            </a:fld>
            <a:endParaRPr lang="da-DK"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da-DK"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93CE58E3-10EF-4507-A06C-1FDB11D539D7}" type="slidenum">
              <a:rPr lang="da-DK" smtClean="0"/>
              <a:pPr>
                <a:defRPr/>
              </a:pPr>
              <a:t>16</a:t>
            </a:fld>
            <a:endParaRPr lang="da-DK"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a-DK"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0046E1D-967E-4707-82A2-37B61D74F19D}" type="slidenum">
              <a:rPr lang="da-DK" smtClean="0">
                <a:latin typeface="Arial" pitchFamily="34" charset="0"/>
              </a:rPr>
              <a:pPr/>
              <a:t>35</a:t>
            </a:fld>
            <a:endParaRPr lang="da-DK"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da-DK"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376F1111-FFE4-4C8A-A4BD-08101A15DED9}" type="slidenum">
              <a:rPr lang="da-DK" smtClean="0"/>
              <a:pPr>
                <a:defRPr/>
              </a:pPr>
              <a:t>36</a:t>
            </a:fld>
            <a:endParaRPr lang="da-DK"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a-D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376F1111-FFE4-4C8A-A4BD-08101A15DED9}" type="slidenum">
              <a:rPr lang="da-DK" smtClean="0"/>
              <a:pPr>
                <a:defRPr/>
              </a:pPr>
              <a:t>37</a:t>
            </a:fld>
            <a:endParaRPr lang="da-DK"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a-D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376F1111-FFE4-4C8A-A4BD-08101A15DED9}" type="slidenum">
              <a:rPr lang="da-DK" smtClean="0"/>
              <a:pPr>
                <a:defRPr/>
              </a:pPr>
              <a:t>38</a:t>
            </a:fld>
            <a:endParaRPr lang="da-DK"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a-D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E5E137BB-727F-4A9B-B736-35896C8E2E41}" type="datetime1">
              <a:rPr lang="da-DK" smtClean="0"/>
              <a:t>14-03-2013</a:t>
            </a:fld>
            <a:endParaRPr lang="da-DK"/>
          </a:p>
        </p:txBody>
      </p:sp>
      <p:sp>
        <p:nvSpPr>
          <p:cNvPr id="5" name="Pladsholder til sidefod 4"/>
          <p:cNvSpPr>
            <a:spLocks noGrp="1"/>
          </p:cNvSpPr>
          <p:nvPr>
            <p:ph type="ftr" sz="quarter" idx="11"/>
          </p:nvPr>
        </p:nvSpPr>
        <p:spPr/>
        <p:txBody>
          <a:bodyPr/>
          <a:lstStyle/>
          <a:p>
            <a:r>
              <a:rPr lang="de-DE" smtClean="0"/>
              <a:t>AH &amp; Matematik, MWA, ALF, 2013</a:t>
            </a:r>
            <a:endParaRPr lang="da-DK"/>
          </a:p>
        </p:txBody>
      </p:sp>
      <p:sp>
        <p:nvSpPr>
          <p:cNvPr id="6" name="Pladsholder til diasnummer 5"/>
          <p:cNvSpPr>
            <a:spLocks noGrp="1"/>
          </p:cNvSpPr>
          <p:nvPr>
            <p:ph type="sldNum" sz="quarter" idx="12"/>
          </p:nvPr>
        </p:nvSpPr>
        <p:spPr/>
        <p:txBody>
          <a:bodyPr/>
          <a:lstStyle/>
          <a:p>
            <a:fld id="{1249135E-CC31-4586-A38E-A8EF2E644737}" type="slidenum">
              <a:rPr lang="da-DK" smtClean="0"/>
              <a:t>‹nr.›</a:t>
            </a:fld>
            <a:endParaRPr lang="da-DK"/>
          </a:p>
        </p:txBody>
      </p:sp>
    </p:spTree>
    <p:extLst>
      <p:ext uri="{BB962C8B-B14F-4D97-AF65-F5344CB8AC3E}">
        <p14:creationId xmlns:p14="http://schemas.microsoft.com/office/powerpoint/2010/main" val="197807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65D70C8-7095-4F95-A714-C9DB3C8DC804}" type="datetime1">
              <a:rPr lang="da-DK" smtClean="0"/>
              <a:t>14-03-2013</a:t>
            </a:fld>
            <a:endParaRPr lang="da-DK"/>
          </a:p>
        </p:txBody>
      </p:sp>
      <p:sp>
        <p:nvSpPr>
          <p:cNvPr id="5" name="Pladsholder til sidefod 4"/>
          <p:cNvSpPr>
            <a:spLocks noGrp="1"/>
          </p:cNvSpPr>
          <p:nvPr>
            <p:ph type="ftr" sz="quarter" idx="11"/>
          </p:nvPr>
        </p:nvSpPr>
        <p:spPr/>
        <p:txBody>
          <a:bodyPr/>
          <a:lstStyle/>
          <a:p>
            <a:r>
              <a:rPr lang="de-DE" smtClean="0"/>
              <a:t>AH &amp; Matematik, MWA, ALF, 2013</a:t>
            </a:r>
            <a:endParaRPr lang="da-DK"/>
          </a:p>
        </p:txBody>
      </p:sp>
      <p:sp>
        <p:nvSpPr>
          <p:cNvPr id="6" name="Pladsholder til diasnummer 5"/>
          <p:cNvSpPr>
            <a:spLocks noGrp="1"/>
          </p:cNvSpPr>
          <p:nvPr>
            <p:ph type="sldNum" sz="quarter" idx="12"/>
          </p:nvPr>
        </p:nvSpPr>
        <p:spPr/>
        <p:txBody>
          <a:bodyPr/>
          <a:lstStyle/>
          <a:p>
            <a:fld id="{1249135E-CC31-4586-A38E-A8EF2E644737}" type="slidenum">
              <a:rPr lang="da-DK" smtClean="0"/>
              <a:t>‹nr.›</a:t>
            </a:fld>
            <a:endParaRPr lang="da-DK"/>
          </a:p>
        </p:txBody>
      </p:sp>
    </p:spTree>
    <p:extLst>
      <p:ext uri="{BB962C8B-B14F-4D97-AF65-F5344CB8AC3E}">
        <p14:creationId xmlns:p14="http://schemas.microsoft.com/office/powerpoint/2010/main" val="154851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0BEEA0C-9253-499F-921A-ECD645130130}" type="datetime1">
              <a:rPr lang="da-DK" smtClean="0"/>
              <a:t>14-03-2013</a:t>
            </a:fld>
            <a:endParaRPr lang="da-DK"/>
          </a:p>
        </p:txBody>
      </p:sp>
      <p:sp>
        <p:nvSpPr>
          <p:cNvPr id="5" name="Pladsholder til sidefod 4"/>
          <p:cNvSpPr>
            <a:spLocks noGrp="1"/>
          </p:cNvSpPr>
          <p:nvPr>
            <p:ph type="ftr" sz="quarter" idx="11"/>
          </p:nvPr>
        </p:nvSpPr>
        <p:spPr/>
        <p:txBody>
          <a:bodyPr/>
          <a:lstStyle/>
          <a:p>
            <a:r>
              <a:rPr lang="de-DE" smtClean="0"/>
              <a:t>AH &amp; Matematik, MWA, ALF, 2013</a:t>
            </a:r>
            <a:endParaRPr lang="da-DK"/>
          </a:p>
        </p:txBody>
      </p:sp>
      <p:sp>
        <p:nvSpPr>
          <p:cNvPr id="6" name="Pladsholder til diasnummer 5"/>
          <p:cNvSpPr>
            <a:spLocks noGrp="1"/>
          </p:cNvSpPr>
          <p:nvPr>
            <p:ph type="sldNum" sz="quarter" idx="12"/>
          </p:nvPr>
        </p:nvSpPr>
        <p:spPr/>
        <p:txBody>
          <a:bodyPr/>
          <a:lstStyle/>
          <a:p>
            <a:fld id="{1249135E-CC31-4586-A38E-A8EF2E644737}" type="slidenum">
              <a:rPr lang="da-DK" smtClean="0"/>
              <a:t>‹nr.›</a:t>
            </a:fld>
            <a:endParaRPr lang="da-DK"/>
          </a:p>
        </p:txBody>
      </p:sp>
    </p:spTree>
    <p:extLst>
      <p:ext uri="{BB962C8B-B14F-4D97-AF65-F5344CB8AC3E}">
        <p14:creationId xmlns:p14="http://schemas.microsoft.com/office/powerpoint/2010/main" val="389545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A8ECBE8-6568-4759-99DE-B4B526DEAA3F}" type="datetime1">
              <a:rPr lang="da-DK" smtClean="0"/>
              <a:t>14-03-2013</a:t>
            </a:fld>
            <a:endParaRPr lang="da-DK"/>
          </a:p>
        </p:txBody>
      </p:sp>
      <p:sp>
        <p:nvSpPr>
          <p:cNvPr id="5" name="Pladsholder til sidefod 4"/>
          <p:cNvSpPr>
            <a:spLocks noGrp="1"/>
          </p:cNvSpPr>
          <p:nvPr>
            <p:ph type="ftr" sz="quarter" idx="11"/>
          </p:nvPr>
        </p:nvSpPr>
        <p:spPr/>
        <p:txBody>
          <a:bodyPr/>
          <a:lstStyle/>
          <a:p>
            <a:r>
              <a:rPr lang="de-DE" smtClean="0"/>
              <a:t>AH &amp; Matematik, MWA, ALF, 2013</a:t>
            </a:r>
            <a:endParaRPr lang="da-DK"/>
          </a:p>
        </p:txBody>
      </p:sp>
      <p:sp>
        <p:nvSpPr>
          <p:cNvPr id="6" name="Pladsholder til diasnummer 5"/>
          <p:cNvSpPr>
            <a:spLocks noGrp="1"/>
          </p:cNvSpPr>
          <p:nvPr>
            <p:ph type="sldNum" sz="quarter" idx="12"/>
          </p:nvPr>
        </p:nvSpPr>
        <p:spPr/>
        <p:txBody>
          <a:bodyPr/>
          <a:lstStyle/>
          <a:p>
            <a:fld id="{1249135E-CC31-4586-A38E-A8EF2E644737}" type="slidenum">
              <a:rPr lang="da-DK" smtClean="0"/>
              <a:t>‹nr.›</a:t>
            </a:fld>
            <a:endParaRPr lang="da-DK"/>
          </a:p>
        </p:txBody>
      </p:sp>
    </p:spTree>
    <p:extLst>
      <p:ext uri="{BB962C8B-B14F-4D97-AF65-F5344CB8AC3E}">
        <p14:creationId xmlns:p14="http://schemas.microsoft.com/office/powerpoint/2010/main" val="410157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5AA33F00-DB25-48E3-BA63-C74751E94FA2}" type="datetime1">
              <a:rPr lang="da-DK" smtClean="0"/>
              <a:t>14-03-2013</a:t>
            </a:fld>
            <a:endParaRPr lang="da-DK"/>
          </a:p>
        </p:txBody>
      </p:sp>
      <p:sp>
        <p:nvSpPr>
          <p:cNvPr id="5" name="Pladsholder til sidefod 4"/>
          <p:cNvSpPr>
            <a:spLocks noGrp="1"/>
          </p:cNvSpPr>
          <p:nvPr>
            <p:ph type="ftr" sz="quarter" idx="11"/>
          </p:nvPr>
        </p:nvSpPr>
        <p:spPr/>
        <p:txBody>
          <a:bodyPr/>
          <a:lstStyle/>
          <a:p>
            <a:r>
              <a:rPr lang="de-DE" smtClean="0"/>
              <a:t>AH &amp; Matematik, MWA, ALF, 2013</a:t>
            </a:r>
            <a:endParaRPr lang="da-DK"/>
          </a:p>
        </p:txBody>
      </p:sp>
      <p:sp>
        <p:nvSpPr>
          <p:cNvPr id="6" name="Pladsholder til diasnummer 5"/>
          <p:cNvSpPr>
            <a:spLocks noGrp="1"/>
          </p:cNvSpPr>
          <p:nvPr>
            <p:ph type="sldNum" sz="quarter" idx="12"/>
          </p:nvPr>
        </p:nvSpPr>
        <p:spPr/>
        <p:txBody>
          <a:bodyPr/>
          <a:lstStyle/>
          <a:p>
            <a:fld id="{1249135E-CC31-4586-A38E-A8EF2E644737}" type="slidenum">
              <a:rPr lang="da-DK" smtClean="0"/>
              <a:t>‹nr.›</a:t>
            </a:fld>
            <a:endParaRPr lang="da-DK"/>
          </a:p>
        </p:txBody>
      </p:sp>
    </p:spTree>
    <p:extLst>
      <p:ext uri="{BB962C8B-B14F-4D97-AF65-F5344CB8AC3E}">
        <p14:creationId xmlns:p14="http://schemas.microsoft.com/office/powerpoint/2010/main" val="31373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A8B56F31-CBB1-45EE-8E42-19AD97A2A1AA}" type="datetime1">
              <a:rPr lang="da-DK" smtClean="0"/>
              <a:t>14-03-2013</a:t>
            </a:fld>
            <a:endParaRPr lang="da-DK"/>
          </a:p>
        </p:txBody>
      </p:sp>
      <p:sp>
        <p:nvSpPr>
          <p:cNvPr id="6" name="Pladsholder til sidefod 5"/>
          <p:cNvSpPr>
            <a:spLocks noGrp="1"/>
          </p:cNvSpPr>
          <p:nvPr>
            <p:ph type="ftr" sz="quarter" idx="11"/>
          </p:nvPr>
        </p:nvSpPr>
        <p:spPr/>
        <p:txBody>
          <a:bodyPr/>
          <a:lstStyle/>
          <a:p>
            <a:r>
              <a:rPr lang="de-DE" smtClean="0"/>
              <a:t>AH &amp; Matematik, MWA, ALF, 2013</a:t>
            </a:r>
            <a:endParaRPr lang="da-DK"/>
          </a:p>
        </p:txBody>
      </p:sp>
      <p:sp>
        <p:nvSpPr>
          <p:cNvPr id="7" name="Pladsholder til diasnummer 6"/>
          <p:cNvSpPr>
            <a:spLocks noGrp="1"/>
          </p:cNvSpPr>
          <p:nvPr>
            <p:ph type="sldNum" sz="quarter" idx="12"/>
          </p:nvPr>
        </p:nvSpPr>
        <p:spPr/>
        <p:txBody>
          <a:bodyPr/>
          <a:lstStyle/>
          <a:p>
            <a:fld id="{1249135E-CC31-4586-A38E-A8EF2E644737}" type="slidenum">
              <a:rPr lang="da-DK" smtClean="0"/>
              <a:t>‹nr.›</a:t>
            </a:fld>
            <a:endParaRPr lang="da-DK"/>
          </a:p>
        </p:txBody>
      </p:sp>
    </p:spTree>
    <p:extLst>
      <p:ext uri="{BB962C8B-B14F-4D97-AF65-F5344CB8AC3E}">
        <p14:creationId xmlns:p14="http://schemas.microsoft.com/office/powerpoint/2010/main" val="196410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A3BFD7C4-A417-4836-93CC-30D3C011F082}" type="datetime1">
              <a:rPr lang="da-DK" smtClean="0"/>
              <a:t>14-03-2013</a:t>
            </a:fld>
            <a:endParaRPr lang="da-DK"/>
          </a:p>
        </p:txBody>
      </p:sp>
      <p:sp>
        <p:nvSpPr>
          <p:cNvPr id="8" name="Pladsholder til sidefod 7"/>
          <p:cNvSpPr>
            <a:spLocks noGrp="1"/>
          </p:cNvSpPr>
          <p:nvPr>
            <p:ph type="ftr" sz="quarter" idx="11"/>
          </p:nvPr>
        </p:nvSpPr>
        <p:spPr/>
        <p:txBody>
          <a:bodyPr/>
          <a:lstStyle/>
          <a:p>
            <a:r>
              <a:rPr lang="de-DE" smtClean="0"/>
              <a:t>AH &amp; Matematik, MWA, ALF, 2013</a:t>
            </a:r>
            <a:endParaRPr lang="da-DK"/>
          </a:p>
        </p:txBody>
      </p:sp>
      <p:sp>
        <p:nvSpPr>
          <p:cNvPr id="9" name="Pladsholder til diasnummer 8"/>
          <p:cNvSpPr>
            <a:spLocks noGrp="1"/>
          </p:cNvSpPr>
          <p:nvPr>
            <p:ph type="sldNum" sz="quarter" idx="12"/>
          </p:nvPr>
        </p:nvSpPr>
        <p:spPr/>
        <p:txBody>
          <a:bodyPr/>
          <a:lstStyle/>
          <a:p>
            <a:fld id="{1249135E-CC31-4586-A38E-A8EF2E644737}" type="slidenum">
              <a:rPr lang="da-DK" smtClean="0"/>
              <a:t>‹nr.›</a:t>
            </a:fld>
            <a:endParaRPr lang="da-DK"/>
          </a:p>
        </p:txBody>
      </p:sp>
    </p:spTree>
    <p:extLst>
      <p:ext uri="{BB962C8B-B14F-4D97-AF65-F5344CB8AC3E}">
        <p14:creationId xmlns:p14="http://schemas.microsoft.com/office/powerpoint/2010/main" val="282980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281550C1-F82B-4557-8692-F9A575789349}" type="datetime1">
              <a:rPr lang="da-DK" smtClean="0"/>
              <a:t>14-03-2013</a:t>
            </a:fld>
            <a:endParaRPr lang="da-DK"/>
          </a:p>
        </p:txBody>
      </p:sp>
      <p:sp>
        <p:nvSpPr>
          <p:cNvPr id="4" name="Pladsholder til sidefod 3"/>
          <p:cNvSpPr>
            <a:spLocks noGrp="1"/>
          </p:cNvSpPr>
          <p:nvPr>
            <p:ph type="ftr" sz="quarter" idx="11"/>
          </p:nvPr>
        </p:nvSpPr>
        <p:spPr/>
        <p:txBody>
          <a:bodyPr/>
          <a:lstStyle/>
          <a:p>
            <a:r>
              <a:rPr lang="de-DE" smtClean="0"/>
              <a:t>AH &amp; Matematik, MWA, ALF, 2013</a:t>
            </a:r>
            <a:endParaRPr lang="da-DK"/>
          </a:p>
        </p:txBody>
      </p:sp>
      <p:sp>
        <p:nvSpPr>
          <p:cNvPr id="5" name="Pladsholder til diasnummer 4"/>
          <p:cNvSpPr>
            <a:spLocks noGrp="1"/>
          </p:cNvSpPr>
          <p:nvPr>
            <p:ph type="sldNum" sz="quarter" idx="12"/>
          </p:nvPr>
        </p:nvSpPr>
        <p:spPr/>
        <p:txBody>
          <a:bodyPr/>
          <a:lstStyle/>
          <a:p>
            <a:fld id="{1249135E-CC31-4586-A38E-A8EF2E644737}" type="slidenum">
              <a:rPr lang="da-DK" smtClean="0"/>
              <a:t>‹nr.›</a:t>
            </a:fld>
            <a:endParaRPr lang="da-DK"/>
          </a:p>
        </p:txBody>
      </p:sp>
    </p:spTree>
    <p:extLst>
      <p:ext uri="{BB962C8B-B14F-4D97-AF65-F5344CB8AC3E}">
        <p14:creationId xmlns:p14="http://schemas.microsoft.com/office/powerpoint/2010/main" val="343669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986EED6-F73F-419D-A5F8-1D0B3C252935}" type="datetime1">
              <a:rPr lang="da-DK" smtClean="0"/>
              <a:t>14-03-2013</a:t>
            </a:fld>
            <a:endParaRPr lang="da-DK"/>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1249135E-CC31-4586-A38E-A8EF2E644737}" type="slidenum">
              <a:rPr lang="da-DK" smtClean="0"/>
              <a:t>‹nr.›</a:t>
            </a:fld>
            <a:endParaRPr lang="da-DK"/>
          </a:p>
        </p:txBody>
      </p:sp>
    </p:spTree>
    <p:extLst>
      <p:ext uri="{BB962C8B-B14F-4D97-AF65-F5344CB8AC3E}">
        <p14:creationId xmlns:p14="http://schemas.microsoft.com/office/powerpoint/2010/main" val="52180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F3302FE9-617C-49EB-856D-5F4408020B90}" type="datetime1">
              <a:rPr lang="da-DK" smtClean="0"/>
              <a:t>14-03-2013</a:t>
            </a:fld>
            <a:endParaRPr lang="da-DK"/>
          </a:p>
        </p:txBody>
      </p:sp>
      <p:sp>
        <p:nvSpPr>
          <p:cNvPr id="6" name="Pladsholder til sidefod 5"/>
          <p:cNvSpPr>
            <a:spLocks noGrp="1"/>
          </p:cNvSpPr>
          <p:nvPr>
            <p:ph type="ftr" sz="quarter" idx="11"/>
          </p:nvPr>
        </p:nvSpPr>
        <p:spPr/>
        <p:txBody>
          <a:bodyPr/>
          <a:lstStyle/>
          <a:p>
            <a:r>
              <a:rPr lang="de-DE" smtClean="0"/>
              <a:t>AH &amp; Matematik, MWA, ALF, 2013</a:t>
            </a:r>
            <a:endParaRPr lang="da-DK"/>
          </a:p>
        </p:txBody>
      </p:sp>
      <p:sp>
        <p:nvSpPr>
          <p:cNvPr id="7" name="Pladsholder til diasnummer 6"/>
          <p:cNvSpPr>
            <a:spLocks noGrp="1"/>
          </p:cNvSpPr>
          <p:nvPr>
            <p:ph type="sldNum" sz="quarter" idx="12"/>
          </p:nvPr>
        </p:nvSpPr>
        <p:spPr/>
        <p:txBody>
          <a:bodyPr/>
          <a:lstStyle/>
          <a:p>
            <a:fld id="{1249135E-CC31-4586-A38E-A8EF2E644737}" type="slidenum">
              <a:rPr lang="da-DK" smtClean="0"/>
              <a:t>‹nr.›</a:t>
            </a:fld>
            <a:endParaRPr lang="da-DK"/>
          </a:p>
        </p:txBody>
      </p:sp>
    </p:spTree>
    <p:extLst>
      <p:ext uri="{BB962C8B-B14F-4D97-AF65-F5344CB8AC3E}">
        <p14:creationId xmlns:p14="http://schemas.microsoft.com/office/powerpoint/2010/main" val="212334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E25DDCE2-827A-4B32-8B22-553E17D7AEA1}" type="datetime1">
              <a:rPr lang="da-DK" smtClean="0"/>
              <a:t>14-03-2013</a:t>
            </a:fld>
            <a:endParaRPr lang="da-DK"/>
          </a:p>
        </p:txBody>
      </p:sp>
      <p:sp>
        <p:nvSpPr>
          <p:cNvPr id="6" name="Pladsholder til sidefod 5"/>
          <p:cNvSpPr>
            <a:spLocks noGrp="1"/>
          </p:cNvSpPr>
          <p:nvPr>
            <p:ph type="ftr" sz="quarter" idx="11"/>
          </p:nvPr>
        </p:nvSpPr>
        <p:spPr/>
        <p:txBody>
          <a:bodyPr/>
          <a:lstStyle/>
          <a:p>
            <a:r>
              <a:rPr lang="de-DE" smtClean="0"/>
              <a:t>AH &amp; Matematik, MWA, ALF, 2013</a:t>
            </a:r>
            <a:endParaRPr lang="da-DK"/>
          </a:p>
        </p:txBody>
      </p:sp>
      <p:sp>
        <p:nvSpPr>
          <p:cNvPr id="7" name="Pladsholder til diasnummer 6"/>
          <p:cNvSpPr>
            <a:spLocks noGrp="1"/>
          </p:cNvSpPr>
          <p:nvPr>
            <p:ph type="sldNum" sz="quarter" idx="12"/>
          </p:nvPr>
        </p:nvSpPr>
        <p:spPr/>
        <p:txBody>
          <a:bodyPr/>
          <a:lstStyle/>
          <a:p>
            <a:fld id="{1249135E-CC31-4586-A38E-A8EF2E644737}" type="slidenum">
              <a:rPr lang="da-DK" smtClean="0"/>
              <a:t>‹nr.›</a:t>
            </a:fld>
            <a:endParaRPr lang="da-DK"/>
          </a:p>
        </p:txBody>
      </p:sp>
    </p:spTree>
    <p:extLst>
      <p:ext uri="{BB962C8B-B14F-4D97-AF65-F5344CB8AC3E}">
        <p14:creationId xmlns:p14="http://schemas.microsoft.com/office/powerpoint/2010/main" val="158249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AB608-9AFD-4D0A-A93B-841CE75C5C03}" type="datetime1">
              <a:rPr lang="da-DK" smtClean="0"/>
              <a:t>14-03-2013</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AH &amp; Matematik, MWA, ALF, 2013</a:t>
            </a:r>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9135E-CC31-4586-A38E-A8EF2E644737}" type="slidenum">
              <a:rPr lang="da-DK" smtClean="0"/>
              <a:t>‹nr.›</a:t>
            </a:fld>
            <a:endParaRPr lang="da-DK"/>
          </a:p>
        </p:txBody>
      </p:sp>
    </p:spTree>
    <p:extLst>
      <p:ext uri="{BB962C8B-B14F-4D97-AF65-F5344CB8AC3E}">
        <p14:creationId xmlns:p14="http://schemas.microsoft.com/office/powerpoint/2010/main" val="1574485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1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hyperlink" Target="http://www.ucc.dk/"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 Target="slide39.xml"/><Relationship Id="rId7" Type="http://schemas.openxmlformats.org/officeDocument/2006/relationships/hyperlink" Target="http://www.ucc.d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6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hyperlink" Target="http://www.ucc.dk/"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dk/imgres?imgurl=http://www.emergentchaos.com/images/07-may/waldo.jpg&amp;imgrefurl=http://www.jimcarreyonline.com/forum/viewtopic.php?p=170648&amp;sid=58e2cb190d099746edb060b3eb7c941b&amp;usg=__hQ8IywzVzz8dJl0Cyfi9Uli4Szs=&amp;h=541&amp;w=307&amp;sz=12&amp;hl=da&amp;start=7&amp;um=1&amp;itbs=1&amp;tbnid=Duy3BHsotCh36M:&amp;tbnh=132&amp;tbnw=75&amp;prev=/images?q=Where+is+Waldo&amp;um=1&amp;hl=da&amp;sa=N&amp;rlz=1T4GFRE_daDK363DK363&amp;tbs=isch:1" TargetMode="External"/><Relationship Id="rId7"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www.ucc.dk/" TargetMode="External"/><Relationship Id="rId5" Type="http://schemas.openxmlformats.org/officeDocument/2006/relationships/image" Target="../media/image4.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hyperlink" Target="http://www.ucc.dk/"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workingmemory.com/" TargetMode="Externa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hyperlink" Target="http://www.ucc.dk/" TargetMode="Externa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1.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42.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upload.wikimedia.org/wikipedia/commons/6/67/Transcranial_magnetic_stimulation.jpg" TargetMode="Externa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hyperlink" Target="http://www.ucc.dk/" TargetMode="Externa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6.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7.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8.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gi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www.ucc.dk/" TargetMode="External"/><Relationship Id="rId5" Type="http://schemas.openxmlformats.org/officeDocument/2006/relationships/image" Target="../media/image4.png"/><Relationship Id="rId4" Type="http://schemas.openxmlformats.org/officeDocument/2006/relationships/hyperlink" Target="Observationsliste.doc"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4.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7.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58.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9.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0.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61.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gif"/></Relationships>
</file>

<file path=ppt/slides/_rels/slide62.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63.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gif"/><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hyperlink" Target="http://www.ucc.dk/" TargetMode="External"/><Relationship Id="rId5" Type="http://schemas.openxmlformats.org/officeDocument/2006/relationships/image" Target="../media/image4.png"/><Relationship Id="rId4" Type="http://schemas.openxmlformats.org/officeDocument/2006/relationships/image" Target="../media/image32.jpeg"/></Relationships>
</file>

<file path=ppt/slides/_rels/slide72.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hyperlink" Target="http://www.ucc.dk/"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hyperlink" Target="http://www.ucc.dk/"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31115"/>
            <a:ext cx="6264696" cy="550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p:txBody>
          <a:bodyPr/>
          <a:lstStyle/>
          <a:p>
            <a:r>
              <a:rPr lang="da-DK" b="1" dirty="0" smtClean="0">
                <a:solidFill>
                  <a:srgbClr val="FF0000"/>
                </a:solidFill>
                <a:effectLst>
                  <a:outerShdw blurRad="38100" dist="38100" dir="2700000" algn="tl">
                    <a:srgbClr val="000000">
                      <a:alpha val="43137"/>
                    </a:srgbClr>
                  </a:outerShdw>
                </a:effectLst>
              </a:rPr>
              <a:t>Arbejdshukommelse</a:t>
            </a:r>
            <a:endParaRPr lang="da-DK" b="1" dirty="0">
              <a:solidFill>
                <a:srgbClr val="FF0000"/>
              </a:solidFill>
              <a:effectLst>
                <a:outerShdw blurRad="38100" dist="38100" dir="2700000" algn="tl">
                  <a:srgbClr val="000000">
                    <a:alpha val="43137"/>
                  </a:srgbClr>
                </a:outerShdw>
              </a:effectLst>
            </a:endParaRPr>
          </a:p>
        </p:txBody>
      </p:sp>
      <p:sp>
        <p:nvSpPr>
          <p:cNvPr id="3" name="Undertitel 2"/>
          <p:cNvSpPr>
            <a:spLocks noGrp="1"/>
          </p:cNvSpPr>
          <p:nvPr>
            <p:ph type="subTitle" idx="1"/>
          </p:nvPr>
        </p:nvSpPr>
        <p:spPr/>
        <p:txBody>
          <a:bodyPr/>
          <a:lstStyle/>
          <a:p>
            <a:r>
              <a:rPr lang="da-DK" b="1" dirty="0" smtClean="0">
                <a:solidFill>
                  <a:srgbClr val="FFC000"/>
                </a:solidFill>
                <a:effectLst>
                  <a:outerShdw blurRad="38100" dist="38100" dir="2700000" algn="tl">
                    <a:srgbClr val="000000">
                      <a:alpha val="43137"/>
                    </a:srgbClr>
                  </a:outerShdw>
                </a:effectLst>
              </a:rPr>
              <a:t>&amp;</a:t>
            </a:r>
          </a:p>
          <a:p>
            <a:r>
              <a:rPr lang="da-DK" b="1" dirty="0" smtClean="0">
                <a:solidFill>
                  <a:srgbClr val="FFC000"/>
                </a:solidFill>
                <a:effectLst>
                  <a:outerShdw blurRad="38100" dist="38100" dir="2700000" algn="tl">
                    <a:srgbClr val="000000">
                      <a:alpha val="43137"/>
                    </a:srgbClr>
                  </a:outerShdw>
                </a:effectLst>
              </a:rPr>
              <a:t>Matematik læring</a:t>
            </a:r>
            <a:endParaRPr lang="da-DK" b="1" dirty="0">
              <a:solidFill>
                <a:srgbClr val="FFC000"/>
              </a:solidFill>
              <a:effectLst>
                <a:outerShdw blurRad="38100" dist="38100" dir="2700000" algn="tl">
                  <a:srgbClr val="000000">
                    <a:alpha val="43137"/>
                  </a:srgbClr>
                </a:outerShdw>
              </a:effectLst>
            </a:endParaRPr>
          </a:p>
        </p:txBody>
      </p:sp>
      <p:pic>
        <p:nvPicPr>
          <p:cNvPr id="1026"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20054"/>
            <a:ext cx="1162050" cy="4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82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http://www.nature.com/nrn/journal/v4/n10/images/nrn1201-f5.jpg"/>
          <p:cNvPicPr>
            <a:picLocks noChangeAspect="1" noChangeArrowheads="1"/>
          </p:cNvPicPr>
          <p:nvPr/>
        </p:nvPicPr>
        <p:blipFill>
          <a:blip r:embed="rId2" cstate="print"/>
          <a:srcRect/>
          <a:stretch>
            <a:fillRect/>
          </a:stretch>
        </p:blipFill>
        <p:spPr bwMode="auto">
          <a:xfrm>
            <a:off x="1259632" y="653135"/>
            <a:ext cx="6743014" cy="5656185"/>
          </a:xfrm>
          <a:prstGeom prst="rect">
            <a:avLst/>
          </a:prstGeom>
          <a:noFill/>
        </p:spPr>
      </p:pic>
      <p:sp>
        <p:nvSpPr>
          <p:cNvPr id="3" name="Pladsholder til diasnummer 2"/>
          <p:cNvSpPr>
            <a:spLocks noGrp="1"/>
          </p:cNvSpPr>
          <p:nvPr>
            <p:ph type="sldNum" sz="quarter" idx="12"/>
          </p:nvPr>
        </p:nvSpPr>
        <p:spPr/>
        <p:txBody>
          <a:bodyPr/>
          <a:lstStyle/>
          <a:p>
            <a:pPr>
              <a:defRPr/>
            </a:pPr>
            <a:fld id="{5C17753A-5B44-43AA-82A2-18DB589852FB}" type="slidenum">
              <a:rPr lang="da-DK" smtClean="0"/>
              <a:pPr>
                <a:defRPr/>
              </a:pPr>
              <a:t>10</a:t>
            </a:fld>
            <a:endParaRPr lang="da-DK"/>
          </a:p>
        </p:txBody>
      </p:sp>
      <p:sp>
        <p:nvSpPr>
          <p:cNvPr id="4" name="Pladsholder til sidefod 3"/>
          <p:cNvSpPr>
            <a:spLocks noGrp="1"/>
          </p:cNvSpPr>
          <p:nvPr>
            <p:ph type="ftr" sz="quarter" idx="11"/>
          </p:nvPr>
        </p:nvSpPr>
        <p:spPr/>
        <p:txBody>
          <a:bodyPr/>
          <a:lstStyle/>
          <a:p>
            <a:pPr>
              <a:defRPr/>
            </a:pPr>
            <a:r>
              <a:rPr lang="de-DE" smtClean="0"/>
              <a:t>AH &amp; Matematik, MWA, ALF, 2013</a:t>
            </a:r>
            <a:endParaRPr lang="da-DK"/>
          </a:p>
        </p:txBody>
      </p:sp>
      <p:sp>
        <p:nvSpPr>
          <p:cNvPr id="2" name="Rektangel 1"/>
          <p:cNvSpPr/>
          <p:nvPr/>
        </p:nvSpPr>
        <p:spPr>
          <a:xfrm>
            <a:off x="1259632" y="476672"/>
            <a:ext cx="6912768" cy="5832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rot="16200000">
            <a:off x="-779273" y="3162163"/>
            <a:ext cx="2811282" cy="461665"/>
          </a:xfrm>
          <a:prstGeom prst="rect">
            <a:avLst/>
          </a:prstGeom>
          <a:noFill/>
        </p:spPr>
        <p:txBody>
          <a:bodyPr wrap="none" rtlCol="0">
            <a:spAutoFit/>
          </a:bodyPr>
          <a:lstStyle/>
          <a:p>
            <a:r>
              <a:rPr lang="da-DK" sz="2400" b="1" dirty="0" smtClean="0"/>
              <a:t>Arbejdshukommelse</a:t>
            </a:r>
            <a:endParaRPr lang="da-DK" sz="24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23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06500" y="962284"/>
            <a:ext cx="6913563" cy="4739759"/>
          </a:xfrm>
          <a:prstGeom prst="rect">
            <a:avLst/>
          </a:prstGeom>
          <a:noFill/>
          <a:ln w="9525">
            <a:noFill/>
            <a:miter lim="800000"/>
            <a:headEnd/>
            <a:tailEnd/>
          </a:ln>
        </p:spPr>
        <p:txBody>
          <a:bodyPr anchor="ctr">
            <a:spAutoFit/>
          </a:bodyPr>
          <a:lstStyle/>
          <a:p>
            <a:pPr marL="342900" indent="-342900"/>
            <a:endParaRPr lang="da-DK" sz="1400" dirty="0"/>
          </a:p>
          <a:p>
            <a:pPr marL="342900" indent="-342900"/>
            <a:r>
              <a:rPr lang="da-DK" b="1" dirty="0"/>
              <a:t>Arbejdshukommelsen er den aktive proces, som opstår,</a:t>
            </a:r>
          </a:p>
          <a:p>
            <a:pPr marL="342900" indent="-342900"/>
            <a:r>
              <a:rPr lang="da-DK" b="1" dirty="0"/>
              <a:t>når vi tænker os om, når vi overvejer, repeterer, fordyber os, </a:t>
            </a:r>
          </a:p>
          <a:p>
            <a:pPr marL="342900" indent="-342900"/>
            <a:r>
              <a:rPr lang="da-DK" b="1" dirty="0"/>
              <a:t>stiller spørgsmål og i det hele taget tager vort kognitive arsenal i brug..</a:t>
            </a:r>
          </a:p>
          <a:p>
            <a:pPr marL="342900" indent="-342900"/>
            <a:endParaRPr lang="da-DK" dirty="0"/>
          </a:p>
          <a:p>
            <a:pPr marL="342900" indent="-342900"/>
            <a:endParaRPr lang="da-DK" dirty="0"/>
          </a:p>
          <a:p>
            <a:pPr marL="342900" indent="-342900">
              <a:buFontTx/>
              <a:buAutoNum type="arabicPeriod"/>
            </a:pPr>
            <a:r>
              <a:rPr lang="da-DK" dirty="0"/>
              <a:t>En fonologisk sløjfe, der forarbejder tale, det indre sprog samt </a:t>
            </a:r>
            <a:r>
              <a:rPr lang="da-DK" dirty="0" err="1"/>
              <a:t>sekvensielle</a:t>
            </a:r>
            <a:r>
              <a:rPr lang="da-DK" dirty="0"/>
              <a:t> fremgangsmåder.</a:t>
            </a:r>
          </a:p>
          <a:p>
            <a:pPr marL="342900" indent="-342900">
              <a:buFontTx/>
              <a:buAutoNum type="arabicPeriod"/>
            </a:pPr>
            <a:endParaRPr lang="da-DK" dirty="0"/>
          </a:p>
          <a:p>
            <a:pPr marL="342900" indent="-342900">
              <a:buFontTx/>
              <a:buAutoNum type="arabicPeriod"/>
            </a:pPr>
            <a:r>
              <a:rPr lang="da-DK" dirty="0"/>
              <a:t>Et </a:t>
            </a:r>
            <a:r>
              <a:rPr lang="da-DK" dirty="0" err="1"/>
              <a:t>visuospatialt</a:t>
            </a:r>
            <a:r>
              <a:rPr lang="da-DK" dirty="0"/>
              <a:t> tegnebræt, der forarbejder visuelt og </a:t>
            </a:r>
            <a:r>
              <a:rPr lang="da-DK" dirty="0" err="1"/>
              <a:t>spatialt</a:t>
            </a:r>
            <a:r>
              <a:rPr lang="da-DK" dirty="0"/>
              <a:t> </a:t>
            </a:r>
            <a:r>
              <a:rPr lang="da-DK" dirty="0" smtClean="0"/>
              <a:t>materiale</a:t>
            </a:r>
          </a:p>
          <a:p>
            <a:pPr marL="342900" indent="-342900">
              <a:buFontTx/>
              <a:buAutoNum type="arabicPeriod"/>
            </a:pPr>
            <a:endParaRPr lang="da-DK" dirty="0" smtClean="0"/>
          </a:p>
          <a:p>
            <a:pPr marL="342900" indent="-342900">
              <a:buFontTx/>
              <a:buAutoNum type="arabicPeriod"/>
            </a:pPr>
            <a:r>
              <a:rPr lang="da-DK" dirty="0" smtClean="0"/>
              <a:t>En episodisk buffer der kobler diverse ”mellemregninger”</a:t>
            </a:r>
            <a:endParaRPr lang="da-DK" dirty="0"/>
          </a:p>
          <a:p>
            <a:pPr marL="342900" indent="-342900">
              <a:buFontTx/>
              <a:buAutoNum type="arabicPeriod"/>
            </a:pPr>
            <a:endParaRPr lang="da-DK" dirty="0"/>
          </a:p>
          <a:p>
            <a:pPr marL="342900" indent="-342900">
              <a:buFontTx/>
              <a:buAutoNum type="arabicPeriod"/>
            </a:pPr>
            <a:r>
              <a:rPr lang="da-DK" dirty="0"/>
              <a:t>En central eksekutiv funktion, som koordinerer samarbejdet med langtidshukommelsen</a:t>
            </a:r>
          </a:p>
        </p:txBody>
      </p:sp>
      <p:sp>
        <p:nvSpPr>
          <p:cNvPr id="25603" name="Rectangle 3"/>
          <p:cNvSpPr>
            <a:spLocks noChangeArrowheads="1"/>
          </p:cNvSpPr>
          <p:nvPr/>
        </p:nvSpPr>
        <p:spPr bwMode="auto">
          <a:xfrm>
            <a:off x="485775" y="382588"/>
            <a:ext cx="3400425" cy="461962"/>
          </a:xfrm>
          <a:prstGeom prst="rect">
            <a:avLst/>
          </a:prstGeom>
          <a:noFill/>
          <a:ln w="9525">
            <a:noFill/>
            <a:miter lim="800000"/>
            <a:headEnd/>
            <a:tailEnd/>
          </a:ln>
        </p:spPr>
        <p:txBody>
          <a:bodyPr wrap="none">
            <a:spAutoFit/>
          </a:bodyPr>
          <a:lstStyle/>
          <a:p>
            <a:r>
              <a:rPr lang="da-DK" sz="2400" b="1"/>
              <a:t>Arbejdshukommelsen</a:t>
            </a:r>
          </a:p>
        </p:txBody>
      </p:sp>
      <p:sp>
        <p:nvSpPr>
          <p:cNvPr id="25604" name="Rectangle 4"/>
          <p:cNvSpPr>
            <a:spLocks noChangeArrowheads="1"/>
          </p:cNvSpPr>
          <p:nvPr/>
        </p:nvSpPr>
        <p:spPr bwMode="auto">
          <a:xfrm>
            <a:off x="6746875" y="5834063"/>
            <a:ext cx="2282997" cy="276999"/>
          </a:xfrm>
          <a:prstGeom prst="rect">
            <a:avLst/>
          </a:prstGeom>
          <a:noFill/>
          <a:ln w="9525">
            <a:noFill/>
            <a:miter lim="800000"/>
            <a:headEnd/>
            <a:tailEnd/>
          </a:ln>
        </p:spPr>
        <p:txBody>
          <a:bodyPr wrap="none">
            <a:spAutoFit/>
          </a:bodyPr>
          <a:lstStyle/>
          <a:p>
            <a:r>
              <a:rPr lang="da-DK" sz="1200" dirty="0" smtClean="0"/>
              <a:t>Efter </a:t>
            </a:r>
            <a:r>
              <a:rPr lang="da-DK" sz="1200" dirty="0" err="1" smtClean="0"/>
              <a:t>Baddeley</a:t>
            </a:r>
            <a:r>
              <a:rPr lang="da-DK" sz="1200" dirty="0" smtClean="0"/>
              <a:t> </a:t>
            </a:r>
            <a:r>
              <a:rPr lang="da-DK" sz="1200" dirty="0"/>
              <a:t>i Fredens, 2004</a:t>
            </a:r>
          </a:p>
        </p:txBody>
      </p:sp>
      <p:sp>
        <p:nvSpPr>
          <p:cNvPr id="25605" name="Pladsholder til diasnummer 6"/>
          <p:cNvSpPr>
            <a:spLocks noGrp="1"/>
          </p:cNvSpPr>
          <p:nvPr>
            <p:ph type="sldNum" sz="quarter" idx="12"/>
          </p:nvPr>
        </p:nvSpPr>
        <p:spPr>
          <a:noFill/>
        </p:spPr>
        <p:txBody>
          <a:bodyPr/>
          <a:lstStyle/>
          <a:p>
            <a:fld id="{BB41009A-66EE-445D-A124-09B594CB1669}" type="slidenum">
              <a:rPr lang="da-DK" smtClean="0">
                <a:latin typeface="Arial" pitchFamily="34" charset="0"/>
              </a:rPr>
              <a:pPr/>
              <a:t>11</a:t>
            </a:fld>
            <a:endParaRPr lang="da-DK" smtClean="0">
              <a:latin typeface="Arial" pitchFamily="34" charset="0"/>
            </a:endParaRPr>
          </a:p>
        </p:txBody>
      </p:sp>
      <p:sp>
        <p:nvSpPr>
          <p:cNvPr id="6" name="Pladsholder til sidefod 5"/>
          <p:cNvSpPr>
            <a:spLocks noGrp="1"/>
          </p:cNvSpPr>
          <p:nvPr>
            <p:ph type="ftr" sz="quarter" idx="11"/>
          </p:nvPr>
        </p:nvSpPr>
        <p:spPr/>
        <p:txBody>
          <a:bodyPr/>
          <a:lstStyle/>
          <a:p>
            <a:pPr>
              <a:defRPr/>
            </a:pPr>
            <a:r>
              <a:rPr lang="de-DE" smtClean="0"/>
              <a:t>AH &amp; Matematik, MWA, ALF, 2013</a:t>
            </a:r>
            <a:endParaRPr lang="da-DK"/>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713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a:spLocks noChangeArrowheads="1"/>
          </p:cNvSpPr>
          <p:nvPr/>
        </p:nvSpPr>
        <p:spPr bwMode="auto">
          <a:xfrm>
            <a:off x="1143000" y="1214438"/>
            <a:ext cx="692943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sz="3200">
                <a:latin typeface="Calibri" pitchFamily="34" charset="0"/>
                <a:hlinkClick r:id="rId3" action="ppaction://hlinksldjump"/>
              </a:rPr>
              <a:t>a)</a:t>
            </a:r>
            <a:endParaRPr lang="da-DK" sz="3200">
              <a:latin typeface="Calibri" pitchFamily="34" charset="0"/>
            </a:endParaRPr>
          </a:p>
          <a:p>
            <a:r>
              <a:rPr lang="da-DK" sz="3200">
                <a:latin typeface="Calibri" pitchFamily="34" charset="0"/>
              </a:rPr>
              <a:t>Forestil dig et en form</a:t>
            </a:r>
          </a:p>
          <a:p>
            <a:pPr>
              <a:buFont typeface="Arial" charset="0"/>
              <a:buChar char="•"/>
            </a:pPr>
            <a:r>
              <a:rPr lang="da-DK" sz="3200">
                <a:latin typeface="Calibri" pitchFamily="34" charset="0"/>
              </a:rPr>
              <a:t>Med 4 sider</a:t>
            </a:r>
          </a:p>
          <a:p>
            <a:pPr>
              <a:buFont typeface="Arial" charset="0"/>
              <a:buChar char="•"/>
            </a:pPr>
            <a:r>
              <a:rPr lang="da-DK" sz="3200">
                <a:latin typeface="Calibri" pitchFamily="34" charset="0"/>
              </a:rPr>
              <a:t>Siderne er lige lange</a:t>
            </a:r>
          </a:p>
          <a:p>
            <a:pPr>
              <a:buFont typeface="Arial" charset="0"/>
              <a:buChar char="•"/>
            </a:pPr>
            <a:r>
              <a:rPr lang="da-DK" sz="3200">
                <a:latin typeface="Calibri" pitchFamily="34" charset="0"/>
              </a:rPr>
              <a:t>Siderne er parvist parallelle</a:t>
            </a:r>
          </a:p>
          <a:p>
            <a:pPr>
              <a:buFont typeface="Arial" charset="0"/>
              <a:buChar char="•"/>
            </a:pPr>
            <a:r>
              <a:rPr lang="da-DK" sz="3200">
                <a:latin typeface="Calibri" pitchFamily="34" charset="0"/>
              </a:rPr>
              <a:t>Mindst en vinkel er 90 grader</a:t>
            </a:r>
          </a:p>
          <a:p>
            <a:pPr>
              <a:buFont typeface="Arial" charset="0"/>
              <a:buChar char="•"/>
            </a:pPr>
            <a:r>
              <a:rPr lang="da-DK" sz="3200">
                <a:latin typeface="Calibri" pitchFamily="34" charset="0"/>
              </a:rPr>
              <a:t>Klip hjørner af figuren</a:t>
            </a:r>
          </a:p>
          <a:p>
            <a:pPr>
              <a:buFont typeface="Arial" charset="0"/>
              <a:buChar char="•"/>
            </a:pPr>
            <a:endParaRPr lang="da-DK" sz="3200">
              <a:latin typeface="Calibri" pitchFamily="34" charset="0"/>
            </a:endParaRPr>
          </a:p>
          <a:p>
            <a:r>
              <a:rPr lang="da-DK" sz="3200">
                <a:latin typeface="Calibri" pitchFamily="34" charset="0"/>
              </a:rPr>
              <a:t>Hvordan ser figuren ud?</a:t>
            </a:r>
          </a:p>
          <a:p>
            <a:r>
              <a:rPr lang="da-DK" sz="3200">
                <a:latin typeface="Calibri" pitchFamily="34" charset="0"/>
              </a:rPr>
              <a:t>Tegn den!</a:t>
            </a:r>
          </a:p>
        </p:txBody>
      </p:sp>
      <p:sp>
        <p:nvSpPr>
          <p:cNvPr id="81923" name="Tekstboks 6"/>
          <p:cNvSpPr txBox="1">
            <a:spLocks noChangeArrowheads="1"/>
          </p:cNvSpPr>
          <p:nvPr/>
        </p:nvSpPr>
        <p:spPr bwMode="auto">
          <a:xfrm>
            <a:off x="928688" y="357188"/>
            <a:ext cx="1709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a:t>Luk øjnene</a:t>
            </a:r>
          </a:p>
        </p:txBody>
      </p:sp>
      <p:sp>
        <p:nvSpPr>
          <p:cNvPr id="7" name="Pladsholder til diasnummer 6"/>
          <p:cNvSpPr>
            <a:spLocks noGrp="1"/>
          </p:cNvSpPr>
          <p:nvPr>
            <p:ph type="sldNum" sz="quarter" idx="12"/>
          </p:nvPr>
        </p:nvSpPr>
        <p:spPr/>
        <p:txBody>
          <a:bodyPr/>
          <a:lstStyle/>
          <a:p>
            <a:pPr>
              <a:defRPr/>
            </a:pPr>
            <a:fld id="{BAB8E104-4BD2-4F75-8AB9-3C8C8FED4BC9}" type="slidenum">
              <a:rPr lang="da-DK" smtClean="0"/>
              <a:pPr>
                <a:defRPr/>
              </a:pPr>
              <a:t>12</a:t>
            </a:fld>
            <a:endParaRPr lang="da-DK"/>
          </a:p>
        </p:txBody>
      </p:sp>
      <p:sp>
        <p:nvSpPr>
          <p:cNvPr id="5" name="Pladsholder til sidefod 4"/>
          <p:cNvSpPr>
            <a:spLocks noGrp="1"/>
          </p:cNvSpPr>
          <p:nvPr>
            <p:ph type="ftr" sz="quarter" idx="11"/>
          </p:nvPr>
        </p:nvSpPr>
        <p:spPr/>
        <p:txBody>
          <a:bodyPr/>
          <a:lstStyle/>
          <a:p>
            <a:pPr>
              <a:defRPr/>
            </a:pPr>
            <a:r>
              <a:rPr lang="de-DE" smtClean="0"/>
              <a:t>AH &amp; Matematik, MWA, ALF, 2013</a:t>
            </a:r>
            <a:endParaRPr lang="da-DK"/>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Professionshjskolen UCC">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294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2946" name="Picture 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1357313"/>
            <a:ext cx="55530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8">
            <a:hlinkClick r:id="rId5" action="ppaction://hlinksldjump"/>
          </p:cNvPr>
          <p:cNvSpPr txBox="1">
            <a:spLocks noChangeArrowheads="1"/>
          </p:cNvSpPr>
          <p:nvPr/>
        </p:nvSpPr>
        <p:spPr bwMode="auto">
          <a:xfrm>
            <a:off x="51246" y="252512"/>
            <a:ext cx="4376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3200" b="1" dirty="0">
                <a:latin typeface="Calibri" pitchFamily="34" charset="0"/>
              </a:rPr>
              <a:t>Hukommelsesfunktioner</a:t>
            </a:r>
          </a:p>
        </p:txBody>
      </p:sp>
      <p:sp>
        <p:nvSpPr>
          <p:cNvPr id="16" name="5-takket stjerne 15"/>
          <p:cNvSpPr/>
          <p:nvPr/>
        </p:nvSpPr>
        <p:spPr>
          <a:xfrm>
            <a:off x="5214938" y="3371850"/>
            <a:ext cx="914400" cy="914400"/>
          </a:xfrm>
          <a:prstGeom prst="star5">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8" name="Ellipse 17"/>
          <p:cNvSpPr/>
          <p:nvPr/>
        </p:nvSpPr>
        <p:spPr>
          <a:xfrm>
            <a:off x="3871913" y="1857375"/>
            <a:ext cx="1700212" cy="157162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a:p>
        </p:txBody>
      </p:sp>
      <p:sp>
        <p:nvSpPr>
          <p:cNvPr id="19" name="Rectangle 3"/>
          <p:cNvSpPr>
            <a:spLocks noChangeArrowheads="1"/>
          </p:cNvSpPr>
          <p:nvPr/>
        </p:nvSpPr>
        <p:spPr bwMode="auto">
          <a:xfrm rot="-2849373">
            <a:off x="6791325" y="2732088"/>
            <a:ext cx="720725" cy="720725"/>
          </a:xfrm>
          <a:prstGeom prst="rect">
            <a:avLst/>
          </a:prstGeom>
          <a:solidFill>
            <a:schemeClr val="accent5">
              <a:lumMod val="50000"/>
            </a:schemeClr>
          </a:solidFill>
          <a:ln w="9525">
            <a:solidFill>
              <a:schemeClr val="accent5">
                <a:lumMod val="50000"/>
              </a:schemeClr>
            </a:solidFill>
            <a:miter lim="800000"/>
            <a:headEnd/>
            <a:tailEnd/>
          </a:ln>
        </p:spPr>
        <p:txBody>
          <a:bodyPr wrap="none" anchor="ctr"/>
          <a:lstStyle/>
          <a:p>
            <a:pPr fontAlgn="auto">
              <a:spcBef>
                <a:spcPts val="0"/>
              </a:spcBef>
              <a:spcAft>
                <a:spcPts val="0"/>
              </a:spcAft>
              <a:defRPr/>
            </a:pPr>
            <a:endParaRPr lang="da-DK">
              <a:latin typeface="Calibri" pitchFamily="34" charset="0"/>
              <a:cs typeface="+mn-cs"/>
            </a:endParaRPr>
          </a:p>
        </p:txBody>
      </p:sp>
      <p:sp>
        <p:nvSpPr>
          <p:cNvPr id="20" name="AutoShape 4"/>
          <p:cNvSpPr>
            <a:spLocks noChangeArrowheads="1"/>
          </p:cNvSpPr>
          <p:nvPr/>
        </p:nvSpPr>
        <p:spPr bwMode="auto">
          <a:xfrm>
            <a:off x="6650038" y="3114675"/>
            <a:ext cx="520700" cy="481013"/>
          </a:xfrm>
          <a:prstGeom prst="rtTriangle">
            <a:avLst/>
          </a:prstGeom>
          <a:solidFill>
            <a:schemeClr val="accent5">
              <a:lumMod val="50000"/>
            </a:schemeClr>
          </a:solidFill>
          <a:ln w="9525">
            <a:solidFill>
              <a:schemeClr val="accent5">
                <a:lumMod val="50000"/>
              </a:schemeClr>
            </a:solidFill>
            <a:miter lim="800000"/>
            <a:headEnd/>
            <a:tailEnd/>
          </a:ln>
        </p:spPr>
        <p:txBody>
          <a:bodyPr wrap="none" anchor="ctr"/>
          <a:lstStyle/>
          <a:p>
            <a:pPr fontAlgn="auto">
              <a:spcBef>
                <a:spcPts val="0"/>
              </a:spcBef>
              <a:spcAft>
                <a:spcPts val="0"/>
              </a:spcAft>
              <a:defRPr/>
            </a:pPr>
            <a:endParaRPr lang="da-DK">
              <a:latin typeface="Calibri" pitchFamily="34" charset="0"/>
              <a:cs typeface="+mn-cs"/>
            </a:endParaRPr>
          </a:p>
        </p:txBody>
      </p:sp>
      <p:sp>
        <p:nvSpPr>
          <p:cNvPr id="21" name="AutoShape 5"/>
          <p:cNvSpPr>
            <a:spLocks noChangeArrowheads="1"/>
          </p:cNvSpPr>
          <p:nvPr/>
        </p:nvSpPr>
        <p:spPr bwMode="auto">
          <a:xfrm rot="10800000">
            <a:off x="7137400" y="2582863"/>
            <a:ext cx="520700" cy="481012"/>
          </a:xfrm>
          <a:prstGeom prst="rtTriangle">
            <a:avLst/>
          </a:prstGeom>
          <a:solidFill>
            <a:schemeClr val="accent5">
              <a:lumMod val="50000"/>
            </a:schemeClr>
          </a:solidFill>
          <a:ln w="9525">
            <a:solidFill>
              <a:schemeClr val="accent5">
                <a:lumMod val="50000"/>
              </a:schemeClr>
            </a:solidFill>
            <a:miter lim="800000"/>
            <a:headEnd/>
            <a:tailEnd/>
          </a:ln>
        </p:spPr>
        <p:txBody>
          <a:bodyPr wrap="none" anchor="ctr"/>
          <a:lstStyle/>
          <a:p>
            <a:pPr fontAlgn="auto">
              <a:spcBef>
                <a:spcPts val="0"/>
              </a:spcBef>
              <a:spcAft>
                <a:spcPts val="0"/>
              </a:spcAft>
              <a:defRPr/>
            </a:pPr>
            <a:endParaRPr lang="da-DK">
              <a:latin typeface="Calibri" pitchFamily="34" charset="0"/>
              <a:cs typeface="+mn-cs"/>
            </a:endParaRPr>
          </a:p>
        </p:txBody>
      </p:sp>
      <p:sp>
        <p:nvSpPr>
          <p:cNvPr id="22" name="AutoShape 6"/>
          <p:cNvSpPr>
            <a:spLocks noChangeArrowheads="1"/>
          </p:cNvSpPr>
          <p:nvPr/>
        </p:nvSpPr>
        <p:spPr bwMode="auto">
          <a:xfrm rot="-5400000">
            <a:off x="7153276" y="3094037"/>
            <a:ext cx="525462" cy="481013"/>
          </a:xfrm>
          <a:prstGeom prst="rtTriangle">
            <a:avLst/>
          </a:prstGeom>
          <a:solidFill>
            <a:schemeClr val="accent5">
              <a:lumMod val="50000"/>
            </a:schemeClr>
          </a:solidFill>
          <a:ln w="9525">
            <a:solidFill>
              <a:schemeClr val="accent5">
                <a:lumMod val="50000"/>
              </a:schemeClr>
            </a:solidFill>
            <a:miter lim="800000"/>
            <a:headEnd/>
            <a:tailEnd/>
          </a:ln>
        </p:spPr>
        <p:txBody>
          <a:bodyPr wrap="none" anchor="ctr"/>
          <a:lstStyle/>
          <a:p>
            <a:pPr fontAlgn="auto">
              <a:spcBef>
                <a:spcPts val="0"/>
              </a:spcBef>
              <a:spcAft>
                <a:spcPts val="0"/>
              </a:spcAft>
              <a:defRPr/>
            </a:pPr>
            <a:endParaRPr lang="da-DK">
              <a:latin typeface="Calibri" pitchFamily="34" charset="0"/>
              <a:cs typeface="+mn-cs"/>
            </a:endParaRPr>
          </a:p>
        </p:txBody>
      </p:sp>
      <p:sp>
        <p:nvSpPr>
          <p:cNvPr id="23" name="AutoShape 7"/>
          <p:cNvSpPr>
            <a:spLocks noChangeArrowheads="1"/>
          </p:cNvSpPr>
          <p:nvPr/>
        </p:nvSpPr>
        <p:spPr bwMode="auto">
          <a:xfrm rot="5400000">
            <a:off x="6627019" y="2602707"/>
            <a:ext cx="520700" cy="481012"/>
          </a:xfrm>
          <a:prstGeom prst="rtTriangle">
            <a:avLst/>
          </a:prstGeom>
          <a:solidFill>
            <a:schemeClr val="accent5">
              <a:lumMod val="50000"/>
            </a:schemeClr>
          </a:solidFill>
          <a:ln w="9525">
            <a:solidFill>
              <a:schemeClr val="accent5">
                <a:lumMod val="50000"/>
              </a:schemeClr>
            </a:solidFill>
            <a:miter lim="800000"/>
            <a:headEnd/>
            <a:tailEnd/>
          </a:ln>
        </p:spPr>
        <p:txBody>
          <a:bodyPr wrap="none" anchor="ctr"/>
          <a:lstStyle/>
          <a:p>
            <a:pPr fontAlgn="auto">
              <a:spcBef>
                <a:spcPts val="0"/>
              </a:spcBef>
              <a:spcAft>
                <a:spcPts val="0"/>
              </a:spcAft>
              <a:defRPr/>
            </a:pPr>
            <a:endParaRPr lang="da-DK">
              <a:latin typeface="Calibri" pitchFamily="34" charset="0"/>
              <a:cs typeface="+mn-cs"/>
            </a:endParaRPr>
          </a:p>
        </p:txBody>
      </p:sp>
      <p:sp>
        <p:nvSpPr>
          <p:cNvPr id="17" name="Pladsholder til diasnummer 16"/>
          <p:cNvSpPr>
            <a:spLocks noGrp="1"/>
          </p:cNvSpPr>
          <p:nvPr>
            <p:ph type="sldNum" sz="quarter" idx="12"/>
          </p:nvPr>
        </p:nvSpPr>
        <p:spPr/>
        <p:txBody>
          <a:bodyPr/>
          <a:lstStyle/>
          <a:p>
            <a:pPr>
              <a:defRPr/>
            </a:pPr>
            <a:fld id="{D4875967-5A3B-4295-AD15-70916F061C51}" type="slidenum">
              <a:rPr lang="da-DK" smtClean="0"/>
              <a:pPr>
                <a:defRPr/>
              </a:pPr>
              <a:t>13</a:t>
            </a:fld>
            <a:endParaRPr lang="da-DK"/>
          </a:p>
        </p:txBody>
      </p:sp>
      <p:sp>
        <p:nvSpPr>
          <p:cNvPr id="24" name="Pladsholder til sidefod 23"/>
          <p:cNvSpPr>
            <a:spLocks noGrp="1"/>
          </p:cNvSpPr>
          <p:nvPr>
            <p:ph type="ftr" sz="quarter" idx="11"/>
          </p:nvPr>
        </p:nvSpPr>
        <p:spPr/>
        <p:txBody>
          <a:bodyPr/>
          <a:lstStyle/>
          <a:p>
            <a:pPr>
              <a:defRPr/>
            </a:pPr>
            <a:r>
              <a:rPr lang="de-DE" smtClean="0"/>
              <a:t>AH &amp; Matematik, MWA, ALF, 2013</a:t>
            </a:r>
            <a:endParaRPr lang="da-DK"/>
          </a:p>
        </p:txBody>
      </p:sp>
      <p:sp>
        <p:nvSpPr>
          <p:cNvPr id="25" name="Ellipse 24"/>
          <p:cNvSpPr/>
          <p:nvPr/>
        </p:nvSpPr>
        <p:spPr>
          <a:xfrm>
            <a:off x="835025" y="4233863"/>
            <a:ext cx="928688" cy="1643062"/>
          </a:xfrm>
          <a:prstGeom prst="ellips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a-DK" sz="1200" b="1" dirty="0">
                <a:solidFill>
                  <a:schemeClr val="tx1"/>
                </a:solidFill>
              </a:rPr>
              <a:t>Fonologisk  sløjfe</a:t>
            </a:r>
          </a:p>
        </p:txBody>
      </p:sp>
      <p:sp>
        <p:nvSpPr>
          <p:cNvPr id="26" name="Ellipse 25"/>
          <p:cNvSpPr/>
          <p:nvPr/>
        </p:nvSpPr>
        <p:spPr>
          <a:xfrm>
            <a:off x="1785938" y="4233863"/>
            <a:ext cx="928687" cy="1643062"/>
          </a:xfrm>
          <a:prstGeom prst="ellips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a-DK" sz="1200" dirty="0" err="1"/>
              <a:t>Visuo-spatialt</a:t>
            </a:r>
            <a:r>
              <a:rPr lang="da-DK" sz="1200" dirty="0"/>
              <a:t> tegne bræt</a:t>
            </a:r>
          </a:p>
        </p:txBody>
      </p:sp>
      <p:sp>
        <p:nvSpPr>
          <p:cNvPr id="27" name="Ellipse 26"/>
          <p:cNvSpPr/>
          <p:nvPr/>
        </p:nvSpPr>
        <p:spPr>
          <a:xfrm rot="5400000">
            <a:off x="1328738" y="2063750"/>
            <a:ext cx="928687" cy="1643063"/>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a-DK" sz="1200" dirty="0"/>
          </a:p>
        </p:txBody>
      </p:sp>
      <p:sp>
        <p:nvSpPr>
          <p:cNvPr id="82960" name="Tekstboks 12"/>
          <p:cNvSpPr txBox="1">
            <a:spLocks noChangeArrowheads="1"/>
          </p:cNvSpPr>
          <p:nvPr/>
        </p:nvSpPr>
        <p:spPr bwMode="auto">
          <a:xfrm>
            <a:off x="1042988" y="2679700"/>
            <a:ext cx="1500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a-DK" sz="1200">
                <a:latin typeface="Calibri" pitchFamily="34" charset="0"/>
              </a:rPr>
              <a:t>Central eksekutiv </a:t>
            </a:r>
          </a:p>
          <a:p>
            <a:pPr algn="ctr" eaLnBrk="1" hangingPunct="1"/>
            <a:r>
              <a:rPr lang="da-DK" sz="1200">
                <a:latin typeface="Calibri" pitchFamily="34" charset="0"/>
              </a:rPr>
              <a:t>funktion</a:t>
            </a:r>
          </a:p>
        </p:txBody>
      </p:sp>
      <p:sp>
        <p:nvSpPr>
          <p:cNvPr id="82961" name="Tekstboks 14"/>
          <p:cNvSpPr txBox="1">
            <a:spLocks noChangeArrowheads="1"/>
          </p:cNvSpPr>
          <p:nvPr/>
        </p:nvSpPr>
        <p:spPr bwMode="auto">
          <a:xfrm>
            <a:off x="571500" y="1714500"/>
            <a:ext cx="227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a:latin typeface="Calibri" pitchFamily="34" charset="0"/>
              </a:rPr>
              <a:t>Arbejdshukommelse</a:t>
            </a:r>
          </a:p>
        </p:txBody>
      </p:sp>
      <p:sp>
        <p:nvSpPr>
          <p:cNvPr id="30" name="Ellipse 29"/>
          <p:cNvSpPr/>
          <p:nvPr/>
        </p:nvSpPr>
        <p:spPr>
          <a:xfrm rot="5400000">
            <a:off x="1439651" y="2960948"/>
            <a:ext cx="648072" cy="17281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da-DK" sz="1200" dirty="0"/>
              <a:t>Mental </a:t>
            </a:r>
          </a:p>
          <a:p>
            <a:pPr algn="ctr" fontAlgn="auto">
              <a:spcBef>
                <a:spcPts val="0"/>
              </a:spcBef>
              <a:spcAft>
                <a:spcPts val="0"/>
              </a:spcAft>
              <a:defRPr/>
            </a:pPr>
            <a:r>
              <a:rPr lang="da-DK" sz="1200" dirty="0"/>
              <a:t>Buffer</a:t>
            </a:r>
          </a:p>
        </p:txBody>
      </p:sp>
      <p:pic>
        <p:nvPicPr>
          <p:cNvPr id="2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descr="Professionshjskolen UC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753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par>
                          <p:cTn id="8" fill="hold" nodeType="afterGroup">
                            <p:stCondLst>
                              <p:cond delay="500"/>
                            </p:stCondLst>
                            <p:childTnLst>
                              <p:par>
                                <p:cTn id="9" presetID="26" presetClass="emph" presetSubtype="0" fill="hold" nodeType="afterEffect">
                                  <p:stCondLst>
                                    <p:cond delay="0"/>
                                  </p:stCondLst>
                                  <p:childTnLst>
                                    <p:animEffect transition="out" filter="fade">
                                      <p:cBhvr>
                                        <p:cTn id="10" dur="2000" tmFilter="0, 0; .2, .5; .8, .5; 1, 0"/>
                                        <p:tgtEl>
                                          <p:spTgt spid="16"/>
                                        </p:tgtEl>
                                      </p:cBhvr>
                                    </p:animEffect>
                                    <p:animScale>
                                      <p:cBhvr>
                                        <p:cTn id="11" dur="1000" autoRev="1" fill="hold"/>
                                        <p:tgtEl>
                                          <p:spTgt spid="16"/>
                                        </p:tgtEl>
                                      </p:cBhvr>
                                      <p:by x="105000" y="105000"/>
                                    </p:animScale>
                                  </p:childTnLst>
                                </p:cTn>
                              </p:par>
                            </p:childTnLst>
                          </p:cTn>
                        </p:par>
                        <p:par>
                          <p:cTn id="12" fill="hold" nodeType="afterGroup">
                            <p:stCondLst>
                              <p:cond delay="2500"/>
                            </p:stCondLst>
                            <p:childTnLst>
                              <p:par>
                                <p:cTn id="13" presetID="26" presetClass="emph" presetSubtype="0" fill="hold" nodeType="afterEffect">
                                  <p:stCondLst>
                                    <p:cond delay="0"/>
                                  </p:stCondLst>
                                  <p:childTnLst>
                                    <p:animEffect transition="out" filter="fade">
                                      <p:cBhvr>
                                        <p:cTn id="14" dur="2000" tmFilter="0, 0; .2, .5; .8, .5; 1, 0"/>
                                        <p:tgtEl>
                                          <p:spTgt spid="16"/>
                                        </p:tgtEl>
                                      </p:cBhvr>
                                    </p:animEffect>
                                    <p:animScale>
                                      <p:cBhvr>
                                        <p:cTn id="15" dur="1000" autoRev="1" fill="hold"/>
                                        <p:tgtEl>
                                          <p:spTgt spid="16"/>
                                        </p:tgtEl>
                                      </p:cBhvr>
                                      <p:by x="105000" y="105000"/>
                                    </p:animScale>
                                  </p:childTnLst>
                                </p:cTn>
                              </p:par>
                            </p:childTnLst>
                          </p:cTn>
                        </p:par>
                        <p:par>
                          <p:cTn id="16" fill="hold" nodeType="afterGroup">
                            <p:stCondLst>
                              <p:cond delay="4500"/>
                            </p:stCondLst>
                            <p:childTnLst>
                              <p:par>
                                <p:cTn id="17" presetID="26" presetClass="emph" presetSubtype="0" fill="hold" nodeType="afterEffect">
                                  <p:stCondLst>
                                    <p:cond delay="0"/>
                                  </p:stCondLst>
                                  <p:childTnLst>
                                    <p:animEffect transition="out" filter="fade">
                                      <p:cBhvr>
                                        <p:cTn id="18" dur="2000" tmFilter="0, 0; .2, .5; .8, .5; 1, 0"/>
                                        <p:tgtEl>
                                          <p:spTgt spid="16"/>
                                        </p:tgtEl>
                                      </p:cBhvr>
                                    </p:animEffect>
                                    <p:animScale>
                                      <p:cBhvr>
                                        <p:cTn id="19" dur="1000" autoRev="1" fill="hold"/>
                                        <p:tgtEl>
                                          <p:spTgt spid="16"/>
                                        </p:tgtEl>
                                      </p:cBhvr>
                                      <p:by x="105000" y="105000"/>
                                    </p:animScale>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3000"/>
                                        <p:tgtEl>
                                          <p:spTgt spid="1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3000"/>
                                        <p:tgtEl>
                                          <p:spTgt spid="2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3000"/>
                                        <p:tgtEl>
                                          <p:spTgt spid="2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3000"/>
                                        <p:tgtEl>
                                          <p:spTgt spid="2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30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grpId="1" nodeType="clickEffect">
                                  <p:stCondLst>
                                    <p:cond delay="0"/>
                                  </p:stCondLst>
                                  <p:childTnLst>
                                    <p:animMotion origin="layout" path="M 0 0 C -0.05052 -0.05278 -0.10086 -0.10555 -0.14583 -0.11852 C -0.1908 -0.13148 -0.24878 -0.08426 -0.26944 -0.07778 " pathEditMode="relative" ptsTypes="aaA">
                                      <p:cBhvr>
                                        <p:cTn id="40" dur="2000" fill="hold"/>
                                        <p:tgtEl>
                                          <p:spTgt spid="19"/>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 0 C -0.05052 -0.05278 -0.10086 -0.10555 -0.14583 -0.11852 C -0.1908 -0.13148 -0.24878 -0.08426 -0.26944 -0.07778 " pathEditMode="relative" ptsTypes="aaA">
                                      <p:cBhvr>
                                        <p:cTn id="42" dur="2000" fill="hold"/>
                                        <p:tgtEl>
                                          <p:spTgt spid="20"/>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0 0 C -0.05052 -0.05278 -0.10086 -0.10555 -0.14583 -0.11852 C -0.1908 -0.13148 -0.24878 -0.08426 -0.26944 -0.07778 " pathEditMode="relative" ptsTypes="aaA">
                                      <p:cBhvr>
                                        <p:cTn id="44" dur="2000" fill="hold"/>
                                        <p:tgtEl>
                                          <p:spTgt spid="21"/>
                                        </p:tgtEl>
                                        <p:attrNameLst>
                                          <p:attrName>ppt_x</p:attrName>
                                          <p:attrName>ppt_y</p:attrName>
                                        </p:attrNameLst>
                                      </p:cBhvr>
                                    </p:animMotion>
                                  </p:childTnLst>
                                </p:cTn>
                              </p:par>
                              <p:par>
                                <p:cTn id="45" presetID="0" presetClass="path" presetSubtype="0" accel="50000" decel="50000" fill="hold" grpId="1" nodeType="withEffect">
                                  <p:stCondLst>
                                    <p:cond delay="0"/>
                                  </p:stCondLst>
                                  <p:childTnLst>
                                    <p:animMotion origin="layout" path="M 0 0 C -0.05052 -0.05278 -0.10086 -0.10555 -0.14583 -0.11852 C -0.1908 -0.13148 -0.24878 -0.08426 -0.26944 -0.07778 " pathEditMode="relative" ptsTypes="aaA">
                                      <p:cBhvr>
                                        <p:cTn id="46" dur="2000" fill="hold"/>
                                        <p:tgtEl>
                                          <p:spTgt spid="22"/>
                                        </p:tgtEl>
                                        <p:attrNameLst>
                                          <p:attrName>ppt_x</p:attrName>
                                          <p:attrName>ppt_y</p:attrName>
                                        </p:attrNameLst>
                                      </p:cBhvr>
                                    </p:animMotion>
                                  </p:childTnLst>
                                </p:cTn>
                              </p:par>
                              <p:par>
                                <p:cTn id="47" presetID="0" presetClass="path" presetSubtype="0" accel="50000" decel="50000" fill="hold" grpId="1" nodeType="withEffect">
                                  <p:stCondLst>
                                    <p:cond delay="0"/>
                                  </p:stCondLst>
                                  <p:childTnLst>
                                    <p:animMotion origin="layout" path="M 0 0 C -0.05052 -0.05278 -0.10086 -0.10555 -0.14583 -0.11852 C -0.1908 -0.13148 -0.24878 -0.08426 -0.26944 -0.07778 " pathEditMode="relative" ptsTypes="aaA">
                                      <p:cBhvr>
                                        <p:cTn id="48" dur="2000" fill="hold"/>
                                        <p:tgtEl>
                                          <p:spTgt spid="23"/>
                                        </p:tgtEl>
                                        <p:attrNameLst>
                                          <p:attrName>ppt_x</p:attrName>
                                          <p:attrName>ppt_y</p:attrName>
                                        </p:attrNameLst>
                                      </p:cBhvr>
                                    </p:animMotion>
                                  </p:childTnLst>
                                </p:cTn>
                              </p:par>
                              <p:par>
                                <p:cTn id="49" presetID="9" presetClass="exit" presetSubtype="0" fill="hold" nodeType="withEffect">
                                  <p:stCondLst>
                                    <p:cond delay="0"/>
                                  </p:stCondLst>
                                  <p:childTnLst>
                                    <p:animEffect transition="out" filter="dissolv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par>
                                <p:cTn id="52" presetID="9"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500"/>
                                        <p:tgtEl>
                                          <p:spTgt spid="1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xit" presetSubtype="0" fill="hold" grpId="2" nodeType="clickEffect">
                                  <p:stCondLst>
                                    <p:cond delay="0"/>
                                  </p:stCondLst>
                                  <p:childTnLst>
                                    <p:animEffect transition="out" filter="dissolve">
                                      <p:cBhvr>
                                        <p:cTn id="58" dur="1000"/>
                                        <p:tgtEl>
                                          <p:spTgt spid="21"/>
                                        </p:tgtEl>
                                      </p:cBhvr>
                                    </p:animEffect>
                                    <p:set>
                                      <p:cBhvr>
                                        <p:cTn id="59" dur="1" fill="hold">
                                          <p:stCondLst>
                                            <p:cond delay="999"/>
                                          </p:stCondLst>
                                        </p:cTn>
                                        <p:tgtEl>
                                          <p:spTgt spid="21"/>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xit" presetSubtype="0" fill="hold" grpId="2" nodeType="clickEffect">
                                  <p:stCondLst>
                                    <p:cond delay="0"/>
                                  </p:stCondLst>
                                  <p:childTnLst>
                                    <p:animEffect transition="out" filter="dissolve">
                                      <p:cBhvr>
                                        <p:cTn id="63" dur="2000"/>
                                        <p:tgtEl>
                                          <p:spTgt spid="23"/>
                                        </p:tgtEl>
                                      </p:cBhvr>
                                    </p:animEffect>
                                    <p:set>
                                      <p:cBhvr>
                                        <p:cTn id="64" dur="1" fill="hold">
                                          <p:stCondLst>
                                            <p:cond delay="1999"/>
                                          </p:stCondLst>
                                        </p:cTn>
                                        <p:tgtEl>
                                          <p:spTgt spid="23"/>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xit" presetSubtype="0" fill="hold" grpId="2" nodeType="clickEffect">
                                  <p:stCondLst>
                                    <p:cond delay="0"/>
                                  </p:stCondLst>
                                  <p:childTnLst>
                                    <p:animEffect transition="out" filter="dissolve">
                                      <p:cBhvr>
                                        <p:cTn id="68" dur="2000"/>
                                        <p:tgtEl>
                                          <p:spTgt spid="20"/>
                                        </p:tgtEl>
                                      </p:cBhvr>
                                    </p:animEffect>
                                    <p:set>
                                      <p:cBhvr>
                                        <p:cTn id="69" dur="1" fill="hold">
                                          <p:stCondLst>
                                            <p:cond delay="1999"/>
                                          </p:stCondLst>
                                        </p:cTn>
                                        <p:tgtEl>
                                          <p:spTgt spid="20"/>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xit" presetSubtype="0" fill="hold" grpId="2" nodeType="clickEffect">
                                  <p:stCondLst>
                                    <p:cond delay="0"/>
                                  </p:stCondLst>
                                  <p:childTnLst>
                                    <p:animEffect transition="out" filter="dissolve">
                                      <p:cBhvr>
                                        <p:cTn id="73" dur="2000"/>
                                        <p:tgtEl>
                                          <p:spTgt spid="22"/>
                                        </p:tgtEl>
                                      </p:cBhvr>
                                    </p:animEffect>
                                    <p:set>
                                      <p:cBhvr>
                                        <p:cTn id="74" dur="1" fill="hold">
                                          <p:stCondLst>
                                            <p:cond delay="1999"/>
                                          </p:stCondLst>
                                        </p:cTn>
                                        <p:tgtEl>
                                          <p:spTgt spid="22"/>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xit" presetSubtype="0" fill="hold" grpId="3" nodeType="clickEffect">
                                  <p:stCondLst>
                                    <p:cond delay="0"/>
                                  </p:stCondLst>
                                  <p:childTnLst>
                                    <p:animEffect transition="out" filter="dissolve">
                                      <p:cBhvr>
                                        <p:cTn id="78" dur="2000"/>
                                        <p:tgtEl>
                                          <p:spTgt spid="19"/>
                                        </p:tgtEl>
                                      </p:cBhvr>
                                    </p:animEffect>
                                    <p:set>
                                      <p:cBhvr>
                                        <p:cTn id="79" dur="1" fill="hold">
                                          <p:stCondLst>
                                            <p:cond delay="1999"/>
                                          </p:stCondLst>
                                        </p:cTn>
                                        <p:tgtEl>
                                          <p:spTgt spid="19"/>
                                        </p:tgtEl>
                                        <p:attrNameLst>
                                          <p:attrName>style.visibility</p:attrName>
                                        </p:attrNameLst>
                                      </p:cBhvr>
                                      <p:to>
                                        <p:strVal val="hidden"/>
                                      </p:to>
                                    </p:set>
                                  </p:childTnLst>
                                </p:cTn>
                              </p:par>
                              <p:par>
                                <p:cTn id="80" presetID="0" presetClass="path" presetSubtype="0" accel="50000" decel="50000" fill="hold" grpId="2" nodeType="withEffect">
                                  <p:stCondLst>
                                    <p:cond delay="0"/>
                                  </p:stCondLst>
                                  <p:childTnLst>
                                    <p:animMotion origin="layout" path="M -0.26945 -0.07777 C -0.24862 -0.01342 -0.22778 0.05116 -0.18334 0.06297 C -0.13889 0.07477 -0.03282 0.0044 -0.00278 -0.0074 " pathEditMode="relative" ptsTypes="aaA">
                                      <p:cBhvr>
                                        <p:cTn id="81" dur="2000" fill="hold"/>
                                        <p:tgtEl>
                                          <p:spTgt spid="19"/>
                                        </p:tgtEl>
                                        <p:attrNameLst>
                                          <p:attrName>ppt_x</p:attrName>
                                          <p:attrName>ppt_y</p:attrName>
                                        </p:attrNameLst>
                                      </p:cBhvr>
                                    </p:animMotion>
                                  </p:childTnLst>
                                </p:cTn>
                              </p:par>
                              <p:par>
                                <p:cTn id="82" presetID="9" presetClass="exit" presetSubtype="0" fill="hold" grpId="1" nodeType="withEffect">
                                  <p:stCondLst>
                                    <p:cond delay="0"/>
                                  </p:stCondLst>
                                  <p:childTnLst>
                                    <p:animEffect transition="out" filter="dissolv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19" grpId="2" animBg="1"/>
      <p:bldP spid="19" grpId="3"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Arbejdshukommelse og opmærksomhed</a:t>
            </a:r>
            <a:endParaRPr lang="da-DK" dirty="0"/>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DD404C52-F0D7-4616-87BA-9A0B7B9A70E5}" type="slidenum">
              <a:rPr lang="da-DK" smtClean="0"/>
              <a:t>14</a:t>
            </a:fld>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978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5"/>
          <p:cNvGrpSpPr>
            <a:grpSpLocks/>
          </p:cNvGrpSpPr>
          <p:nvPr/>
        </p:nvGrpSpPr>
        <p:grpSpPr bwMode="auto">
          <a:xfrm>
            <a:off x="2143125" y="2051173"/>
            <a:ext cx="6191250" cy="3970337"/>
            <a:chOff x="381001" y="3214687"/>
            <a:chExt cx="8324850" cy="3255706"/>
          </a:xfrm>
        </p:grpSpPr>
        <p:pic>
          <p:nvPicPr>
            <p:cNvPr id="32774" name="Picture 12"/>
            <p:cNvPicPr>
              <a:picLocks noChangeAspect="1" noChangeArrowheads="1"/>
            </p:cNvPicPr>
            <p:nvPr/>
          </p:nvPicPr>
          <p:blipFill>
            <a:blip r:embed="rId3" cstate="print"/>
            <a:srcRect/>
            <a:stretch>
              <a:fillRect/>
            </a:stretch>
          </p:blipFill>
          <p:spPr bwMode="auto">
            <a:xfrm>
              <a:off x="1905000" y="3214687"/>
              <a:ext cx="6800851" cy="3024188"/>
            </a:xfrm>
            <a:prstGeom prst="rect">
              <a:avLst/>
            </a:prstGeom>
            <a:noFill/>
            <a:ln w="9525">
              <a:noFill/>
              <a:miter lim="800000"/>
              <a:headEnd/>
              <a:tailEnd/>
            </a:ln>
          </p:spPr>
        </p:pic>
        <p:sp>
          <p:nvSpPr>
            <p:cNvPr id="6" name="Ellipse 5"/>
            <p:cNvSpPr/>
            <p:nvPr/>
          </p:nvSpPr>
          <p:spPr>
            <a:xfrm>
              <a:off x="3155704" y="4136810"/>
              <a:ext cx="550577" cy="64176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7" name="Ellipse 6"/>
            <p:cNvSpPr/>
            <p:nvPr/>
          </p:nvSpPr>
          <p:spPr>
            <a:xfrm>
              <a:off x="5715309" y="5678922"/>
              <a:ext cx="572067" cy="34366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9" name="Ellipse 8"/>
            <p:cNvSpPr/>
            <p:nvPr/>
          </p:nvSpPr>
          <p:spPr>
            <a:xfrm>
              <a:off x="6595753" y="4144168"/>
              <a:ext cx="515535" cy="6430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2780" name="Tekstboks 9"/>
            <p:cNvSpPr txBox="1">
              <a:spLocks noChangeArrowheads="1"/>
            </p:cNvSpPr>
            <p:nvPr/>
          </p:nvSpPr>
          <p:spPr bwMode="auto">
            <a:xfrm>
              <a:off x="2667001" y="5947173"/>
              <a:ext cx="1527982" cy="523220"/>
            </a:xfrm>
            <a:prstGeom prst="rect">
              <a:avLst/>
            </a:prstGeom>
            <a:noFill/>
            <a:ln w="9525">
              <a:noFill/>
              <a:miter lim="800000"/>
              <a:headEnd/>
              <a:tailEnd/>
            </a:ln>
          </p:spPr>
          <p:txBody>
            <a:bodyPr wrap="none">
              <a:spAutoFit/>
            </a:bodyPr>
            <a:lstStyle/>
            <a:p>
              <a:r>
                <a:rPr lang="da-DK" sz="1400"/>
                <a:t>Stimulusbetinget</a:t>
              </a:r>
            </a:p>
            <a:p>
              <a:r>
                <a:rPr lang="da-DK" sz="1400"/>
                <a:t> opmærksomhed</a:t>
              </a:r>
            </a:p>
          </p:txBody>
        </p:sp>
        <p:cxnSp>
          <p:nvCxnSpPr>
            <p:cNvPr id="12" name="Lige pilforbindelse 11"/>
            <p:cNvCxnSpPr>
              <a:stCxn id="32780" idx="0"/>
              <a:endCxn id="6" idx="2"/>
            </p:cNvCxnSpPr>
            <p:nvPr/>
          </p:nvCxnSpPr>
          <p:spPr>
            <a:xfrm flipH="1" flipV="1">
              <a:off x="3155704" y="4457695"/>
              <a:ext cx="275288" cy="1489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Lige pilforbindelse 13"/>
            <p:cNvCxnSpPr>
              <a:stCxn id="32780" idx="0"/>
              <a:endCxn id="9" idx="2"/>
            </p:cNvCxnSpPr>
            <p:nvPr/>
          </p:nvCxnSpPr>
          <p:spPr>
            <a:xfrm flipV="1">
              <a:off x="3430992" y="4465704"/>
              <a:ext cx="3164761" cy="1481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783" name="Tekstboks 14"/>
            <p:cNvSpPr txBox="1">
              <a:spLocks noChangeArrowheads="1"/>
            </p:cNvSpPr>
            <p:nvPr/>
          </p:nvSpPr>
          <p:spPr bwMode="auto">
            <a:xfrm>
              <a:off x="381001" y="5036344"/>
              <a:ext cx="1527982" cy="523220"/>
            </a:xfrm>
            <a:prstGeom prst="rect">
              <a:avLst/>
            </a:prstGeom>
            <a:noFill/>
            <a:ln w="9525">
              <a:noFill/>
              <a:miter lim="800000"/>
              <a:headEnd/>
              <a:tailEnd/>
            </a:ln>
          </p:spPr>
          <p:txBody>
            <a:bodyPr wrap="none">
              <a:spAutoFit/>
            </a:bodyPr>
            <a:lstStyle/>
            <a:p>
              <a:r>
                <a:rPr lang="da-DK" sz="1400"/>
                <a:t>Kontrolleret</a:t>
              </a:r>
            </a:p>
            <a:p>
              <a:r>
                <a:rPr lang="da-DK" sz="1400"/>
                <a:t> opmærksomhed</a:t>
              </a:r>
            </a:p>
          </p:txBody>
        </p:sp>
        <p:cxnSp>
          <p:nvCxnSpPr>
            <p:cNvPr id="17" name="Lige pilforbindelse 16"/>
            <p:cNvCxnSpPr>
              <a:stCxn id="32783" idx="0"/>
              <a:endCxn id="20" idx="2"/>
            </p:cNvCxnSpPr>
            <p:nvPr/>
          </p:nvCxnSpPr>
          <p:spPr>
            <a:xfrm flipV="1">
              <a:off x="1144993" y="3819265"/>
              <a:ext cx="2374727" cy="1217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Lige pilforbindelse 18"/>
            <p:cNvCxnSpPr>
              <a:endCxn id="21" idx="2"/>
            </p:cNvCxnSpPr>
            <p:nvPr/>
          </p:nvCxnSpPr>
          <p:spPr>
            <a:xfrm flipV="1">
              <a:off x="1144993" y="3892966"/>
              <a:ext cx="5351537" cy="1114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2770" name="Rectangle 2"/>
          <p:cNvSpPr>
            <a:spLocks noGrp="1" noChangeArrowheads="1"/>
          </p:cNvSpPr>
          <p:nvPr>
            <p:ph type="title"/>
          </p:nvPr>
        </p:nvSpPr>
        <p:spPr/>
        <p:txBody>
          <a:bodyPr/>
          <a:lstStyle/>
          <a:p>
            <a:pPr eaLnBrk="1" hangingPunct="1"/>
            <a:r>
              <a:rPr lang="da-DK" smtClean="0"/>
              <a:t>Opmærksomhed</a:t>
            </a:r>
          </a:p>
        </p:txBody>
      </p:sp>
      <p:sp>
        <p:nvSpPr>
          <p:cNvPr id="32771" name="Rectangle 3"/>
          <p:cNvSpPr>
            <a:spLocks noGrp="1" noChangeArrowheads="1"/>
          </p:cNvSpPr>
          <p:nvPr>
            <p:ph type="body" idx="1"/>
          </p:nvPr>
        </p:nvSpPr>
        <p:spPr>
          <a:xfrm>
            <a:off x="430213" y="1214438"/>
            <a:ext cx="8229600" cy="4525962"/>
          </a:xfrm>
        </p:spPr>
        <p:txBody>
          <a:bodyPr/>
          <a:lstStyle/>
          <a:p>
            <a:pPr eaLnBrk="1" hangingPunct="1"/>
            <a:r>
              <a:rPr lang="da-DK" sz="2400" dirty="0" smtClean="0"/>
              <a:t>Kontrol af mental energi</a:t>
            </a:r>
          </a:p>
          <a:p>
            <a:pPr eaLnBrk="1" hangingPunct="1"/>
            <a:r>
              <a:rPr lang="da-DK" sz="2400" dirty="0" smtClean="0"/>
              <a:t>Input opmærksomhed</a:t>
            </a:r>
          </a:p>
          <a:p>
            <a:pPr eaLnBrk="1" hangingPunct="1"/>
            <a:r>
              <a:rPr lang="da-DK" sz="2400" dirty="0" smtClean="0"/>
              <a:t>Outputopmærksomhed</a:t>
            </a:r>
          </a:p>
          <a:p>
            <a:pPr eaLnBrk="1" hangingPunct="1"/>
            <a:endParaRPr lang="da-DK" sz="2400" dirty="0" smtClean="0"/>
          </a:p>
        </p:txBody>
      </p:sp>
      <p:sp>
        <p:nvSpPr>
          <p:cNvPr id="32773" name="Pladsholder til diasnummer 17"/>
          <p:cNvSpPr>
            <a:spLocks noGrp="1"/>
          </p:cNvSpPr>
          <p:nvPr>
            <p:ph type="sldNum" sz="quarter" idx="12"/>
          </p:nvPr>
        </p:nvSpPr>
        <p:spPr>
          <a:noFill/>
        </p:spPr>
        <p:txBody>
          <a:bodyPr/>
          <a:lstStyle/>
          <a:p>
            <a:fld id="{FD397121-5386-4708-AA28-F2B1E6975D9B}" type="slidenum">
              <a:rPr lang="da-DK" smtClean="0">
                <a:latin typeface="Arial" pitchFamily="34" charset="0"/>
              </a:rPr>
              <a:pPr/>
              <a:t>15</a:t>
            </a:fld>
            <a:endParaRPr lang="da-DK" smtClean="0">
              <a:latin typeface="Arial" pitchFamily="34" charset="0"/>
            </a:endParaRPr>
          </a:p>
        </p:txBody>
      </p:sp>
      <p:sp>
        <p:nvSpPr>
          <p:cNvPr id="18" name="Pladsholder til sidefod 17"/>
          <p:cNvSpPr>
            <a:spLocks noGrp="1"/>
          </p:cNvSpPr>
          <p:nvPr>
            <p:ph type="ftr" sz="quarter" idx="11"/>
          </p:nvPr>
        </p:nvSpPr>
        <p:spPr/>
        <p:txBody>
          <a:bodyPr/>
          <a:lstStyle/>
          <a:p>
            <a:pPr>
              <a:defRPr/>
            </a:pPr>
            <a:r>
              <a:rPr lang="de-DE" smtClean="0"/>
              <a:t>AH &amp; Matematik, MWA, ALF, 2013</a:t>
            </a:r>
            <a:endParaRPr lang="da-DK"/>
          </a:p>
        </p:txBody>
      </p:sp>
      <p:sp>
        <p:nvSpPr>
          <p:cNvPr id="20" name="Ellipse 19"/>
          <p:cNvSpPr/>
          <p:nvPr/>
        </p:nvSpPr>
        <p:spPr>
          <a:xfrm>
            <a:off x="4477412" y="2545529"/>
            <a:ext cx="914400" cy="48585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p:cNvSpPr/>
          <p:nvPr/>
        </p:nvSpPr>
        <p:spPr>
          <a:xfrm>
            <a:off x="6691287" y="2635407"/>
            <a:ext cx="914400" cy="48585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descr="Professionshjskolen UCC">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494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285750" y="5715000"/>
            <a:ext cx="8643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da-DK" sz="1600" b="1">
                <a:cs typeface="Times New Roman" pitchFamily="18" charset="0"/>
              </a:rPr>
              <a:t>De børn der ikke får lært sig dette funktionelle system, ender med at høre til gruppen af </a:t>
            </a:r>
            <a:r>
              <a:rPr lang="da-DK" sz="1600" b="1" u="sng">
                <a:cs typeface="Times New Roman" pitchFamily="18" charset="0"/>
              </a:rPr>
              <a:t>ikke opsøgende børn</a:t>
            </a:r>
            <a:r>
              <a:rPr lang="da-DK" sz="1600" b="1">
                <a:cs typeface="Times New Roman" pitchFamily="18" charset="0"/>
              </a:rPr>
              <a:t>.</a:t>
            </a:r>
            <a:endParaRPr lang="da-DK" sz="1600"/>
          </a:p>
        </p:txBody>
      </p:sp>
      <p:sp>
        <p:nvSpPr>
          <p:cNvPr id="58371" name="Rectangle 9"/>
          <p:cNvSpPr>
            <a:spLocks noChangeArrowheads="1"/>
          </p:cNvSpPr>
          <p:nvPr/>
        </p:nvSpPr>
        <p:spPr bwMode="auto">
          <a:xfrm>
            <a:off x="714375" y="446088"/>
            <a:ext cx="7386638"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tabLst>
                <a:tab pos="914400" algn="l"/>
              </a:tabLst>
            </a:pPr>
            <a:r>
              <a:rPr lang="da-DK" sz="2400" b="1">
                <a:cs typeface="Times New Roman" pitchFamily="18" charset="0"/>
              </a:rPr>
              <a:t>Selektiv opmærksomhed</a:t>
            </a:r>
          </a:p>
          <a:p>
            <a:pPr>
              <a:tabLst>
                <a:tab pos="914400" algn="l"/>
              </a:tabLst>
            </a:pPr>
            <a:endParaRPr lang="da-DK" sz="2400" b="1">
              <a:cs typeface="Times New Roman" pitchFamily="18" charset="0"/>
            </a:endParaRPr>
          </a:p>
          <a:p>
            <a:pPr>
              <a:tabLst>
                <a:tab pos="914400" algn="l"/>
              </a:tabLst>
            </a:pPr>
            <a:endParaRPr lang="da-DK" sz="600"/>
          </a:p>
          <a:p>
            <a:pPr eaLnBrk="0" hangingPunct="0">
              <a:buFont typeface="Symbol" pitchFamily="18" charset="2"/>
              <a:buChar char=""/>
              <a:tabLst>
                <a:tab pos="914400" algn="l"/>
              </a:tabLst>
            </a:pPr>
            <a:r>
              <a:rPr lang="da-DK" sz="1600" b="1">
                <a:cs typeface="Times New Roman" pitchFamily="18" charset="0"/>
              </a:rPr>
              <a:t>Fokusering</a:t>
            </a:r>
            <a:endParaRPr lang="da-DK" sz="1600"/>
          </a:p>
          <a:p>
            <a:pPr lvl="1" eaLnBrk="0" hangingPunct="0">
              <a:buFont typeface="Courier New" pitchFamily="49" charset="0"/>
              <a:buChar char="o"/>
              <a:tabLst>
                <a:tab pos="914400" algn="l"/>
              </a:tabLst>
            </a:pPr>
            <a:r>
              <a:rPr lang="da-DK" sz="1600" b="1">
                <a:cs typeface="Times New Roman" pitchFamily="18" charset="0"/>
              </a:rPr>
              <a:t>Evnen til at finde og fokusere på noget bestemt</a:t>
            </a:r>
          </a:p>
          <a:p>
            <a:pPr lvl="1" eaLnBrk="0" hangingPunct="0">
              <a:buFont typeface="Courier New" pitchFamily="49" charset="0"/>
              <a:buNone/>
              <a:tabLst>
                <a:tab pos="914400" algn="l"/>
              </a:tabLst>
            </a:pPr>
            <a:endParaRPr lang="da-DK" sz="1600"/>
          </a:p>
          <a:p>
            <a:pPr eaLnBrk="0" hangingPunct="0">
              <a:buFont typeface="Symbol" pitchFamily="18" charset="2"/>
              <a:buChar char=""/>
              <a:tabLst>
                <a:tab pos="914400" algn="l"/>
              </a:tabLst>
            </a:pPr>
            <a:r>
              <a:rPr lang="da-DK" sz="1600" b="1">
                <a:cs typeface="Times New Roman" pitchFamily="18" charset="0"/>
              </a:rPr>
              <a:t>Vedholdenhed</a:t>
            </a:r>
            <a:endParaRPr lang="da-DK" sz="1600"/>
          </a:p>
          <a:p>
            <a:pPr lvl="1" eaLnBrk="0" hangingPunct="0">
              <a:buFont typeface="Courier New" pitchFamily="49" charset="0"/>
              <a:buChar char="o"/>
              <a:tabLst>
                <a:tab pos="914400" algn="l"/>
              </a:tabLst>
            </a:pPr>
            <a:r>
              <a:rPr lang="da-DK" sz="1600" b="1">
                <a:cs typeface="Times New Roman" pitchFamily="18" charset="0"/>
              </a:rPr>
              <a:t>Evnen til at blive der viljemæssigt længe nok til at man får hevet det væsentlige indenfor i det kognitive system.</a:t>
            </a:r>
          </a:p>
          <a:p>
            <a:pPr lvl="1" eaLnBrk="0" hangingPunct="0">
              <a:buFont typeface="Courier New" pitchFamily="49" charset="0"/>
              <a:buChar char="o"/>
              <a:tabLst>
                <a:tab pos="914400" algn="l"/>
              </a:tabLst>
            </a:pPr>
            <a:endParaRPr lang="da-DK" sz="1600" b="1">
              <a:cs typeface="Times New Roman" pitchFamily="18" charset="0"/>
            </a:endParaRPr>
          </a:p>
          <a:p>
            <a:pPr lvl="1" eaLnBrk="0" hangingPunct="0">
              <a:buFont typeface="Courier New" pitchFamily="49" charset="0"/>
              <a:buChar char="o"/>
              <a:tabLst>
                <a:tab pos="914400" algn="l"/>
              </a:tabLst>
            </a:pPr>
            <a:endParaRPr lang="da-DK" sz="1600"/>
          </a:p>
          <a:p>
            <a:pPr eaLnBrk="0" hangingPunct="0">
              <a:buFont typeface="Symbol" pitchFamily="18" charset="2"/>
              <a:buChar char=""/>
              <a:tabLst>
                <a:tab pos="914400" algn="l"/>
              </a:tabLst>
            </a:pPr>
            <a:r>
              <a:rPr lang="da-DK" sz="1600" b="1">
                <a:cs typeface="Times New Roman" pitchFamily="18" charset="0"/>
              </a:rPr>
              <a:t>At kunne udelukke forstyrrelser</a:t>
            </a:r>
            <a:endParaRPr lang="da-DK" sz="1600"/>
          </a:p>
          <a:p>
            <a:pPr lvl="1" eaLnBrk="0" hangingPunct="0">
              <a:buFont typeface="Courier New" pitchFamily="49" charset="0"/>
              <a:buChar char="o"/>
              <a:tabLst>
                <a:tab pos="914400" algn="l"/>
              </a:tabLst>
            </a:pPr>
            <a:r>
              <a:rPr lang="da-DK" sz="1600" b="1">
                <a:cs typeface="Times New Roman" pitchFamily="18" charset="0"/>
              </a:rPr>
              <a:t>Evnen til ikke at lade sig distrahere af hvad som helst</a:t>
            </a:r>
            <a:endParaRPr lang="da-DK" sz="1600"/>
          </a:p>
          <a:p>
            <a:pPr eaLnBrk="0" hangingPunct="0">
              <a:tabLst>
                <a:tab pos="914400" algn="l"/>
              </a:tabLst>
            </a:pPr>
            <a:endParaRPr lang="da-DK"/>
          </a:p>
        </p:txBody>
      </p:sp>
      <p:pic>
        <p:nvPicPr>
          <p:cNvPr id="58372" name="Picture 2" descr="http://t3.gstatic.com/images?q=tbn:Duy3BHsotCh36M:http://www.emergentchaos.com/images/07-may/wald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928938"/>
            <a:ext cx="1357313"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dsholder til diasnummer 4"/>
          <p:cNvSpPr>
            <a:spLocks noGrp="1"/>
          </p:cNvSpPr>
          <p:nvPr>
            <p:ph type="sldNum" sz="quarter" idx="12"/>
          </p:nvPr>
        </p:nvSpPr>
        <p:spPr/>
        <p:txBody>
          <a:bodyPr/>
          <a:lstStyle/>
          <a:p>
            <a:pPr>
              <a:defRPr/>
            </a:pPr>
            <a:fld id="{8595901B-92FD-4066-9E77-250717A9EB5C}" type="slidenum">
              <a:rPr lang="da-DK" smtClean="0"/>
              <a:pPr>
                <a:defRPr/>
              </a:pPr>
              <a:t>16</a:t>
            </a:fld>
            <a:endParaRPr lang="da-DK"/>
          </a:p>
        </p:txBody>
      </p:sp>
      <p:sp>
        <p:nvSpPr>
          <p:cNvPr id="2" name="Pladsholder til sidefod 1"/>
          <p:cNvSpPr>
            <a:spLocks noGrp="1"/>
          </p:cNvSpPr>
          <p:nvPr>
            <p:ph type="ftr" sz="quarter" idx="11"/>
          </p:nvPr>
        </p:nvSpPr>
        <p:spPr/>
        <p:txBody>
          <a:bodyPr/>
          <a:lstStyle/>
          <a:p>
            <a:r>
              <a:rPr lang="de-DE" smtClean="0"/>
              <a:t>AH &amp; Matematik, MWA, ALF, 2013</a:t>
            </a:r>
            <a:endParaRPr lang="da-DK"/>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rofessionshjskolen UCC">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951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kstboks 4"/>
          <p:cNvSpPr txBox="1">
            <a:spLocks noChangeArrowheads="1"/>
          </p:cNvSpPr>
          <p:nvPr/>
        </p:nvSpPr>
        <p:spPr bwMode="auto">
          <a:xfrm>
            <a:off x="117946" y="285750"/>
            <a:ext cx="2509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b="1" dirty="0"/>
              <a:t>Hvor er Holger?</a:t>
            </a:r>
          </a:p>
        </p:txBody>
      </p:sp>
      <p:sp>
        <p:nvSpPr>
          <p:cNvPr id="4" name="Pladsholder til diasnummer 3"/>
          <p:cNvSpPr>
            <a:spLocks noGrp="1"/>
          </p:cNvSpPr>
          <p:nvPr>
            <p:ph type="sldNum" sz="quarter" idx="12"/>
          </p:nvPr>
        </p:nvSpPr>
        <p:spPr/>
        <p:txBody>
          <a:bodyPr/>
          <a:lstStyle/>
          <a:p>
            <a:pPr>
              <a:defRPr/>
            </a:pPr>
            <a:fld id="{6CA7412D-8666-4347-8905-9E8A8FB2E664}" type="slidenum">
              <a:rPr lang="da-DK" smtClean="0"/>
              <a:pPr>
                <a:defRPr/>
              </a:pPr>
              <a:t>17</a:t>
            </a:fld>
            <a:endParaRPr lang="da-DK"/>
          </a:p>
        </p:txBody>
      </p:sp>
      <p:pic>
        <p:nvPicPr>
          <p:cNvPr id="593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214438"/>
            <a:ext cx="871537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ladsholder til sidefod 1"/>
          <p:cNvSpPr>
            <a:spLocks noGrp="1"/>
          </p:cNvSpPr>
          <p:nvPr>
            <p:ph type="ftr" sz="quarter" idx="11"/>
          </p:nvPr>
        </p:nvSpPr>
        <p:spPr/>
        <p:txBody>
          <a:bodyPr/>
          <a:lstStyle/>
          <a:p>
            <a:r>
              <a:rPr lang="de-DE" smtClean="0"/>
              <a:t>AH &amp; Matematik, MWA, ALF, 2013</a:t>
            </a:r>
            <a:endParaRPr lang="da-DK"/>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8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Observationspunkter</a:t>
            </a:r>
            <a:endParaRPr lang="da-DK" dirty="0"/>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DD404C52-F0D7-4616-87BA-9A0B7B9A70E5}" type="slidenum">
              <a:rPr lang="da-DK" smtClean="0"/>
              <a:t>18</a:t>
            </a:fld>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245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251520" y="620688"/>
            <a:ext cx="8280920" cy="4524315"/>
          </a:xfrm>
          <a:prstGeom prst="rect">
            <a:avLst/>
          </a:prstGeom>
          <a:noFill/>
        </p:spPr>
        <p:txBody>
          <a:bodyPr wrap="square" rtlCol="0">
            <a:spAutoFit/>
          </a:bodyPr>
          <a:lstStyle/>
          <a:p>
            <a:r>
              <a:rPr lang="da-DK" sz="2400" dirty="0" err="1" smtClean="0"/>
              <a:t>Gathercole</a:t>
            </a:r>
            <a:r>
              <a:rPr lang="da-DK" sz="2400" dirty="0" smtClean="0"/>
              <a:t> &amp; </a:t>
            </a:r>
            <a:r>
              <a:rPr lang="da-DK" sz="2400" dirty="0" err="1" smtClean="0"/>
              <a:t>Alloway’s</a:t>
            </a:r>
            <a:r>
              <a:rPr lang="da-DK" sz="2400" dirty="0" smtClean="0"/>
              <a:t> 7 principper til afhjælpning svag eller overbelastet arbejdshukommelse (G. &amp; A. 2009, s. 138) :</a:t>
            </a:r>
          </a:p>
          <a:p>
            <a:endParaRPr lang="da-DK" sz="2400" dirty="0" smtClean="0"/>
          </a:p>
          <a:p>
            <a:pPr>
              <a:buFont typeface="Arial" pitchFamily="34" charset="0"/>
              <a:buChar char="•"/>
            </a:pPr>
            <a:r>
              <a:rPr lang="da-DK" sz="2400" dirty="0" smtClean="0"/>
              <a:t>At erkende svagheder ved arbejdshukommelsen</a:t>
            </a:r>
          </a:p>
          <a:p>
            <a:pPr>
              <a:buFont typeface="Arial" pitchFamily="34" charset="0"/>
              <a:buChar char="•"/>
            </a:pPr>
            <a:r>
              <a:rPr lang="da-DK" sz="2400" dirty="0" smtClean="0"/>
              <a:t>At holde øje med tegn på disse svagheder hos barnet</a:t>
            </a:r>
          </a:p>
          <a:p>
            <a:pPr>
              <a:buFont typeface="Arial" pitchFamily="34" charset="0"/>
              <a:buChar char="•"/>
            </a:pPr>
            <a:r>
              <a:rPr lang="da-DK" sz="2400" dirty="0" smtClean="0"/>
              <a:t>At vurdere belastningen af arbejdshukommelsen</a:t>
            </a:r>
          </a:p>
          <a:p>
            <a:pPr>
              <a:buFont typeface="Arial" pitchFamily="34" charset="0"/>
              <a:buChar char="•"/>
            </a:pPr>
            <a:r>
              <a:rPr lang="da-DK" sz="2400" dirty="0" smtClean="0"/>
              <a:t>At reducere belastningen af arbejdshukommelsen, når det er nødvendigt</a:t>
            </a:r>
          </a:p>
          <a:p>
            <a:pPr>
              <a:buFont typeface="Arial" pitchFamily="34" charset="0"/>
              <a:buChar char="•"/>
            </a:pPr>
            <a:r>
              <a:rPr lang="da-DK" sz="2400" dirty="0" smtClean="0"/>
              <a:t>At være parat til at gentage information</a:t>
            </a:r>
          </a:p>
          <a:p>
            <a:pPr>
              <a:buFont typeface="Arial" pitchFamily="34" charset="0"/>
              <a:buChar char="•"/>
            </a:pPr>
            <a:r>
              <a:rPr lang="da-DK" sz="2400" dirty="0" smtClean="0"/>
              <a:t>At opmuntre til brug af hjælpemidler til støtte for hukommelsen</a:t>
            </a:r>
          </a:p>
          <a:p>
            <a:pPr>
              <a:buFont typeface="Arial" pitchFamily="34" charset="0"/>
              <a:buChar char="•"/>
            </a:pPr>
            <a:r>
              <a:rPr lang="da-DK" sz="2400" dirty="0" smtClean="0"/>
              <a:t>At udvikle barnets brug af strategier, der kan støtte hukommelsen</a:t>
            </a:r>
            <a:endParaRPr lang="da-DK" sz="2400" dirty="0"/>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DD404C52-F0D7-4616-87BA-9A0B7B9A70E5}" type="slidenum">
              <a:rPr lang="da-DK" smtClean="0"/>
              <a:t>19</a:t>
            </a:fld>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18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wa\AppData\Local\Microsoft\Windows\Temporary Internet Files\Content.Outlook\L12MEQGG\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6410960" cy="61976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p:nvSpPr>
        <p:spPr>
          <a:xfrm>
            <a:off x="6900449" y="6165304"/>
            <a:ext cx="986167" cy="215444"/>
          </a:xfrm>
          <a:prstGeom prst="rect">
            <a:avLst/>
          </a:prstGeom>
          <a:noFill/>
        </p:spPr>
        <p:txBody>
          <a:bodyPr wrap="none" rtlCol="0">
            <a:spAutoFit/>
          </a:bodyPr>
          <a:lstStyle/>
          <a:p>
            <a:r>
              <a:rPr lang="da-DK" sz="800" dirty="0" smtClean="0">
                <a:solidFill>
                  <a:schemeClr val="bg1"/>
                </a:solidFill>
              </a:rPr>
              <a:t>Foto: Helge Skielbo</a:t>
            </a:r>
            <a:endParaRPr lang="da-DK" sz="800" dirty="0">
              <a:solidFill>
                <a:schemeClr val="bg1"/>
              </a:solidFill>
            </a:endParaRPr>
          </a:p>
        </p:txBody>
      </p:sp>
      <p:sp>
        <p:nvSpPr>
          <p:cNvPr id="6" name="Tekstboks 5"/>
          <p:cNvSpPr txBox="1"/>
          <p:nvPr/>
        </p:nvSpPr>
        <p:spPr>
          <a:xfrm>
            <a:off x="5004048" y="188640"/>
            <a:ext cx="4127797" cy="646331"/>
          </a:xfrm>
          <a:prstGeom prst="rect">
            <a:avLst/>
          </a:prstGeom>
          <a:noFill/>
        </p:spPr>
        <p:txBody>
          <a:bodyPr wrap="none" rtlCol="0">
            <a:spAutoFit/>
          </a:bodyPr>
          <a:lstStyle/>
          <a:p>
            <a:r>
              <a:rPr lang="da-DK" sz="3600" b="1" dirty="0" smtClean="0">
                <a:solidFill>
                  <a:schemeClr val="bg1"/>
                </a:solidFill>
              </a:rPr>
              <a:t>Arbejdshukom</a:t>
            </a:r>
            <a:r>
              <a:rPr lang="da-DK" sz="3600" b="1" dirty="0" smtClean="0"/>
              <a:t>melse</a:t>
            </a:r>
            <a:endParaRPr lang="da-DK" sz="3600" b="1" dirty="0"/>
          </a:p>
        </p:txBody>
      </p:sp>
      <p:sp>
        <p:nvSpPr>
          <p:cNvPr id="4" name="Tekstboks 3"/>
          <p:cNvSpPr txBox="1"/>
          <p:nvPr/>
        </p:nvSpPr>
        <p:spPr>
          <a:xfrm>
            <a:off x="1838530" y="4911551"/>
            <a:ext cx="5685211" cy="461665"/>
          </a:xfrm>
          <a:prstGeom prst="rect">
            <a:avLst/>
          </a:prstGeom>
          <a:noFill/>
        </p:spPr>
        <p:txBody>
          <a:bodyPr wrap="none" rtlCol="0">
            <a:spAutoFit/>
          </a:bodyPr>
          <a:lstStyle/>
          <a:p>
            <a:r>
              <a:rPr lang="da-DK" sz="2400" b="1" dirty="0" smtClean="0">
                <a:solidFill>
                  <a:schemeClr val="bg1"/>
                </a:solidFill>
              </a:rPr>
              <a:t>At huske hvad man skal koncentrere sig om</a:t>
            </a:r>
            <a:endParaRPr lang="da-DK" sz="2400" b="1" dirty="0">
              <a:solidFill>
                <a:schemeClr val="bg1"/>
              </a:solidFill>
            </a:endParaRPr>
          </a:p>
        </p:txBody>
      </p:sp>
    </p:spTree>
    <p:extLst>
      <p:ext uri="{BB962C8B-B14F-4D97-AF65-F5344CB8AC3E}">
        <p14:creationId xmlns:p14="http://schemas.microsoft.com/office/powerpoint/2010/main" val="94015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20</a:t>
            </a:fld>
            <a:endParaRPr lang="da-DK"/>
          </a:p>
        </p:txBody>
      </p:sp>
      <p:sp>
        <p:nvSpPr>
          <p:cNvPr id="4" name="Tekstboks 3"/>
          <p:cNvSpPr txBox="1"/>
          <p:nvPr/>
        </p:nvSpPr>
        <p:spPr>
          <a:xfrm>
            <a:off x="539553" y="764704"/>
            <a:ext cx="7416824" cy="5262979"/>
          </a:xfrm>
          <a:prstGeom prst="rect">
            <a:avLst/>
          </a:prstGeom>
          <a:noFill/>
        </p:spPr>
        <p:txBody>
          <a:bodyPr wrap="square" rtlCol="0">
            <a:spAutoFit/>
          </a:bodyPr>
          <a:lstStyle/>
          <a:p>
            <a:endParaRPr lang="da-DK" sz="2400" dirty="0" smtClean="0"/>
          </a:p>
          <a:p>
            <a:endParaRPr lang="da-DK" sz="2400" dirty="0"/>
          </a:p>
          <a:p>
            <a:endParaRPr lang="da-DK" sz="2400" dirty="0"/>
          </a:p>
          <a:p>
            <a:r>
              <a:rPr lang="da-DK" sz="2400" dirty="0" smtClean="0"/>
              <a:t>Eleven glemmer instruktioner</a:t>
            </a:r>
          </a:p>
          <a:p>
            <a:endParaRPr lang="da-DK" sz="2400" dirty="0"/>
          </a:p>
          <a:p>
            <a:endParaRPr lang="da-DK" sz="2400" dirty="0" smtClean="0"/>
          </a:p>
          <a:p>
            <a:endParaRPr lang="da-DK" sz="2400" dirty="0"/>
          </a:p>
          <a:p>
            <a:r>
              <a:rPr lang="da-DK" sz="2400" dirty="0" smtClean="0"/>
              <a:t>Eleven mister overblikket i komplekse opgaver</a:t>
            </a:r>
          </a:p>
          <a:p>
            <a:endParaRPr lang="da-DK" sz="2400" dirty="0"/>
          </a:p>
          <a:p>
            <a:endParaRPr lang="da-DK" sz="2400" dirty="0" smtClean="0"/>
          </a:p>
          <a:p>
            <a:endParaRPr lang="da-DK" sz="2400" dirty="0"/>
          </a:p>
          <a:p>
            <a:r>
              <a:rPr lang="da-DK" sz="2400" dirty="0" smtClean="0"/>
              <a:t>Eleven kommer i vanskeligheder, når der indgår  elementer fra både langtidshukommelse og arbejdshukommelse samtidig</a:t>
            </a:r>
            <a:endParaRPr lang="da-DK" sz="24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107504" y="303039"/>
            <a:ext cx="7598077" cy="461665"/>
          </a:xfrm>
          <a:prstGeom prst="rect">
            <a:avLst/>
          </a:prstGeom>
        </p:spPr>
        <p:txBody>
          <a:bodyPr wrap="square">
            <a:spAutoFit/>
          </a:bodyPr>
          <a:lstStyle/>
          <a:p>
            <a:pPr lvl="0"/>
            <a:r>
              <a:rPr lang="da-DK" sz="2400" b="1" dirty="0">
                <a:solidFill>
                  <a:prstClr val="black"/>
                </a:solidFill>
              </a:rPr>
              <a:t>De mest almindelige  vanskeligheder i undervisningen:</a:t>
            </a:r>
          </a:p>
        </p:txBody>
      </p:sp>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130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21</a:t>
            </a:fld>
            <a:endParaRPr lang="da-DK"/>
          </a:p>
        </p:txBody>
      </p:sp>
      <p:sp>
        <p:nvSpPr>
          <p:cNvPr id="6" name="Tekstboks 5"/>
          <p:cNvSpPr txBox="1"/>
          <p:nvPr/>
        </p:nvSpPr>
        <p:spPr>
          <a:xfrm>
            <a:off x="395536" y="1250504"/>
            <a:ext cx="7922553" cy="3785652"/>
          </a:xfrm>
          <a:prstGeom prst="rect">
            <a:avLst/>
          </a:prstGeom>
          <a:noFill/>
        </p:spPr>
        <p:txBody>
          <a:bodyPr wrap="none" rtlCol="0">
            <a:spAutoFit/>
          </a:bodyPr>
          <a:lstStyle/>
          <a:p>
            <a:endParaRPr lang="da-DK" sz="2400" b="1" dirty="0"/>
          </a:p>
          <a:p>
            <a:endParaRPr lang="da-DK" sz="2400" b="1" dirty="0" smtClean="0"/>
          </a:p>
          <a:p>
            <a:endParaRPr lang="da-DK" sz="2400" b="1" dirty="0"/>
          </a:p>
          <a:p>
            <a:pPr marL="342900" indent="-342900">
              <a:buFont typeface="Arial" pitchFamily="34" charset="0"/>
              <a:buChar char="•"/>
            </a:pPr>
            <a:r>
              <a:rPr lang="da-DK" sz="2400" b="1" dirty="0" smtClean="0"/>
              <a:t>Slutter med en aktivitet før end den er afsluttet</a:t>
            </a:r>
          </a:p>
          <a:p>
            <a:pPr marL="342900" indent="-342900">
              <a:buFont typeface="Arial" pitchFamily="34" charset="0"/>
              <a:buChar char="•"/>
            </a:pPr>
            <a:endParaRPr lang="da-DK" sz="2400" b="1" dirty="0"/>
          </a:p>
          <a:p>
            <a:pPr marL="342900" indent="-342900">
              <a:buFont typeface="Arial" pitchFamily="34" charset="0"/>
              <a:buChar char="•"/>
            </a:pPr>
            <a:r>
              <a:rPr lang="da-DK" sz="2400" b="1" dirty="0" smtClean="0"/>
              <a:t>Opgiver opgaver i længere aktiviteter der kræver flere trin</a:t>
            </a:r>
          </a:p>
          <a:p>
            <a:pPr marL="342900" indent="-342900">
              <a:buFont typeface="Arial" pitchFamily="34" charset="0"/>
              <a:buChar char="•"/>
            </a:pPr>
            <a:endParaRPr lang="da-DK" sz="2400" b="1" dirty="0"/>
          </a:p>
          <a:p>
            <a:pPr marL="342900" indent="-342900">
              <a:buFont typeface="Arial" pitchFamily="34" charset="0"/>
              <a:buChar char="•"/>
            </a:pPr>
            <a:r>
              <a:rPr lang="da-DK" sz="2400" b="1" dirty="0" smtClean="0"/>
              <a:t>Har vanskeligt ved at koncentrere sig</a:t>
            </a:r>
          </a:p>
          <a:p>
            <a:pPr marL="342900" indent="-342900">
              <a:buFont typeface="Arial" pitchFamily="34" charset="0"/>
              <a:buChar char="•"/>
            </a:pPr>
            <a:endParaRPr lang="da-DK" sz="2400" b="1" dirty="0"/>
          </a:p>
          <a:p>
            <a:pPr marL="342900" indent="-342900">
              <a:buFont typeface="Arial" pitchFamily="34" charset="0"/>
              <a:buChar char="•"/>
            </a:pPr>
            <a:r>
              <a:rPr lang="da-DK" sz="2400" b="1" dirty="0" smtClean="0"/>
              <a:t>Svage sprog oh matematikkundskaber</a:t>
            </a:r>
            <a:endParaRPr lang="da-DK" sz="24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115192" y="231031"/>
            <a:ext cx="4744840" cy="461665"/>
          </a:xfrm>
          <a:prstGeom prst="rect">
            <a:avLst/>
          </a:prstGeom>
        </p:spPr>
        <p:txBody>
          <a:bodyPr wrap="square">
            <a:spAutoFit/>
          </a:bodyPr>
          <a:lstStyle/>
          <a:p>
            <a:pPr lvl="0"/>
            <a:r>
              <a:rPr lang="da-DK" sz="2400" b="1" dirty="0" err="1">
                <a:solidFill>
                  <a:prstClr val="black"/>
                </a:solidFill>
              </a:rPr>
              <a:t>Working</a:t>
            </a:r>
            <a:r>
              <a:rPr lang="da-DK" sz="2400" b="1" dirty="0">
                <a:solidFill>
                  <a:prstClr val="black"/>
                </a:solidFill>
              </a:rPr>
              <a:t> </a:t>
            </a:r>
            <a:r>
              <a:rPr lang="da-DK" sz="2400" b="1" dirty="0" err="1">
                <a:solidFill>
                  <a:prstClr val="black"/>
                </a:solidFill>
              </a:rPr>
              <a:t>memory</a:t>
            </a:r>
            <a:r>
              <a:rPr lang="da-DK" sz="2400" b="1" dirty="0">
                <a:solidFill>
                  <a:prstClr val="black"/>
                </a:solidFill>
              </a:rPr>
              <a:t> rating </a:t>
            </a:r>
            <a:r>
              <a:rPr lang="da-DK" sz="2400" b="1" dirty="0" err="1">
                <a:solidFill>
                  <a:prstClr val="black"/>
                </a:solidFill>
              </a:rPr>
              <a:t>scale</a:t>
            </a:r>
            <a:r>
              <a:rPr lang="da-DK" sz="2400" b="1" dirty="0">
                <a:solidFill>
                  <a:prstClr val="black"/>
                </a:solidFill>
              </a:rPr>
              <a:t>:</a:t>
            </a:r>
          </a:p>
        </p:txBody>
      </p:sp>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435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p:txBody>
          <a:bodyPr>
            <a:normAutofit/>
          </a:bodyPr>
          <a:lstStyle/>
          <a:p>
            <a:pPr marL="0" indent="0">
              <a:lnSpc>
                <a:spcPct val="90000"/>
              </a:lnSpc>
              <a:buNone/>
            </a:pPr>
            <a:r>
              <a:rPr lang="da-DK" dirty="0"/>
              <a:t>Hvordan er elevens planlægning?</a:t>
            </a:r>
          </a:p>
          <a:p>
            <a:pPr eaLnBrk="1" hangingPunct="1">
              <a:lnSpc>
                <a:spcPct val="90000"/>
              </a:lnSpc>
            </a:pPr>
            <a:r>
              <a:rPr lang="da-DK" dirty="0" smtClean="0"/>
              <a:t>Er eleven hurtig/ukritisk?</a:t>
            </a:r>
          </a:p>
          <a:p>
            <a:pPr eaLnBrk="1" hangingPunct="1">
              <a:lnSpc>
                <a:spcPct val="90000"/>
              </a:lnSpc>
            </a:pPr>
            <a:r>
              <a:rPr lang="da-DK" dirty="0" smtClean="0"/>
              <a:t>Er opgaveløsningen overfladisk?</a:t>
            </a:r>
          </a:p>
          <a:p>
            <a:pPr eaLnBrk="1" hangingPunct="1">
              <a:lnSpc>
                <a:spcPct val="90000"/>
              </a:lnSpc>
            </a:pPr>
            <a:r>
              <a:rPr lang="da-DK" dirty="0" smtClean="0"/>
              <a:t>Hvordan strukturerer og organiserer eleven løsning af opgaver?</a:t>
            </a:r>
          </a:p>
          <a:p>
            <a:pPr eaLnBrk="1" hangingPunct="1">
              <a:lnSpc>
                <a:spcPct val="90000"/>
              </a:lnSpc>
            </a:pPr>
            <a:r>
              <a:rPr lang="da-DK" dirty="0" smtClean="0"/>
              <a:t>Er eleven impulsstyret?</a:t>
            </a:r>
          </a:p>
        </p:txBody>
      </p:sp>
      <p:sp>
        <p:nvSpPr>
          <p:cNvPr id="4" name="Pladsholder til diasnummer 3"/>
          <p:cNvSpPr>
            <a:spLocks noGrp="1"/>
          </p:cNvSpPr>
          <p:nvPr>
            <p:ph type="sldNum" sz="quarter" idx="12"/>
          </p:nvPr>
        </p:nvSpPr>
        <p:spPr/>
        <p:txBody>
          <a:bodyPr/>
          <a:lstStyle/>
          <a:p>
            <a:pPr>
              <a:defRPr/>
            </a:pPr>
            <a:fld id="{1C53C497-8458-4897-9B6F-6B505D8EB311}" type="slidenum">
              <a:rPr lang="da-DK" smtClean="0"/>
              <a:pPr>
                <a:defRPr/>
              </a:pPr>
              <a:t>22</a:t>
            </a:fld>
            <a:endParaRPr lang="da-DK"/>
          </a:p>
        </p:txBody>
      </p:sp>
      <p:sp>
        <p:nvSpPr>
          <p:cNvPr id="5" name="Pladsholder til sidefod 4"/>
          <p:cNvSpPr>
            <a:spLocks noGrp="1"/>
          </p:cNvSpPr>
          <p:nvPr>
            <p:ph type="ftr" sz="quarter" idx="11"/>
          </p:nvPr>
        </p:nvSpPr>
        <p:spPr/>
        <p:txBody>
          <a:bodyPr/>
          <a:lstStyle/>
          <a:p>
            <a:pPr>
              <a:defRPr/>
            </a:pPr>
            <a:r>
              <a:rPr lang="de-DE" smtClean="0"/>
              <a:t>AH &amp; Matematik, MWA, ALF, 2013</a:t>
            </a:r>
            <a:endParaRPr lang="da-DK"/>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ktangel 2"/>
          <p:cNvSpPr/>
          <p:nvPr/>
        </p:nvSpPr>
        <p:spPr>
          <a:xfrm>
            <a:off x="107504" y="404664"/>
            <a:ext cx="7920880" cy="584775"/>
          </a:xfrm>
          <a:prstGeom prst="rect">
            <a:avLst/>
          </a:prstGeom>
        </p:spPr>
        <p:txBody>
          <a:bodyPr wrap="square">
            <a:spAutoFit/>
          </a:bodyPr>
          <a:lstStyle/>
          <a:p>
            <a:r>
              <a:rPr lang="da-DK" sz="3200" dirty="0"/>
              <a:t>Fokuspunkter i undervisningssituationen</a:t>
            </a:r>
          </a:p>
        </p:txBody>
      </p:sp>
      <p:pic>
        <p:nvPicPr>
          <p:cNvPr id="10"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178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23</a:t>
            </a:fld>
            <a:endParaRPr lang="da-DK"/>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687" y="77394"/>
            <a:ext cx="5311609" cy="678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663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24</a:t>
            </a:fld>
            <a:endParaRPr lang="da-DK"/>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881" y="188640"/>
            <a:ext cx="7337781"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306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ackgroundsy.com/file/preview/post-it-no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08037"/>
            <a:ext cx="3067844" cy="2300883"/>
          </a:xfrm>
          <a:prstGeom prst="rect">
            <a:avLst/>
          </a:prstGeom>
          <a:noFill/>
          <a:extLst>
            <a:ext uri="{909E8E84-426E-40DD-AFC4-6F175D3DCCD1}">
              <a14:hiddenFill xmlns:a14="http://schemas.microsoft.com/office/drawing/2010/main">
                <a:solidFill>
                  <a:srgbClr val="FFFFFF"/>
                </a:solidFill>
              </a14:hiddenFill>
            </a:ext>
          </a:extLst>
        </p:spPr>
      </p:pic>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25</a:t>
            </a:fld>
            <a:endParaRPr lang="da-DK"/>
          </a:p>
        </p:txBody>
      </p:sp>
      <p:sp>
        <p:nvSpPr>
          <p:cNvPr id="4" name="Tekstboks 3"/>
          <p:cNvSpPr txBox="1"/>
          <p:nvPr/>
        </p:nvSpPr>
        <p:spPr>
          <a:xfrm>
            <a:off x="323528" y="1268760"/>
            <a:ext cx="8208973" cy="3970318"/>
          </a:xfrm>
          <a:prstGeom prst="rect">
            <a:avLst/>
          </a:prstGeom>
          <a:noFill/>
        </p:spPr>
        <p:txBody>
          <a:bodyPr wrap="square" rtlCol="0">
            <a:spAutoFit/>
          </a:bodyPr>
          <a:lstStyle/>
          <a:p>
            <a:r>
              <a:rPr lang="da-DK" b="1" dirty="0" smtClean="0"/>
              <a:t>Plads</a:t>
            </a:r>
          </a:p>
          <a:p>
            <a:endParaRPr lang="da-DK" dirty="0" smtClean="0"/>
          </a:p>
          <a:p>
            <a:r>
              <a:rPr lang="da-DK" dirty="0" smtClean="0"/>
              <a:t>Elever med dårligt fungerende AH mangler plads .</a:t>
            </a:r>
          </a:p>
          <a:p>
            <a:endParaRPr lang="da-DK" dirty="0" smtClean="0"/>
          </a:p>
          <a:p>
            <a:endParaRPr lang="da-DK" dirty="0" smtClean="0"/>
          </a:p>
          <a:p>
            <a:r>
              <a:rPr lang="da-DK" b="1" dirty="0" smtClean="0"/>
              <a:t>Tid</a:t>
            </a:r>
          </a:p>
          <a:p>
            <a:endParaRPr lang="da-DK" dirty="0" smtClean="0"/>
          </a:p>
          <a:p>
            <a:r>
              <a:rPr lang="da-DK" dirty="0" smtClean="0"/>
              <a:t>Elever med dårligt fungerende AH magter ikke at bearbejde information hurtigt nok.</a:t>
            </a:r>
          </a:p>
          <a:p>
            <a:endParaRPr lang="da-DK" dirty="0"/>
          </a:p>
          <a:p>
            <a:endParaRPr lang="da-DK" dirty="0" smtClean="0"/>
          </a:p>
          <a:p>
            <a:r>
              <a:rPr lang="da-DK" b="1" dirty="0" smtClean="0"/>
              <a:t>Indsats</a:t>
            </a:r>
          </a:p>
          <a:p>
            <a:endParaRPr lang="da-DK" dirty="0"/>
          </a:p>
          <a:p>
            <a:r>
              <a:rPr lang="da-DK" dirty="0" smtClean="0"/>
              <a:t>Elever med dårligt fungerende AH magter ikke at yde den indsats der skal til for at løse en opgave. De mister koncentrationen og tuner ud.</a:t>
            </a:r>
            <a:endParaRPr lang="da-DK" dirty="0"/>
          </a:p>
        </p:txBody>
      </p:sp>
      <p:pic>
        <p:nvPicPr>
          <p:cNvPr id="1028" name="Picture 4" descr="http://www.backgroundsy.com/file/preview/post-it-no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1844824"/>
            <a:ext cx="864096" cy="648072"/>
          </a:xfrm>
          <a:prstGeom prst="rect">
            <a:avLst/>
          </a:prstGeom>
          <a:noFill/>
          <a:extLst>
            <a:ext uri="{909E8E84-426E-40DD-AFC4-6F175D3DCCD1}">
              <a14:hiddenFill xmlns:a14="http://schemas.microsoft.com/office/drawing/2010/main">
                <a:solidFill>
                  <a:srgbClr val="FFFFFF"/>
                </a:solidFill>
              </a14:hiddenFill>
            </a:ext>
          </a:extLst>
        </p:spPr>
      </p:pic>
      <p:sp>
        <p:nvSpPr>
          <p:cNvPr id="5" name="Tekstboks 4"/>
          <p:cNvSpPr txBox="1"/>
          <p:nvPr/>
        </p:nvSpPr>
        <p:spPr>
          <a:xfrm>
            <a:off x="395536" y="332656"/>
            <a:ext cx="2592288" cy="369332"/>
          </a:xfrm>
          <a:prstGeom prst="rect">
            <a:avLst/>
          </a:prstGeom>
          <a:noFill/>
        </p:spPr>
        <p:txBody>
          <a:bodyPr wrap="square" rtlCol="0">
            <a:spAutoFit/>
          </a:bodyPr>
          <a:lstStyle/>
          <a:p>
            <a:r>
              <a:rPr lang="da-DK" b="1" dirty="0" smtClean="0"/>
              <a:t>3 nøglepunkter</a:t>
            </a:r>
            <a:endParaRPr lang="da-DK" b="1" dirty="0"/>
          </a:p>
        </p:txBody>
      </p:sp>
      <p:sp>
        <p:nvSpPr>
          <p:cNvPr id="6" name="Tekstboks 5"/>
          <p:cNvSpPr txBox="1"/>
          <p:nvPr/>
        </p:nvSpPr>
        <p:spPr>
          <a:xfrm>
            <a:off x="7020272" y="5285592"/>
            <a:ext cx="1438471" cy="369332"/>
          </a:xfrm>
          <a:prstGeom prst="rect">
            <a:avLst/>
          </a:prstGeom>
          <a:noFill/>
        </p:spPr>
        <p:txBody>
          <a:bodyPr wrap="none" rtlCol="0">
            <a:spAutoFit/>
          </a:bodyPr>
          <a:lstStyle/>
          <a:p>
            <a:r>
              <a:rPr lang="da-DK" dirty="0" smtClean="0"/>
              <a:t>Alloway 2011</a:t>
            </a:r>
            <a:endParaRPr lang="da-DK" dirty="0"/>
          </a:p>
        </p:txBody>
      </p:sp>
      <p:grpSp>
        <p:nvGrpSpPr>
          <p:cNvPr id="7" name="Gruppe 6"/>
          <p:cNvGrpSpPr/>
          <p:nvPr/>
        </p:nvGrpSpPr>
        <p:grpSpPr>
          <a:xfrm>
            <a:off x="179512" y="91841"/>
            <a:ext cx="6408712" cy="265604"/>
            <a:chOff x="179512" y="91841"/>
            <a:chExt cx="6408712" cy="265604"/>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Professionshjskolen UCC">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4" descr="http://www.backgroundsy.com/file/preview/post-it-no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5129" y="684311"/>
            <a:ext cx="1547351" cy="11605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607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Træning</a:t>
            </a:r>
            <a:endParaRPr lang="da-DK" dirty="0"/>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DD404C52-F0D7-4616-87BA-9A0B7B9A70E5}" type="slidenum">
              <a:rPr lang="da-DK" smtClean="0"/>
              <a:t>26</a:t>
            </a:fld>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455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27</a:t>
            </a:fld>
            <a:endParaRPr lang="da-DK"/>
          </a:p>
        </p:txBody>
      </p:sp>
      <p:sp>
        <p:nvSpPr>
          <p:cNvPr id="4" name="Rektangel 3"/>
          <p:cNvSpPr/>
          <p:nvPr/>
        </p:nvSpPr>
        <p:spPr>
          <a:xfrm>
            <a:off x="323528" y="1484784"/>
            <a:ext cx="8424936" cy="5078313"/>
          </a:xfrm>
          <a:prstGeom prst="rect">
            <a:avLst/>
          </a:prstGeom>
        </p:spPr>
        <p:txBody>
          <a:bodyPr wrap="square">
            <a:spAutoFit/>
          </a:bodyPr>
          <a:lstStyle/>
          <a:p>
            <a:r>
              <a:rPr lang="da-DK" b="1" dirty="0" smtClean="0"/>
              <a:t>Mor Mette fortæller …</a:t>
            </a:r>
          </a:p>
          <a:p>
            <a:endParaRPr lang="da-DK" dirty="0"/>
          </a:p>
          <a:p>
            <a:r>
              <a:rPr lang="da-DK" dirty="0"/>
              <a:t>Så har jeg min dejlige søn på 10 år. Han er født 3 uger for tidligt, taget ved kejsersnit, haft sansemotoriske vanskeligheder og i skolen har han haft vanskeligheder ved at knække læsekoden, men er nu i 3. klasse blevet en forholdsvis habil læser af tekst og indholdsforståelse. Nye og ukendte ord på 4-5 stavelser kan stadig volde vanskeligheder ved auditiv afkodning. Både min mand og jeg har ingen arvelig betinget ordblindhed og er sunde, intelligente og veluddannede mennesker med mange gode ressourcer. I skolen har der desværre ikke været mange ressourcer at hente og samarbejdet har været så mangelfuldt, at vi nu har besluttet at finde et andet skoletilbud.</a:t>
            </a:r>
          </a:p>
          <a:p>
            <a:r>
              <a:rPr lang="da-DK" dirty="0"/>
              <a:t> </a:t>
            </a:r>
          </a:p>
          <a:p>
            <a:r>
              <a:rPr lang="da-DK" dirty="0"/>
              <a:t>For et halvt år siden begyndte jeg at interessere mig for hvad baggrunden kunne være for min søns vanskeligheder, der også viste sig ved vanskeligheder med at lære klokken og finde vej. Han kunne udvise let forvirring ved nye og ukendte opgaver.  Min søn er til gengæld meget socialt intelligent og tænker dybt over tilværelsens mange underfundigheder. En vellidt og social dreng, der også har haft lettere ordmobiliseringsvanskeligheder.</a:t>
            </a:r>
          </a:p>
          <a:p>
            <a:r>
              <a:rPr lang="da-DK" dirty="0"/>
              <a:t> </a:t>
            </a:r>
          </a:p>
        </p:txBody>
      </p:sp>
      <p:sp>
        <p:nvSpPr>
          <p:cNvPr id="5" name="Tekstboks 4"/>
          <p:cNvSpPr txBox="1"/>
          <p:nvPr/>
        </p:nvSpPr>
        <p:spPr>
          <a:xfrm>
            <a:off x="8748464" y="144376"/>
            <a:ext cx="340158" cy="461665"/>
          </a:xfrm>
          <a:prstGeom prst="rect">
            <a:avLst/>
          </a:prstGeom>
          <a:noFill/>
        </p:spPr>
        <p:txBody>
          <a:bodyPr wrap="none" rtlCol="0">
            <a:spAutoFit/>
          </a:bodyPr>
          <a:lstStyle/>
          <a:p>
            <a:r>
              <a:rPr lang="da-DK" sz="2400" b="1" dirty="0" smtClean="0"/>
              <a:t>1</a:t>
            </a:r>
            <a:endParaRPr lang="da-DK"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08" y="188640"/>
            <a:ext cx="1584256" cy="156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445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28</a:t>
            </a:fld>
            <a:endParaRPr lang="da-DK" dirty="0"/>
          </a:p>
        </p:txBody>
      </p:sp>
      <p:sp>
        <p:nvSpPr>
          <p:cNvPr id="4" name="Rektangel 3"/>
          <p:cNvSpPr/>
          <p:nvPr/>
        </p:nvSpPr>
        <p:spPr>
          <a:xfrm>
            <a:off x="395536" y="1484784"/>
            <a:ext cx="8280920" cy="3693319"/>
          </a:xfrm>
          <a:prstGeom prst="rect">
            <a:avLst/>
          </a:prstGeom>
        </p:spPr>
        <p:txBody>
          <a:bodyPr wrap="square">
            <a:spAutoFit/>
          </a:bodyPr>
          <a:lstStyle/>
          <a:p>
            <a:r>
              <a:rPr lang="da-DK" b="1" dirty="0"/>
              <a:t>Testen </a:t>
            </a:r>
          </a:p>
          <a:p>
            <a:r>
              <a:rPr lang="da-DK" dirty="0"/>
              <a:t>I december 2011 lavede skolens læsekonsulent en screening via Testbatteriet. Det viste, at min søn havde en dårlig fungerende verbal arbejdshukommelse. Skolens handlingsplan var, at læsekonsulenten kun kunne foreslå os at lave en "Kims leg" med vore søn et par gange om ugen og så måtte der laves en ny test om 3 måneder, der ville danne baggrund for en beslutning om et samarbejde med skolens PPR psykolog.</a:t>
            </a:r>
          </a:p>
          <a:p>
            <a:r>
              <a:rPr lang="da-DK" dirty="0"/>
              <a:t> </a:t>
            </a:r>
          </a:p>
          <a:p>
            <a:r>
              <a:rPr lang="da-DK" b="1" dirty="0"/>
              <a:t>Hvad gjorde vi selv </a:t>
            </a:r>
          </a:p>
          <a:p>
            <a:r>
              <a:rPr lang="da-DK" dirty="0" smtClean="0"/>
              <a:t>Jeg </a:t>
            </a:r>
            <a:r>
              <a:rPr lang="da-DK" dirty="0"/>
              <a:t>gik i gang med at læse relevant faglitteratur i forhold til begrebet "arbejdshukommelse" og blev fuldstændig fascineret og optaget af det seneste årtis forskningsresultater, der viser, at det i høj grad er muligt at udvide denne arbejdshukommelse hos børn. Jeg gik i gang med selv at afdække min søns auditive og visuelle arbejdshukommelse og det viste desværre et lidt nedslående resultat. </a:t>
            </a:r>
          </a:p>
        </p:txBody>
      </p:sp>
      <p:sp>
        <p:nvSpPr>
          <p:cNvPr id="5" name="Tekstboks 4"/>
          <p:cNvSpPr txBox="1"/>
          <p:nvPr/>
        </p:nvSpPr>
        <p:spPr>
          <a:xfrm>
            <a:off x="8748464" y="144376"/>
            <a:ext cx="340158" cy="461665"/>
          </a:xfrm>
          <a:prstGeom prst="rect">
            <a:avLst/>
          </a:prstGeom>
          <a:noFill/>
        </p:spPr>
        <p:txBody>
          <a:bodyPr wrap="none" rtlCol="0">
            <a:spAutoFit/>
          </a:bodyPr>
          <a:lstStyle/>
          <a:p>
            <a:r>
              <a:rPr lang="da-DK" sz="2400" b="1" dirty="0" smtClean="0"/>
              <a:t>2</a:t>
            </a:r>
            <a:endParaRPr lang="da-DK" sz="24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544" y="2442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713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29</a:t>
            </a:fld>
            <a:endParaRPr lang="da-DK"/>
          </a:p>
        </p:txBody>
      </p:sp>
      <p:sp>
        <p:nvSpPr>
          <p:cNvPr id="4" name="Tekstboks 3"/>
          <p:cNvSpPr txBox="1"/>
          <p:nvPr/>
        </p:nvSpPr>
        <p:spPr>
          <a:xfrm>
            <a:off x="8748464" y="144376"/>
            <a:ext cx="340158" cy="461665"/>
          </a:xfrm>
          <a:prstGeom prst="rect">
            <a:avLst/>
          </a:prstGeom>
          <a:noFill/>
        </p:spPr>
        <p:txBody>
          <a:bodyPr wrap="none" rtlCol="0">
            <a:spAutoFit/>
          </a:bodyPr>
          <a:lstStyle/>
          <a:p>
            <a:r>
              <a:rPr lang="da-DK" sz="2400" b="1" dirty="0" smtClean="0"/>
              <a:t>3</a:t>
            </a:r>
            <a:endParaRPr lang="da-DK" sz="2400" b="1" dirty="0"/>
          </a:p>
        </p:txBody>
      </p:sp>
      <p:sp>
        <p:nvSpPr>
          <p:cNvPr id="5" name="Rektangel 4"/>
          <p:cNvSpPr/>
          <p:nvPr/>
        </p:nvSpPr>
        <p:spPr>
          <a:xfrm>
            <a:off x="395536" y="1268760"/>
            <a:ext cx="8208912" cy="4524315"/>
          </a:xfrm>
          <a:prstGeom prst="rect">
            <a:avLst/>
          </a:prstGeom>
        </p:spPr>
        <p:txBody>
          <a:bodyPr wrap="square">
            <a:spAutoFit/>
          </a:bodyPr>
          <a:lstStyle/>
          <a:p>
            <a:r>
              <a:rPr lang="da-DK" b="1" dirty="0"/>
              <a:t>Den hårde træning</a:t>
            </a:r>
            <a:r>
              <a:rPr lang="da-DK" dirty="0"/>
              <a:t> </a:t>
            </a:r>
          </a:p>
          <a:p>
            <a:r>
              <a:rPr lang="da-DK" dirty="0"/>
              <a:t>Fra december 2011 til april 2012 trænede min søn hans visuelle, auditive og </a:t>
            </a:r>
            <a:r>
              <a:rPr lang="da-DK" dirty="0" err="1"/>
              <a:t>spatiale</a:t>
            </a:r>
            <a:r>
              <a:rPr lang="da-DK" dirty="0"/>
              <a:t> arbejdshukommelse systematisk 4-5 gange om ugen. Først gennemgik han træningsprogrammet "Hukommelsesspil" fra </a:t>
            </a:r>
            <a:r>
              <a:rPr lang="da-DK" dirty="0" err="1"/>
              <a:t>Mikroværkstedet</a:t>
            </a:r>
            <a:r>
              <a:rPr lang="da-DK" dirty="0"/>
              <a:t> og dernæst købte vi adgang til et program udviklet af bl.a. Tracy Alloway på </a:t>
            </a:r>
            <a:r>
              <a:rPr lang="da-DK" u="sng" dirty="0">
                <a:hlinkClick r:id="rId2"/>
              </a:rPr>
              <a:t>http://www.workingmemory.com/</a:t>
            </a:r>
            <a:r>
              <a:rPr lang="da-DK" dirty="0"/>
              <a:t> efter anbefaling af Kjeld Fredens.</a:t>
            </a:r>
          </a:p>
          <a:p>
            <a:r>
              <a:rPr lang="da-DK" dirty="0"/>
              <a:t> </a:t>
            </a:r>
          </a:p>
          <a:p>
            <a:r>
              <a:rPr lang="da-DK" dirty="0"/>
              <a:t>Det havde helt forbløffende resultater. Helt konkret blev min søns evne til at fastholde auditiv og visuel information mere end fordoblet. Visuelt gik han fra at kunne 3-4 enheder forfra til at kunne rumme helt op til 10 enheder ad gangen, hvor middelscoren lå på ca. 7-8 i slutningen af forløbet. Auditivt var han virkelig dårlig fungerende. I starten kunne han ikke huske mere end 3 enheder ad gangen. I dag kan han huske 7 enheder ad gangen.</a:t>
            </a:r>
          </a:p>
          <a:p>
            <a:r>
              <a:rPr lang="da-DK" dirty="0"/>
              <a:t> </a:t>
            </a:r>
          </a:p>
          <a:p>
            <a:r>
              <a:rPr lang="da-DK" dirty="0"/>
              <a:t>Det var hårdt. Det var sejt. Vi græd lidt undervejs, når det var svært, men med belønning så gennemførte han.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433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er det nu interessant?</a:t>
            </a:r>
            <a:endParaRPr lang="da-DK" dirty="0"/>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DD404C52-F0D7-4616-87BA-9A0B7B9A70E5}" type="slidenum">
              <a:rPr lang="da-DK" smtClean="0"/>
              <a:t>3</a:t>
            </a:fld>
            <a:endParaRPr lang="da-DK"/>
          </a:p>
        </p:txBody>
      </p:sp>
      <p:sp>
        <p:nvSpPr>
          <p:cNvPr id="5" name="Tekstboks 4"/>
          <p:cNvSpPr txBox="1"/>
          <p:nvPr/>
        </p:nvSpPr>
        <p:spPr>
          <a:xfrm>
            <a:off x="683568" y="3181618"/>
            <a:ext cx="7488833" cy="1200329"/>
          </a:xfrm>
          <a:prstGeom prst="rect">
            <a:avLst/>
          </a:prstGeom>
          <a:noFill/>
        </p:spPr>
        <p:txBody>
          <a:bodyPr wrap="square" rtlCol="0">
            <a:spAutoFit/>
          </a:bodyPr>
          <a:lstStyle/>
          <a:p>
            <a:r>
              <a:rPr lang="da-DK" dirty="0" err="1" smtClean="0"/>
              <a:t>Children</a:t>
            </a:r>
            <a:r>
              <a:rPr lang="da-DK" dirty="0" smtClean="0"/>
              <a:t> with </a:t>
            </a:r>
            <a:r>
              <a:rPr lang="da-DK" dirty="0" err="1" smtClean="0"/>
              <a:t>poor</a:t>
            </a:r>
            <a:r>
              <a:rPr lang="da-DK" dirty="0" smtClean="0"/>
              <a:t> WM </a:t>
            </a:r>
            <a:r>
              <a:rPr lang="da-DK" dirty="0" err="1" smtClean="0"/>
              <a:t>skills</a:t>
            </a:r>
            <a:r>
              <a:rPr lang="da-DK" dirty="0" smtClean="0"/>
              <a:t> </a:t>
            </a:r>
            <a:r>
              <a:rPr lang="da-DK" dirty="0" err="1" smtClean="0"/>
              <a:t>typically</a:t>
            </a:r>
            <a:r>
              <a:rPr lang="da-DK" dirty="0" smtClean="0"/>
              <a:t> </a:t>
            </a:r>
            <a:r>
              <a:rPr lang="da-DK" dirty="0" err="1" smtClean="0"/>
              <a:t>make</a:t>
            </a:r>
            <a:r>
              <a:rPr lang="da-DK" dirty="0" smtClean="0"/>
              <a:t> </a:t>
            </a:r>
            <a:r>
              <a:rPr lang="da-DK" dirty="0" err="1" smtClean="0"/>
              <a:t>poor</a:t>
            </a:r>
            <a:r>
              <a:rPr lang="da-DK" dirty="0" smtClean="0"/>
              <a:t> </a:t>
            </a:r>
            <a:r>
              <a:rPr lang="da-DK" dirty="0" err="1" smtClean="0"/>
              <a:t>academic</a:t>
            </a:r>
            <a:r>
              <a:rPr lang="da-DK" dirty="0" smtClean="0"/>
              <a:t> </a:t>
            </a:r>
            <a:r>
              <a:rPr lang="da-DK" dirty="0" err="1" smtClean="0"/>
              <a:t>progress</a:t>
            </a:r>
            <a:r>
              <a:rPr lang="da-DK" dirty="0" smtClean="0"/>
              <a:t> in the </a:t>
            </a:r>
            <a:r>
              <a:rPr lang="da-DK" dirty="0" err="1" smtClean="0"/>
              <a:t>areas</a:t>
            </a:r>
            <a:r>
              <a:rPr lang="da-DK" dirty="0" smtClean="0"/>
              <a:t> of </a:t>
            </a:r>
            <a:r>
              <a:rPr lang="da-DK" dirty="0" err="1" smtClean="0"/>
              <a:t>litercy</a:t>
            </a:r>
            <a:r>
              <a:rPr lang="da-DK" dirty="0" smtClean="0"/>
              <a:t> and </a:t>
            </a:r>
            <a:r>
              <a:rPr lang="da-DK" dirty="0" err="1" smtClean="0"/>
              <a:t>mathematics</a:t>
            </a:r>
            <a:r>
              <a:rPr lang="da-DK" dirty="0" smtClean="0"/>
              <a:t>.</a:t>
            </a:r>
          </a:p>
          <a:p>
            <a:endParaRPr lang="da-DK" dirty="0"/>
          </a:p>
          <a:p>
            <a:r>
              <a:rPr lang="da-DK" dirty="0" smtClean="0"/>
              <a:t>Gathercole et al i </a:t>
            </a:r>
            <a:r>
              <a:rPr lang="da-DK" dirty="0" err="1"/>
              <a:t>P</a:t>
            </a:r>
            <a:r>
              <a:rPr lang="da-DK" dirty="0" err="1" smtClean="0"/>
              <a:t>ickering</a:t>
            </a:r>
            <a:r>
              <a:rPr lang="da-DK" dirty="0" smtClean="0"/>
              <a:t>, 2006 </a:t>
            </a:r>
            <a:endParaRPr lang="da-DK"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5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30</a:t>
            </a:fld>
            <a:endParaRPr lang="da-DK"/>
          </a:p>
        </p:txBody>
      </p:sp>
      <p:sp>
        <p:nvSpPr>
          <p:cNvPr id="4" name="Tekstboks 3"/>
          <p:cNvSpPr txBox="1"/>
          <p:nvPr/>
        </p:nvSpPr>
        <p:spPr>
          <a:xfrm>
            <a:off x="8748464" y="144376"/>
            <a:ext cx="340158" cy="461665"/>
          </a:xfrm>
          <a:prstGeom prst="rect">
            <a:avLst/>
          </a:prstGeom>
          <a:noFill/>
        </p:spPr>
        <p:txBody>
          <a:bodyPr wrap="none" rtlCol="0">
            <a:spAutoFit/>
          </a:bodyPr>
          <a:lstStyle/>
          <a:p>
            <a:r>
              <a:rPr lang="da-DK" sz="2400" b="1" dirty="0" smtClean="0"/>
              <a:t>4</a:t>
            </a:r>
            <a:endParaRPr lang="da-DK" sz="2400" b="1" dirty="0"/>
          </a:p>
        </p:txBody>
      </p:sp>
      <p:sp>
        <p:nvSpPr>
          <p:cNvPr id="5" name="Rektangel 4"/>
          <p:cNvSpPr/>
          <p:nvPr/>
        </p:nvSpPr>
        <p:spPr>
          <a:xfrm>
            <a:off x="467542" y="623269"/>
            <a:ext cx="8450999" cy="5355312"/>
          </a:xfrm>
          <a:prstGeom prst="rect">
            <a:avLst/>
          </a:prstGeom>
        </p:spPr>
        <p:txBody>
          <a:bodyPr wrap="square">
            <a:spAutoFit/>
          </a:bodyPr>
          <a:lstStyle/>
          <a:p>
            <a:r>
              <a:rPr lang="da-DK" b="1" dirty="0"/>
              <a:t>Hvad fik han så ud af det?</a:t>
            </a:r>
            <a:endParaRPr lang="da-DK" dirty="0"/>
          </a:p>
          <a:p>
            <a:pPr lvl="0"/>
            <a:endParaRPr lang="da-DK" dirty="0"/>
          </a:p>
          <a:p>
            <a:pPr marL="285750" lvl="0" indent="-285750">
              <a:buFont typeface="Arial" pitchFamily="34" charset="0"/>
              <a:buChar char="•"/>
            </a:pPr>
            <a:r>
              <a:rPr lang="da-DK" dirty="0"/>
              <a:t>Før træningen blev han testet til at ligge i bunden af D-feltet i læseprøven SL 40.</a:t>
            </a:r>
          </a:p>
          <a:p>
            <a:pPr marL="285750" lvl="0" indent="-285750">
              <a:buFont typeface="Arial" pitchFamily="34" charset="0"/>
              <a:buChar char="•"/>
            </a:pPr>
            <a:r>
              <a:rPr lang="da-DK" dirty="0"/>
              <a:t>Efter træningen blev han igen testet. Nu lå han helt i toppen af C-feltet i læseprøven SL 40</a:t>
            </a:r>
          </a:p>
          <a:p>
            <a:pPr marL="285750" lvl="0" indent="-285750">
              <a:buFont typeface="Arial" pitchFamily="34" charset="0"/>
              <a:buChar char="•"/>
            </a:pPr>
            <a:r>
              <a:rPr lang="da-DK" dirty="0"/>
              <a:t>En markant bedre opmærksomhed</a:t>
            </a:r>
          </a:p>
          <a:p>
            <a:pPr marL="285750" lvl="0" indent="-285750">
              <a:buFont typeface="Arial" pitchFamily="34" charset="0"/>
              <a:buChar char="•"/>
            </a:pPr>
            <a:r>
              <a:rPr lang="da-DK" dirty="0"/>
              <a:t>Samler kompliceret Lego efter vejledning. Det kunne han slet ikke før</a:t>
            </a:r>
          </a:p>
          <a:p>
            <a:pPr marL="285750" lvl="0" indent="-285750">
              <a:buFont typeface="Arial" pitchFamily="34" charset="0"/>
              <a:buChar char="•"/>
            </a:pPr>
            <a:r>
              <a:rPr lang="da-DK" dirty="0"/>
              <a:t>Finder uden besvær rundt i byen</a:t>
            </a:r>
          </a:p>
          <a:p>
            <a:pPr marL="285750" lvl="0" indent="-285750">
              <a:buFont typeface="Arial" pitchFamily="34" charset="0"/>
              <a:buChar char="•"/>
            </a:pPr>
            <a:r>
              <a:rPr lang="da-DK" dirty="0"/>
              <a:t>Meget bedre udholdenhed i sport</a:t>
            </a:r>
          </a:p>
          <a:p>
            <a:pPr marL="285750" lvl="0" indent="-285750">
              <a:buFont typeface="Arial" pitchFamily="34" charset="0"/>
              <a:buChar char="•"/>
            </a:pPr>
            <a:r>
              <a:rPr lang="da-DK" dirty="0"/>
              <a:t>Fordobling af læsehastighed</a:t>
            </a:r>
          </a:p>
          <a:p>
            <a:pPr marL="285750" lvl="0" indent="-285750">
              <a:buFont typeface="Arial" pitchFamily="34" charset="0"/>
              <a:buChar char="•"/>
            </a:pPr>
            <a:r>
              <a:rPr lang="da-DK" dirty="0"/>
              <a:t>Meget bedre verbal og skriftlig formuleringsevne</a:t>
            </a:r>
          </a:p>
          <a:p>
            <a:pPr marL="285750" lvl="0" indent="-285750">
              <a:buFont typeface="Arial" pitchFamily="34" charset="0"/>
              <a:buChar char="•"/>
            </a:pPr>
            <a:r>
              <a:rPr lang="da-DK" dirty="0"/>
              <a:t>Flere venner på grund af den bedre selvtillid</a:t>
            </a:r>
          </a:p>
          <a:p>
            <a:pPr marL="285750" lvl="0" indent="-285750">
              <a:buFont typeface="Arial" pitchFamily="34" charset="0"/>
              <a:buChar char="•"/>
            </a:pPr>
            <a:r>
              <a:rPr lang="da-DK" dirty="0"/>
              <a:t>Mere stabilitet i humør</a:t>
            </a:r>
          </a:p>
          <a:p>
            <a:pPr marL="285750" lvl="0" indent="-285750">
              <a:buFont typeface="Arial" pitchFamily="34" charset="0"/>
              <a:buChar char="•"/>
            </a:pPr>
            <a:r>
              <a:rPr lang="da-DK" dirty="0"/>
              <a:t>Bedre sportspræstationer</a:t>
            </a:r>
          </a:p>
          <a:p>
            <a:pPr marL="285750" lvl="0" indent="-285750">
              <a:buFont typeface="Arial" pitchFamily="34" charset="0"/>
              <a:buChar char="•"/>
            </a:pPr>
            <a:r>
              <a:rPr lang="da-DK" dirty="0"/>
              <a:t>I matematik er han nu vurderet til at ligge i den bedste halvdel af klassen</a:t>
            </a:r>
          </a:p>
          <a:p>
            <a:pPr marL="285750" lvl="0" indent="-285750">
              <a:buFont typeface="Arial" pitchFamily="34" charset="0"/>
              <a:buChar char="•"/>
            </a:pPr>
            <a:r>
              <a:rPr lang="da-DK" dirty="0"/>
              <a:t>Før træningen var der tale om, at lærerne troede, at han var talblind</a:t>
            </a:r>
          </a:p>
          <a:p>
            <a:r>
              <a:rPr lang="da-DK" dirty="0"/>
              <a:t> </a:t>
            </a:r>
          </a:p>
          <a:p>
            <a:r>
              <a:rPr lang="da-DK" dirty="0"/>
              <a:t>Som forældre oplever vi det som om, at vi har fået en dreng, der er kommet ud med det potentiale vil vidste måtte ligge "derinde" et sted.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36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31</a:t>
            </a:fld>
            <a:endParaRPr lang="da-DK"/>
          </a:p>
        </p:txBody>
      </p:sp>
      <p:sp>
        <p:nvSpPr>
          <p:cNvPr id="4" name="Tekstboks 3"/>
          <p:cNvSpPr txBox="1"/>
          <p:nvPr/>
        </p:nvSpPr>
        <p:spPr>
          <a:xfrm>
            <a:off x="668885" y="908720"/>
            <a:ext cx="7632848" cy="4062651"/>
          </a:xfrm>
          <a:prstGeom prst="rect">
            <a:avLst/>
          </a:prstGeom>
          <a:noFill/>
        </p:spPr>
        <p:txBody>
          <a:bodyPr wrap="square" rtlCol="0">
            <a:spAutoFit/>
          </a:bodyPr>
          <a:lstStyle/>
          <a:p>
            <a:endParaRPr lang="da-DK" sz="2400" dirty="0" smtClean="0"/>
          </a:p>
          <a:p>
            <a:endParaRPr lang="da-DK" dirty="0"/>
          </a:p>
          <a:p>
            <a:r>
              <a:rPr lang="da-DK" dirty="0" smtClean="0"/>
              <a:t>Øvelser kan være gode – hvis man gør dem. Mange af os ved det er godt at motionere nogle gange om ugen, men det bliver aldrig så ofte som vi forestiller os…. Da vi for flere år siden havde set de første positive resultater af arbejdshukommelsestræning i kontrollerede studier, ville vi se, hvordan træningen fungerede i praksis. Vi kom i kontakt med 10 familier, som ville prøve om træningen ville hjælpe deres børn, der alle havde koncentrationsvanskeligheder. Alle familier fik udleveret en CD med træningsprogrammerne, og vi lagde op til at familierne skulle udføre 25 dages træning i løbet af 5 uger….</a:t>
            </a:r>
          </a:p>
          <a:p>
            <a:r>
              <a:rPr lang="da-DK" i="1" dirty="0" smtClean="0"/>
              <a:t>Ikke et barn gennemførte de 25 dages træning! De praktiske problemer med at gennemføre kognitiv træning er ikke bare et lille praktisk problem, men et gigantisk praktisk problem…..</a:t>
            </a:r>
            <a:endParaRPr lang="da-DK" i="1" dirty="0"/>
          </a:p>
        </p:txBody>
      </p:sp>
      <p:sp>
        <p:nvSpPr>
          <p:cNvPr id="5" name="Tekstboks 4"/>
          <p:cNvSpPr txBox="1"/>
          <p:nvPr/>
        </p:nvSpPr>
        <p:spPr>
          <a:xfrm>
            <a:off x="827584" y="6067171"/>
            <a:ext cx="4916474" cy="276999"/>
          </a:xfrm>
          <a:prstGeom prst="rect">
            <a:avLst/>
          </a:prstGeom>
          <a:noFill/>
        </p:spPr>
        <p:txBody>
          <a:bodyPr wrap="none" rtlCol="0">
            <a:spAutoFit/>
          </a:bodyPr>
          <a:lstStyle/>
          <a:p>
            <a:r>
              <a:rPr lang="da-DK" sz="1200" dirty="0" err="1" smtClean="0"/>
              <a:t>Udddrag</a:t>
            </a:r>
            <a:r>
              <a:rPr lang="da-DK" sz="1200" dirty="0" smtClean="0"/>
              <a:t> fra  ”den </a:t>
            </a:r>
            <a:r>
              <a:rPr lang="da-DK" sz="1200" dirty="0" err="1" smtClean="0"/>
              <a:t>lärende</a:t>
            </a:r>
            <a:r>
              <a:rPr lang="da-DK" sz="1200" dirty="0" smtClean="0"/>
              <a:t> </a:t>
            </a:r>
            <a:r>
              <a:rPr lang="da-DK" sz="1200" dirty="0" err="1" smtClean="0"/>
              <a:t>hjärnan</a:t>
            </a:r>
            <a:r>
              <a:rPr lang="da-DK" sz="1200" dirty="0" smtClean="0"/>
              <a:t>” KlingBerg,2011, s.149 (min oversættelse)</a:t>
            </a:r>
            <a:endParaRPr lang="da-DK" sz="1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179512" y="447055"/>
            <a:ext cx="4067944" cy="461665"/>
          </a:xfrm>
          <a:prstGeom prst="rect">
            <a:avLst/>
          </a:prstGeom>
        </p:spPr>
        <p:txBody>
          <a:bodyPr wrap="square">
            <a:spAutoFit/>
          </a:bodyPr>
          <a:lstStyle/>
          <a:p>
            <a:pPr lvl="0"/>
            <a:r>
              <a:rPr lang="da-DK" sz="2400" dirty="0">
                <a:solidFill>
                  <a:prstClr val="black"/>
                </a:solidFill>
              </a:rPr>
              <a:t>Kunsten at træne</a:t>
            </a:r>
          </a:p>
        </p:txBody>
      </p:sp>
      <p:pic>
        <p:nvPicPr>
          <p:cNvPr id="9"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839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32</a:t>
            </a:fld>
            <a:endParaRPr lang="da-DK"/>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07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28663"/>
            <a:ext cx="76200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33</a:t>
            </a:fld>
            <a:endParaRPr lang="da-DK"/>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5941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Matematikken i hjernen</a:t>
            </a:r>
            <a:endParaRPr lang="da-DK" dirty="0"/>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DD404C52-F0D7-4616-87BA-9A0B7B9A70E5}" type="slidenum">
              <a:rPr lang="da-DK" smtClean="0"/>
              <a:t>34</a:t>
            </a:fld>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544" y="2442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706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12"/>
          <p:cNvPicPr>
            <a:picLocks noChangeAspect="1" noChangeArrowheads="1"/>
          </p:cNvPicPr>
          <p:nvPr/>
        </p:nvPicPr>
        <p:blipFill>
          <a:blip r:embed="rId3" cstate="print"/>
          <a:srcRect/>
          <a:stretch>
            <a:fillRect/>
          </a:stretch>
        </p:blipFill>
        <p:spPr bwMode="auto">
          <a:xfrm>
            <a:off x="943364" y="1247759"/>
            <a:ext cx="7139093" cy="5205577"/>
          </a:xfrm>
          <a:prstGeom prst="rect">
            <a:avLst/>
          </a:prstGeom>
          <a:noFill/>
          <a:ln w="9525">
            <a:noFill/>
            <a:miter lim="800000"/>
            <a:headEnd/>
            <a:tailEnd/>
          </a:ln>
        </p:spPr>
      </p:pic>
      <p:sp>
        <p:nvSpPr>
          <p:cNvPr id="32770" name="Rectangle 2"/>
          <p:cNvSpPr>
            <a:spLocks noGrp="1" noChangeArrowheads="1"/>
          </p:cNvSpPr>
          <p:nvPr>
            <p:ph type="title"/>
          </p:nvPr>
        </p:nvSpPr>
        <p:spPr>
          <a:xfrm>
            <a:off x="35496" y="-27384"/>
            <a:ext cx="8229600" cy="1143000"/>
          </a:xfrm>
        </p:spPr>
        <p:txBody>
          <a:bodyPr>
            <a:normAutofit/>
          </a:bodyPr>
          <a:lstStyle/>
          <a:p>
            <a:pPr algn="l" eaLnBrk="1" hangingPunct="1"/>
            <a:r>
              <a:rPr lang="da-DK" sz="2400" b="1" dirty="0" smtClean="0"/>
              <a:t>Områder der aktiveres når man arbejder med matematik</a:t>
            </a:r>
          </a:p>
        </p:txBody>
      </p:sp>
      <p:sp>
        <p:nvSpPr>
          <p:cNvPr id="32773" name="Pladsholder til diasnummer 17"/>
          <p:cNvSpPr>
            <a:spLocks noGrp="1"/>
          </p:cNvSpPr>
          <p:nvPr>
            <p:ph type="sldNum" sz="quarter" idx="12"/>
          </p:nvPr>
        </p:nvSpPr>
        <p:spPr>
          <a:noFill/>
        </p:spPr>
        <p:txBody>
          <a:bodyPr/>
          <a:lstStyle/>
          <a:p>
            <a:fld id="{FD397121-5386-4708-AA28-F2B1E6975D9B}" type="slidenum">
              <a:rPr lang="da-DK" smtClean="0">
                <a:latin typeface="Arial" pitchFamily="34" charset="0"/>
              </a:rPr>
              <a:pPr/>
              <a:t>35</a:t>
            </a:fld>
            <a:endParaRPr lang="da-DK" smtClean="0">
              <a:latin typeface="Arial" pitchFamily="34" charset="0"/>
            </a:endParaRPr>
          </a:p>
        </p:txBody>
      </p:sp>
      <p:sp>
        <p:nvSpPr>
          <p:cNvPr id="18" name="Pladsholder til sidefod 17"/>
          <p:cNvSpPr>
            <a:spLocks noGrp="1"/>
          </p:cNvSpPr>
          <p:nvPr>
            <p:ph type="ftr" sz="quarter" idx="11"/>
          </p:nvPr>
        </p:nvSpPr>
        <p:spPr/>
        <p:txBody>
          <a:bodyPr/>
          <a:lstStyle/>
          <a:p>
            <a:pPr>
              <a:defRPr/>
            </a:pPr>
            <a:r>
              <a:rPr lang="de-DE" smtClean="0"/>
              <a:t>AH &amp; Matematik, MWA, ALF, 2013</a:t>
            </a:r>
            <a:endParaRPr lang="da-DK"/>
          </a:p>
        </p:txBody>
      </p:sp>
      <p:sp>
        <p:nvSpPr>
          <p:cNvPr id="3" name="Ellipse 2"/>
          <p:cNvSpPr/>
          <p:nvPr/>
        </p:nvSpPr>
        <p:spPr>
          <a:xfrm rot="1202406">
            <a:off x="5208134" y="1988840"/>
            <a:ext cx="1418456" cy="60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ekstboks 3"/>
          <p:cNvSpPr txBox="1"/>
          <p:nvPr/>
        </p:nvSpPr>
        <p:spPr>
          <a:xfrm>
            <a:off x="6625569" y="819289"/>
            <a:ext cx="1762855" cy="1169551"/>
          </a:xfrm>
          <a:prstGeom prst="rect">
            <a:avLst/>
          </a:prstGeom>
          <a:noFill/>
        </p:spPr>
        <p:txBody>
          <a:bodyPr wrap="none" rtlCol="0">
            <a:spAutoFit/>
          </a:bodyPr>
          <a:lstStyle/>
          <a:p>
            <a:r>
              <a:rPr lang="da-DK" sz="1400" b="1" dirty="0" smtClean="0">
                <a:solidFill>
                  <a:srgbClr val="FF0000"/>
                </a:solidFill>
              </a:rPr>
              <a:t>Tallinjen</a:t>
            </a:r>
            <a:endParaRPr lang="da-DK" sz="1400" b="1" dirty="0" smtClean="0">
              <a:solidFill>
                <a:srgbClr val="FF0000"/>
              </a:solidFill>
            </a:endParaRPr>
          </a:p>
          <a:p>
            <a:r>
              <a:rPr lang="da-DK" sz="1400" b="1" dirty="0" smtClean="0">
                <a:solidFill>
                  <a:srgbClr val="FF0000"/>
                </a:solidFill>
              </a:rPr>
              <a:t>Kvantiteter</a:t>
            </a:r>
          </a:p>
          <a:p>
            <a:r>
              <a:rPr lang="da-DK" sz="1400" b="1" dirty="0">
                <a:solidFill>
                  <a:srgbClr val="FF0000"/>
                </a:solidFill>
              </a:rPr>
              <a:t>Sammenligning af tal</a:t>
            </a:r>
          </a:p>
          <a:p>
            <a:r>
              <a:rPr lang="da-DK" sz="1400" b="1" dirty="0" smtClean="0">
                <a:solidFill>
                  <a:srgbClr val="FF0000"/>
                </a:solidFill>
              </a:rPr>
              <a:t>Addition/subtraktion</a:t>
            </a:r>
            <a:endParaRPr lang="da-DK" sz="1400" b="1" dirty="0" smtClean="0">
              <a:solidFill>
                <a:srgbClr val="FF0000"/>
              </a:solidFill>
            </a:endParaRPr>
          </a:p>
          <a:p>
            <a:r>
              <a:rPr lang="da-DK" sz="1400" b="1" dirty="0" smtClean="0">
                <a:solidFill>
                  <a:srgbClr val="00B050"/>
                </a:solidFill>
              </a:rPr>
              <a:t>AH og </a:t>
            </a:r>
            <a:r>
              <a:rPr lang="da-DK" sz="1400" b="1" dirty="0" err="1" smtClean="0">
                <a:solidFill>
                  <a:srgbClr val="00B050"/>
                </a:solidFill>
              </a:rPr>
              <a:t>Opm</a:t>
            </a:r>
            <a:r>
              <a:rPr lang="da-DK" sz="1400" b="1" dirty="0" smtClean="0">
                <a:solidFill>
                  <a:srgbClr val="00B050"/>
                </a:solidFill>
              </a:rPr>
              <a:t>.</a:t>
            </a:r>
            <a:endParaRPr lang="da-DK" sz="1400" b="1" dirty="0">
              <a:solidFill>
                <a:srgbClr val="00B050"/>
              </a:solidFill>
            </a:endParaRPr>
          </a:p>
        </p:txBody>
      </p:sp>
      <p:cxnSp>
        <p:nvCxnSpPr>
          <p:cNvPr id="11" name="Lige forbindelse 10"/>
          <p:cNvCxnSpPr>
            <a:endCxn id="3" idx="0"/>
          </p:cNvCxnSpPr>
          <p:nvPr/>
        </p:nvCxnSpPr>
        <p:spPr>
          <a:xfrm flipH="1">
            <a:off x="6020374" y="1385773"/>
            <a:ext cx="605195" cy="621268"/>
          </a:xfrm>
          <a:prstGeom prst="line">
            <a:avLst/>
          </a:prstGeom>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5659626" y="3022104"/>
            <a:ext cx="663345" cy="6949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boks 14"/>
          <p:cNvSpPr txBox="1"/>
          <p:nvPr/>
        </p:nvSpPr>
        <p:spPr>
          <a:xfrm>
            <a:off x="7506996" y="2492896"/>
            <a:ext cx="982898" cy="307777"/>
          </a:xfrm>
          <a:prstGeom prst="rect">
            <a:avLst/>
          </a:prstGeom>
          <a:noFill/>
        </p:spPr>
        <p:txBody>
          <a:bodyPr wrap="none" rtlCol="0">
            <a:spAutoFit/>
          </a:bodyPr>
          <a:lstStyle/>
          <a:p>
            <a:r>
              <a:rPr lang="da-DK" sz="1400" dirty="0" smtClean="0"/>
              <a:t>Verbal </a:t>
            </a:r>
            <a:r>
              <a:rPr lang="da-DK" sz="1400" dirty="0" err="1" smtClean="0"/>
              <a:t>rep</a:t>
            </a:r>
            <a:r>
              <a:rPr lang="da-DK" sz="1400" dirty="0" smtClean="0"/>
              <a:t>.</a:t>
            </a:r>
            <a:endParaRPr lang="da-DK" sz="1400" dirty="0"/>
          </a:p>
        </p:txBody>
      </p:sp>
      <p:cxnSp>
        <p:nvCxnSpPr>
          <p:cNvPr id="20" name="Lige forbindelse 19"/>
          <p:cNvCxnSpPr>
            <a:stCxn id="15" idx="2"/>
            <a:endCxn id="13" idx="6"/>
          </p:cNvCxnSpPr>
          <p:nvPr/>
        </p:nvCxnSpPr>
        <p:spPr>
          <a:xfrm flipH="1">
            <a:off x="6322971" y="2800673"/>
            <a:ext cx="1675474" cy="568895"/>
          </a:xfrm>
          <a:prstGeom prst="line">
            <a:avLst/>
          </a:prstGeom>
        </p:spPr>
        <p:style>
          <a:lnRef idx="1">
            <a:schemeClr val="accent1"/>
          </a:lnRef>
          <a:fillRef idx="0">
            <a:schemeClr val="accent1"/>
          </a:fillRef>
          <a:effectRef idx="0">
            <a:schemeClr val="accent1"/>
          </a:effectRef>
          <a:fontRef idx="minor">
            <a:schemeClr val="tx1"/>
          </a:fontRef>
        </p:style>
      </p:cxnSp>
      <p:sp>
        <p:nvSpPr>
          <p:cNvPr id="23" name="Ellipse 22"/>
          <p:cNvSpPr/>
          <p:nvPr/>
        </p:nvSpPr>
        <p:spPr>
          <a:xfrm>
            <a:off x="6686661" y="3651339"/>
            <a:ext cx="591337" cy="62636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Tekstboks 23"/>
          <p:cNvSpPr txBox="1"/>
          <p:nvPr/>
        </p:nvSpPr>
        <p:spPr>
          <a:xfrm>
            <a:off x="7754498" y="3201077"/>
            <a:ext cx="954941" cy="307777"/>
          </a:xfrm>
          <a:prstGeom prst="rect">
            <a:avLst/>
          </a:prstGeom>
          <a:noFill/>
        </p:spPr>
        <p:txBody>
          <a:bodyPr wrap="none" rtlCol="0">
            <a:spAutoFit/>
          </a:bodyPr>
          <a:lstStyle/>
          <a:p>
            <a:r>
              <a:rPr lang="da-DK" sz="1400" dirty="0" smtClean="0"/>
              <a:t>Visuel </a:t>
            </a:r>
            <a:r>
              <a:rPr lang="da-DK" sz="1400" dirty="0" err="1" smtClean="0"/>
              <a:t>rep</a:t>
            </a:r>
            <a:r>
              <a:rPr lang="da-DK" sz="1400" dirty="0" smtClean="0"/>
              <a:t>.</a:t>
            </a:r>
            <a:endParaRPr lang="da-DK" sz="1400" dirty="0"/>
          </a:p>
        </p:txBody>
      </p:sp>
      <p:cxnSp>
        <p:nvCxnSpPr>
          <p:cNvPr id="26" name="Lige forbindelse 25"/>
          <p:cNvCxnSpPr>
            <a:endCxn id="23" idx="6"/>
          </p:cNvCxnSpPr>
          <p:nvPr/>
        </p:nvCxnSpPr>
        <p:spPr>
          <a:xfrm flipH="1">
            <a:off x="7277998" y="3497450"/>
            <a:ext cx="476500" cy="467073"/>
          </a:xfrm>
          <a:prstGeom prst="line">
            <a:avLst/>
          </a:prstGeom>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6129783" y="4178033"/>
            <a:ext cx="591337" cy="4845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Tekstboks 27"/>
          <p:cNvSpPr txBox="1"/>
          <p:nvPr/>
        </p:nvSpPr>
        <p:spPr>
          <a:xfrm>
            <a:off x="7349403" y="4607376"/>
            <a:ext cx="1215333" cy="307777"/>
          </a:xfrm>
          <a:prstGeom prst="rect">
            <a:avLst/>
          </a:prstGeom>
          <a:noFill/>
        </p:spPr>
        <p:txBody>
          <a:bodyPr wrap="none" rtlCol="0">
            <a:spAutoFit/>
          </a:bodyPr>
          <a:lstStyle/>
          <a:p>
            <a:r>
              <a:rPr lang="da-DK" sz="1400" dirty="0" smtClean="0"/>
              <a:t>Visuel analyse</a:t>
            </a:r>
            <a:endParaRPr lang="da-DK" sz="1400" dirty="0"/>
          </a:p>
        </p:txBody>
      </p:sp>
      <p:cxnSp>
        <p:nvCxnSpPr>
          <p:cNvPr id="30" name="Lige forbindelse 29"/>
          <p:cNvCxnSpPr>
            <a:stCxn id="28" idx="1"/>
            <a:endCxn id="33" idx="6"/>
          </p:cNvCxnSpPr>
          <p:nvPr/>
        </p:nvCxnSpPr>
        <p:spPr>
          <a:xfrm flipH="1" flipV="1">
            <a:off x="6721120" y="4420305"/>
            <a:ext cx="628283" cy="340960"/>
          </a:xfrm>
          <a:prstGeom prst="line">
            <a:avLst/>
          </a:prstGeom>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2411760" y="1862827"/>
            <a:ext cx="914400" cy="48585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Tekstboks 33"/>
          <p:cNvSpPr txBox="1"/>
          <p:nvPr/>
        </p:nvSpPr>
        <p:spPr>
          <a:xfrm>
            <a:off x="831840" y="1138173"/>
            <a:ext cx="1016625" cy="307777"/>
          </a:xfrm>
          <a:prstGeom prst="rect">
            <a:avLst/>
          </a:prstGeom>
          <a:noFill/>
        </p:spPr>
        <p:txBody>
          <a:bodyPr wrap="none" rtlCol="0">
            <a:spAutoFit/>
          </a:bodyPr>
          <a:lstStyle/>
          <a:p>
            <a:r>
              <a:rPr lang="da-DK" sz="1400" dirty="0" smtClean="0"/>
              <a:t>AH og </a:t>
            </a:r>
            <a:r>
              <a:rPr lang="da-DK" sz="1400" dirty="0" err="1" smtClean="0"/>
              <a:t>Opm</a:t>
            </a:r>
            <a:endParaRPr lang="da-DK" sz="1400" dirty="0"/>
          </a:p>
        </p:txBody>
      </p:sp>
      <p:cxnSp>
        <p:nvCxnSpPr>
          <p:cNvPr id="36" name="Lige forbindelse 35"/>
          <p:cNvCxnSpPr>
            <a:stCxn id="34" idx="3"/>
            <a:endCxn id="32" idx="0"/>
          </p:cNvCxnSpPr>
          <p:nvPr/>
        </p:nvCxnSpPr>
        <p:spPr>
          <a:xfrm>
            <a:off x="1848465" y="1292062"/>
            <a:ext cx="1020495" cy="570765"/>
          </a:xfrm>
          <a:prstGeom prst="line">
            <a:avLst/>
          </a:prstGeom>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a:off x="2559224" y="2996952"/>
            <a:ext cx="716632" cy="7389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Tekstboks 38"/>
          <p:cNvSpPr txBox="1"/>
          <p:nvPr/>
        </p:nvSpPr>
        <p:spPr>
          <a:xfrm>
            <a:off x="107504" y="3007410"/>
            <a:ext cx="1237647" cy="738664"/>
          </a:xfrm>
          <a:prstGeom prst="rect">
            <a:avLst/>
          </a:prstGeom>
          <a:noFill/>
        </p:spPr>
        <p:txBody>
          <a:bodyPr wrap="none" rtlCol="0">
            <a:spAutoFit/>
          </a:bodyPr>
          <a:lstStyle/>
          <a:p>
            <a:r>
              <a:rPr lang="da-DK" sz="1400" dirty="0" smtClean="0"/>
              <a:t>Talproduktion </a:t>
            </a:r>
          </a:p>
          <a:p>
            <a:r>
              <a:rPr lang="da-DK" sz="1400" dirty="0" smtClean="0"/>
              <a:t>og</a:t>
            </a:r>
          </a:p>
          <a:p>
            <a:r>
              <a:rPr lang="da-DK" sz="1400" dirty="0" smtClean="0"/>
              <a:t> syntaks</a:t>
            </a:r>
            <a:endParaRPr lang="da-DK" sz="1400" dirty="0"/>
          </a:p>
        </p:txBody>
      </p:sp>
      <p:cxnSp>
        <p:nvCxnSpPr>
          <p:cNvPr id="41" name="Lige forbindelse 40"/>
          <p:cNvCxnSpPr>
            <a:stCxn id="39" idx="3"/>
            <a:endCxn id="37" idx="2"/>
          </p:cNvCxnSpPr>
          <p:nvPr/>
        </p:nvCxnSpPr>
        <p:spPr>
          <a:xfrm flipV="1">
            <a:off x="1345151" y="3366420"/>
            <a:ext cx="1214073" cy="10322"/>
          </a:xfrm>
          <a:prstGeom prst="line">
            <a:avLst/>
          </a:prstGeom>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395536" y="5872844"/>
            <a:ext cx="201906" cy="266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Tekstboks 44"/>
          <p:cNvSpPr txBox="1"/>
          <p:nvPr/>
        </p:nvSpPr>
        <p:spPr>
          <a:xfrm>
            <a:off x="799348" y="5867980"/>
            <a:ext cx="1111779" cy="369332"/>
          </a:xfrm>
          <a:prstGeom prst="rect">
            <a:avLst/>
          </a:prstGeom>
          <a:noFill/>
        </p:spPr>
        <p:txBody>
          <a:bodyPr wrap="none" rtlCol="0">
            <a:spAutoFit/>
          </a:bodyPr>
          <a:lstStyle/>
          <a:p>
            <a:r>
              <a:rPr lang="da-DK" dirty="0" smtClean="0"/>
              <a:t>Dyskalkuli</a:t>
            </a:r>
            <a:endParaRPr lang="da-DK" dirty="0"/>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descr="Professionshjskolen UCC">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
        <p:nvSpPr>
          <p:cNvPr id="2" name="Bue 1"/>
          <p:cNvSpPr/>
          <p:nvPr/>
        </p:nvSpPr>
        <p:spPr>
          <a:xfrm>
            <a:off x="2942692" y="2993252"/>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5" name="Bue 4"/>
          <p:cNvSpPr/>
          <p:nvPr/>
        </p:nvSpPr>
        <p:spPr>
          <a:xfrm>
            <a:off x="2951177" y="2709235"/>
            <a:ext cx="3060712" cy="574375"/>
          </a:xfrm>
          <a:prstGeom prst="arc">
            <a:avLst>
              <a:gd name="adj1" fmla="val 10808825"/>
              <a:gd name="adj2" fmla="val 0"/>
            </a:avLst>
          </a:prstGeom>
          <a:ln w="38100">
            <a:solidFill>
              <a:srgbClr val="0070C0"/>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2223198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868363" y="258763"/>
            <a:ext cx="1408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b="1"/>
              <a:t>Tallinjen</a:t>
            </a:r>
          </a:p>
        </p:txBody>
      </p:sp>
      <p:sp>
        <p:nvSpPr>
          <p:cNvPr id="17" name="Pladsholder til diasnummer 16"/>
          <p:cNvSpPr>
            <a:spLocks noGrp="1"/>
          </p:cNvSpPr>
          <p:nvPr>
            <p:ph type="sldNum" sz="quarter" idx="12"/>
          </p:nvPr>
        </p:nvSpPr>
        <p:spPr/>
        <p:txBody>
          <a:bodyPr/>
          <a:lstStyle/>
          <a:p>
            <a:pPr>
              <a:defRPr/>
            </a:pPr>
            <a:fld id="{F8DE0BB8-E0FB-4FD0-800B-B2F73BD02601}" type="slidenum">
              <a:rPr lang="da-DK" smtClean="0"/>
              <a:pPr>
                <a:defRPr/>
              </a:pPr>
              <a:t>36</a:t>
            </a:fld>
            <a:endParaRPr lang="da-DK"/>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ull-size image (9 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453" y="908720"/>
            <a:ext cx="5195835" cy="2013311"/>
          </a:xfrm>
          <a:prstGeom prst="rect">
            <a:avLst/>
          </a:prstGeom>
          <a:noFill/>
          <a:extLst>
            <a:ext uri="{909E8E84-426E-40DD-AFC4-6F175D3DCCD1}">
              <a14:hiddenFill xmlns:a14="http://schemas.microsoft.com/office/drawing/2010/main">
                <a:solidFill>
                  <a:srgbClr val="FFFFFF"/>
                </a:solidFill>
              </a14:hiddenFill>
            </a:ext>
          </a:extLst>
        </p:spPr>
      </p:pic>
      <p:grpSp>
        <p:nvGrpSpPr>
          <p:cNvPr id="2059" name="Gruppe 2058"/>
          <p:cNvGrpSpPr/>
          <p:nvPr/>
        </p:nvGrpSpPr>
        <p:grpSpPr>
          <a:xfrm>
            <a:off x="1691680" y="3177117"/>
            <a:ext cx="5472608" cy="1233428"/>
            <a:chOff x="1979712" y="5301208"/>
            <a:chExt cx="5472608" cy="1233428"/>
          </a:xfrm>
        </p:grpSpPr>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5301208"/>
              <a:ext cx="5472608"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Lige pilforbindelse 3"/>
            <p:cNvCxnSpPr/>
            <p:nvPr/>
          </p:nvCxnSpPr>
          <p:spPr>
            <a:xfrm>
              <a:off x="2195736" y="6165304"/>
              <a:ext cx="525658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kstboks 8"/>
            <p:cNvSpPr txBox="1"/>
            <p:nvPr/>
          </p:nvSpPr>
          <p:spPr>
            <a:xfrm>
              <a:off x="2123728" y="6165304"/>
              <a:ext cx="1646476" cy="369332"/>
            </a:xfrm>
            <a:prstGeom prst="rect">
              <a:avLst/>
            </a:prstGeom>
            <a:noFill/>
          </p:spPr>
          <p:txBody>
            <a:bodyPr wrap="none" rtlCol="0">
              <a:spAutoFit/>
            </a:bodyPr>
            <a:lstStyle/>
            <a:p>
              <a:r>
                <a:rPr lang="da-DK" dirty="0" smtClean="0"/>
                <a:t>Mental tidslinje</a:t>
              </a:r>
              <a:endParaRPr lang="da-DK" dirty="0"/>
            </a:p>
          </p:txBody>
        </p:sp>
      </p:grpSp>
      <p:grpSp>
        <p:nvGrpSpPr>
          <p:cNvPr id="2058" name="Gruppe 2057"/>
          <p:cNvGrpSpPr/>
          <p:nvPr/>
        </p:nvGrpSpPr>
        <p:grpSpPr>
          <a:xfrm>
            <a:off x="1835696" y="5075892"/>
            <a:ext cx="5328592" cy="1017404"/>
            <a:chOff x="2123728" y="3645024"/>
            <a:chExt cx="5328592" cy="1017404"/>
          </a:xfrm>
        </p:grpSpPr>
        <p:cxnSp>
          <p:nvCxnSpPr>
            <p:cNvPr id="21" name="Lige pilforbindelse 20"/>
            <p:cNvCxnSpPr/>
            <p:nvPr/>
          </p:nvCxnSpPr>
          <p:spPr>
            <a:xfrm>
              <a:off x="2195736" y="4293096"/>
              <a:ext cx="525658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kstboks 21"/>
            <p:cNvSpPr txBox="1"/>
            <p:nvPr/>
          </p:nvSpPr>
          <p:spPr>
            <a:xfrm>
              <a:off x="2123728" y="4293096"/>
              <a:ext cx="1542666" cy="369332"/>
            </a:xfrm>
            <a:prstGeom prst="rect">
              <a:avLst/>
            </a:prstGeom>
            <a:noFill/>
          </p:spPr>
          <p:txBody>
            <a:bodyPr wrap="none" rtlCol="0">
              <a:spAutoFit/>
            </a:bodyPr>
            <a:lstStyle/>
            <a:p>
              <a:r>
                <a:rPr lang="da-DK" dirty="0" smtClean="0"/>
                <a:t>Mental tallinje</a:t>
              </a:r>
              <a:endParaRPr lang="da-DK" dirty="0"/>
            </a:p>
          </p:txBody>
        </p:sp>
        <p:sp>
          <p:nvSpPr>
            <p:cNvPr id="23" name="Ellipse 22"/>
            <p:cNvSpPr/>
            <p:nvPr/>
          </p:nvSpPr>
          <p:spPr>
            <a:xfrm>
              <a:off x="2259961" y="3927640"/>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p:cNvSpPr/>
            <p:nvPr/>
          </p:nvSpPr>
          <p:spPr>
            <a:xfrm>
              <a:off x="3275856" y="3914976"/>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p:cNvSpPr/>
            <p:nvPr/>
          </p:nvSpPr>
          <p:spPr>
            <a:xfrm>
              <a:off x="3347864" y="3841156"/>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p:cNvSpPr/>
            <p:nvPr/>
          </p:nvSpPr>
          <p:spPr>
            <a:xfrm>
              <a:off x="4142218" y="3958218"/>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p:cNvSpPr/>
            <p:nvPr/>
          </p:nvSpPr>
          <p:spPr>
            <a:xfrm>
              <a:off x="4211960" y="3866484"/>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p:cNvSpPr/>
            <p:nvPr/>
          </p:nvSpPr>
          <p:spPr>
            <a:xfrm>
              <a:off x="4283968" y="3927640"/>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p:cNvSpPr/>
            <p:nvPr/>
          </p:nvSpPr>
          <p:spPr>
            <a:xfrm>
              <a:off x="4864563" y="3853820"/>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Ellipse 29"/>
            <p:cNvSpPr/>
            <p:nvPr/>
          </p:nvSpPr>
          <p:spPr>
            <a:xfrm>
              <a:off x="4924257" y="3958218"/>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p:cNvSpPr/>
            <p:nvPr/>
          </p:nvSpPr>
          <p:spPr>
            <a:xfrm>
              <a:off x="5004048" y="3884398"/>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Ellipse 31"/>
            <p:cNvSpPr/>
            <p:nvPr/>
          </p:nvSpPr>
          <p:spPr>
            <a:xfrm>
              <a:off x="4988057" y="3780000"/>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Ellipse 32"/>
            <p:cNvSpPr/>
            <p:nvPr/>
          </p:nvSpPr>
          <p:spPr>
            <a:xfrm>
              <a:off x="5456618" y="3841568"/>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p:cNvSpPr/>
            <p:nvPr/>
          </p:nvSpPr>
          <p:spPr>
            <a:xfrm>
              <a:off x="5516312" y="3945966"/>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Ellipse 34"/>
            <p:cNvSpPr/>
            <p:nvPr/>
          </p:nvSpPr>
          <p:spPr>
            <a:xfrm>
              <a:off x="5596103" y="3872146"/>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Ellipse 35"/>
            <p:cNvSpPr/>
            <p:nvPr/>
          </p:nvSpPr>
          <p:spPr>
            <a:xfrm>
              <a:off x="5580112" y="3767748"/>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p:cNvSpPr/>
            <p:nvPr/>
          </p:nvSpPr>
          <p:spPr>
            <a:xfrm>
              <a:off x="6012160" y="3872146"/>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Ellipse 37"/>
            <p:cNvSpPr/>
            <p:nvPr/>
          </p:nvSpPr>
          <p:spPr>
            <a:xfrm>
              <a:off x="6071854" y="3976544"/>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Ellipse 38"/>
            <p:cNvSpPr/>
            <p:nvPr/>
          </p:nvSpPr>
          <p:spPr>
            <a:xfrm>
              <a:off x="6151645" y="3902724"/>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Ellipse 39"/>
            <p:cNvSpPr/>
            <p:nvPr/>
          </p:nvSpPr>
          <p:spPr>
            <a:xfrm>
              <a:off x="5724128" y="3792664"/>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Ellipse 40"/>
            <p:cNvSpPr/>
            <p:nvPr/>
          </p:nvSpPr>
          <p:spPr>
            <a:xfrm>
              <a:off x="6069077" y="3689433"/>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p:cNvSpPr/>
            <p:nvPr/>
          </p:nvSpPr>
          <p:spPr>
            <a:xfrm>
              <a:off x="6128771" y="3793831"/>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Ellipse 42"/>
            <p:cNvSpPr/>
            <p:nvPr/>
          </p:nvSpPr>
          <p:spPr>
            <a:xfrm>
              <a:off x="6208562" y="3720011"/>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p:cNvSpPr/>
            <p:nvPr/>
          </p:nvSpPr>
          <p:spPr>
            <a:xfrm>
              <a:off x="6391822" y="3901557"/>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Ellipse 44"/>
            <p:cNvSpPr/>
            <p:nvPr/>
          </p:nvSpPr>
          <p:spPr>
            <a:xfrm>
              <a:off x="6451516" y="4005955"/>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Ellipse 45"/>
            <p:cNvSpPr/>
            <p:nvPr/>
          </p:nvSpPr>
          <p:spPr>
            <a:xfrm>
              <a:off x="6531307" y="3932135"/>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p:cNvSpPr/>
            <p:nvPr/>
          </p:nvSpPr>
          <p:spPr>
            <a:xfrm>
              <a:off x="6448739" y="3718844"/>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p:cNvSpPr/>
            <p:nvPr/>
          </p:nvSpPr>
          <p:spPr>
            <a:xfrm>
              <a:off x="6508433" y="3823242"/>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Ellipse 48"/>
            <p:cNvSpPr/>
            <p:nvPr/>
          </p:nvSpPr>
          <p:spPr>
            <a:xfrm>
              <a:off x="6588224" y="3749422"/>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Ellipse 49"/>
            <p:cNvSpPr/>
            <p:nvPr/>
          </p:nvSpPr>
          <p:spPr>
            <a:xfrm>
              <a:off x="6572233" y="3645024"/>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3" name="Lige forbindelse 12"/>
            <p:cNvCxnSpPr/>
            <p:nvPr/>
          </p:nvCxnSpPr>
          <p:spPr>
            <a:xfrm>
              <a:off x="2295965" y="4149080"/>
              <a:ext cx="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Lige forbindelse 54"/>
            <p:cNvCxnSpPr/>
            <p:nvPr/>
          </p:nvCxnSpPr>
          <p:spPr>
            <a:xfrm>
              <a:off x="3347864" y="4149080"/>
              <a:ext cx="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Lige forbindelse 55"/>
            <p:cNvCxnSpPr/>
            <p:nvPr/>
          </p:nvCxnSpPr>
          <p:spPr>
            <a:xfrm>
              <a:off x="4286234" y="4149080"/>
              <a:ext cx="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Lige forbindelse 56"/>
            <p:cNvCxnSpPr/>
            <p:nvPr/>
          </p:nvCxnSpPr>
          <p:spPr>
            <a:xfrm>
              <a:off x="5004048" y="4149080"/>
              <a:ext cx="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Lige forbindelse 57"/>
            <p:cNvCxnSpPr/>
            <p:nvPr/>
          </p:nvCxnSpPr>
          <p:spPr>
            <a:xfrm>
              <a:off x="5580112" y="4149080"/>
              <a:ext cx="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Lige forbindelse 58"/>
            <p:cNvCxnSpPr/>
            <p:nvPr/>
          </p:nvCxnSpPr>
          <p:spPr>
            <a:xfrm>
              <a:off x="6084168" y="4149080"/>
              <a:ext cx="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Lige forbindelse 59"/>
            <p:cNvCxnSpPr/>
            <p:nvPr/>
          </p:nvCxnSpPr>
          <p:spPr>
            <a:xfrm>
              <a:off x="6444208" y="4149080"/>
              <a:ext cx="0"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27390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868363" y="258763"/>
            <a:ext cx="1408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b="1"/>
              <a:t>Tallinjen</a:t>
            </a:r>
          </a:p>
        </p:txBody>
      </p:sp>
      <p:sp>
        <p:nvSpPr>
          <p:cNvPr id="17" name="Pladsholder til diasnummer 16"/>
          <p:cNvSpPr>
            <a:spLocks noGrp="1"/>
          </p:cNvSpPr>
          <p:nvPr>
            <p:ph type="sldNum" sz="quarter" idx="12"/>
          </p:nvPr>
        </p:nvSpPr>
        <p:spPr/>
        <p:txBody>
          <a:bodyPr/>
          <a:lstStyle/>
          <a:p>
            <a:pPr>
              <a:defRPr/>
            </a:pPr>
            <a:fld id="{F8DE0BB8-E0FB-4FD0-800B-B2F73BD02601}" type="slidenum">
              <a:rPr lang="da-DK" smtClean="0"/>
              <a:pPr>
                <a:defRPr/>
              </a:pPr>
              <a:t>37</a:t>
            </a:fld>
            <a:endParaRPr lang="da-DK"/>
          </a:p>
        </p:txBody>
      </p:sp>
      <p:sp>
        <p:nvSpPr>
          <p:cNvPr id="18" name="Pladsholder til sidefod 17"/>
          <p:cNvSpPr>
            <a:spLocks noGrp="1"/>
          </p:cNvSpPr>
          <p:nvPr>
            <p:ph type="ftr" sz="quarter" idx="11"/>
          </p:nvPr>
        </p:nvSpPr>
        <p:spPr/>
        <p:txBody>
          <a:bodyPr/>
          <a:lstStyle/>
          <a:p>
            <a:pPr>
              <a:defRPr/>
            </a:pPr>
            <a:r>
              <a:rPr lang="de-DE" smtClean="0"/>
              <a:t>AH &amp; Matematik, MWA, ALF, 2013</a:t>
            </a:r>
            <a:endParaRPr lang="da-DK"/>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550" y="2204864"/>
            <a:ext cx="71247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657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868363" y="258763"/>
            <a:ext cx="1408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b="1"/>
              <a:t>Tallinjen</a:t>
            </a:r>
          </a:p>
        </p:txBody>
      </p:sp>
      <p:sp>
        <p:nvSpPr>
          <p:cNvPr id="17" name="Pladsholder til diasnummer 16"/>
          <p:cNvSpPr>
            <a:spLocks noGrp="1"/>
          </p:cNvSpPr>
          <p:nvPr>
            <p:ph type="sldNum" sz="quarter" idx="12"/>
          </p:nvPr>
        </p:nvSpPr>
        <p:spPr/>
        <p:txBody>
          <a:bodyPr/>
          <a:lstStyle/>
          <a:p>
            <a:pPr>
              <a:defRPr/>
            </a:pPr>
            <a:fld id="{F8DE0BB8-E0FB-4FD0-800B-B2F73BD02601}" type="slidenum">
              <a:rPr lang="da-DK" smtClean="0"/>
              <a:pPr>
                <a:defRPr/>
              </a:pPr>
              <a:t>38</a:t>
            </a:fld>
            <a:endParaRPr lang="da-DK"/>
          </a:p>
        </p:txBody>
      </p:sp>
      <p:sp>
        <p:nvSpPr>
          <p:cNvPr id="18" name="Pladsholder til sidefod 17"/>
          <p:cNvSpPr>
            <a:spLocks noGrp="1"/>
          </p:cNvSpPr>
          <p:nvPr>
            <p:ph type="ftr" sz="quarter" idx="11"/>
          </p:nvPr>
        </p:nvSpPr>
        <p:spPr/>
        <p:txBody>
          <a:bodyPr/>
          <a:lstStyle/>
          <a:p>
            <a:pPr>
              <a:defRPr/>
            </a:pPr>
            <a:r>
              <a:rPr lang="de-DE" smtClean="0"/>
              <a:t>AH &amp; Matematik, MWA, ALF, 2013</a:t>
            </a:r>
            <a:endParaRPr lang="da-DK"/>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ull-size image (27 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1366397"/>
            <a:ext cx="6403630"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7308304" y="6021287"/>
            <a:ext cx="1290225" cy="276999"/>
          </a:xfrm>
          <a:prstGeom prst="rect">
            <a:avLst/>
          </a:prstGeom>
          <a:noFill/>
        </p:spPr>
        <p:txBody>
          <a:bodyPr wrap="none" rtlCol="0">
            <a:spAutoFit/>
          </a:bodyPr>
          <a:lstStyle/>
          <a:p>
            <a:r>
              <a:rPr lang="da-DK" sz="1200" dirty="0" err="1" smtClean="0"/>
              <a:t>Bonato</a:t>
            </a:r>
            <a:r>
              <a:rPr lang="da-DK" sz="1200" dirty="0" smtClean="0"/>
              <a:t> et al 2012</a:t>
            </a:r>
            <a:endParaRPr lang="da-DK" sz="1200" dirty="0"/>
          </a:p>
        </p:txBody>
      </p:sp>
      <p:sp>
        <p:nvSpPr>
          <p:cNvPr id="3" name="Tekstboks 2"/>
          <p:cNvSpPr txBox="1"/>
          <p:nvPr/>
        </p:nvSpPr>
        <p:spPr>
          <a:xfrm>
            <a:off x="2987825" y="4510861"/>
            <a:ext cx="2808311" cy="646331"/>
          </a:xfrm>
          <a:prstGeom prst="rect">
            <a:avLst/>
          </a:prstGeom>
          <a:solidFill>
            <a:schemeClr val="bg1"/>
          </a:solidFill>
        </p:spPr>
        <p:txBody>
          <a:bodyPr wrap="square" rtlCol="0">
            <a:spAutoFit/>
          </a:bodyPr>
          <a:lstStyle/>
          <a:p>
            <a:pPr algn="ctr"/>
            <a:r>
              <a:rPr lang="da-DK" b="1" dirty="0" smtClean="0"/>
              <a:t>System til udvikling af</a:t>
            </a:r>
          </a:p>
          <a:p>
            <a:pPr algn="ctr"/>
            <a:r>
              <a:rPr lang="da-DK" b="1" dirty="0" smtClean="0"/>
              <a:t>Kvantiteter </a:t>
            </a:r>
            <a:endParaRPr lang="da-DK" b="1" dirty="0"/>
          </a:p>
        </p:txBody>
      </p:sp>
    </p:spTree>
    <p:extLst>
      <p:ext uri="{BB962C8B-B14F-4D97-AF65-F5344CB8AC3E}">
        <p14:creationId xmlns:p14="http://schemas.microsoft.com/office/powerpoint/2010/main" val="255141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39</a:t>
            </a:fld>
            <a:endParaRPr lang="da-DK"/>
          </a:p>
        </p:txBody>
      </p:sp>
      <p:sp>
        <p:nvSpPr>
          <p:cNvPr id="4" name="Tekstboks 3"/>
          <p:cNvSpPr txBox="1"/>
          <p:nvPr/>
        </p:nvSpPr>
        <p:spPr>
          <a:xfrm>
            <a:off x="827585" y="908720"/>
            <a:ext cx="7848872" cy="4524315"/>
          </a:xfrm>
          <a:prstGeom prst="rect">
            <a:avLst/>
          </a:prstGeom>
          <a:noFill/>
        </p:spPr>
        <p:txBody>
          <a:bodyPr wrap="square" rtlCol="0">
            <a:spAutoFit/>
          </a:bodyPr>
          <a:lstStyle/>
          <a:p>
            <a:r>
              <a:rPr lang="da-DK" sz="2000" b="1" dirty="0" smtClean="0"/>
              <a:t>Skader i hjernen relateret til matematikvanskeligheder</a:t>
            </a:r>
          </a:p>
          <a:p>
            <a:endParaRPr lang="da-DK" dirty="0"/>
          </a:p>
          <a:p>
            <a:endParaRPr lang="da-DK" dirty="0" smtClean="0"/>
          </a:p>
          <a:p>
            <a:r>
              <a:rPr lang="da-DK" dirty="0" smtClean="0"/>
              <a:t>En skade i det visuelle område i nakkelappen giver problemer med at læse tal, men ikke at give overslag og talregning  som man hører.</a:t>
            </a:r>
          </a:p>
          <a:p>
            <a:endParaRPr lang="da-DK" dirty="0"/>
          </a:p>
          <a:p>
            <a:r>
              <a:rPr lang="da-DK" dirty="0" smtClean="0"/>
              <a:t>Problemer med  at udtale tal  henhøre til en skade i nervebanen mellem sprogområder i nakkelappen og pandelappen.</a:t>
            </a:r>
          </a:p>
          <a:p>
            <a:endParaRPr lang="da-DK" dirty="0"/>
          </a:p>
          <a:p>
            <a:r>
              <a:rPr lang="da-DK" dirty="0" smtClean="0"/>
              <a:t>Læsevanskeligheder påvirker ikke evnen til talbehandling</a:t>
            </a:r>
          </a:p>
          <a:p>
            <a:endParaRPr lang="da-DK" dirty="0"/>
          </a:p>
          <a:p>
            <a:r>
              <a:rPr lang="da-DK" dirty="0" smtClean="0"/>
              <a:t>En skade i den inferiøre isselap kan give problemer med at huske tabeller, men ikke at regne</a:t>
            </a:r>
          </a:p>
          <a:p>
            <a:endParaRPr lang="da-DK" dirty="0"/>
          </a:p>
          <a:p>
            <a:r>
              <a:rPr lang="da-DK" dirty="0" smtClean="0"/>
              <a:t>Skader i den </a:t>
            </a:r>
            <a:r>
              <a:rPr lang="da-DK" dirty="0" err="1" smtClean="0"/>
              <a:t>intra</a:t>
            </a:r>
            <a:r>
              <a:rPr lang="da-DK" dirty="0" smtClean="0"/>
              <a:t> </a:t>
            </a:r>
            <a:r>
              <a:rPr lang="da-DK" dirty="0" err="1" smtClean="0"/>
              <a:t>parietale</a:t>
            </a:r>
            <a:r>
              <a:rPr lang="da-DK" dirty="0" smtClean="0"/>
              <a:t> isselap giver problemer med at sammenligne tal og addere og subtrahere</a:t>
            </a:r>
            <a:endParaRPr lang="da-DK" dirty="0"/>
          </a:p>
        </p:txBody>
      </p:sp>
      <p:sp>
        <p:nvSpPr>
          <p:cNvPr id="5" name="Tekstboks 4"/>
          <p:cNvSpPr txBox="1"/>
          <p:nvPr/>
        </p:nvSpPr>
        <p:spPr>
          <a:xfrm>
            <a:off x="7525026" y="5810780"/>
            <a:ext cx="1117101" cy="276999"/>
          </a:xfrm>
          <a:prstGeom prst="rect">
            <a:avLst/>
          </a:prstGeom>
          <a:noFill/>
        </p:spPr>
        <p:txBody>
          <a:bodyPr wrap="none" rtlCol="0">
            <a:spAutoFit/>
          </a:bodyPr>
          <a:lstStyle/>
          <a:p>
            <a:r>
              <a:rPr lang="da-DK" sz="1200" dirty="0" smtClean="0"/>
              <a:t>Klingberg 2011</a:t>
            </a:r>
            <a:endParaRPr lang="da-DK" sz="1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02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AH og inklusion</a:t>
            </a:r>
            <a:endParaRPr lang="da-DK" dirty="0"/>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1249135E-CC31-4586-A38E-A8EF2E644737}" type="slidenum">
              <a:rPr lang="da-DK" smtClean="0"/>
              <a:t>4</a:t>
            </a:fld>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91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40</a:t>
            </a:fld>
            <a:endParaRPr lang="da-DK"/>
          </a:p>
        </p:txBody>
      </p:sp>
      <p:sp>
        <p:nvSpPr>
          <p:cNvPr id="4" name="Tekstboks 3"/>
          <p:cNvSpPr txBox="1"/>
          <p:nvPr/>
        </p:nvSpPr>
        <p:spPr>
          <a:xfrm>
            <a:off x="2477666" y="2867452"/>
            <a:ext cx="3850734" cy="1569660"/>
          </a:xfrm>
          <a:prstGeom prst="rect">
            <a:avLst/>
          </a:prstGeom>
          <a:noFill/>
        </p:spPr>
        <p:txBody>
          <a:bodyPr wrap="none" rtlCol="0">
            <a:spAutoFit/>
          </a:bodyPr>
          <a:lstStyle/>
          <a:p>
            <a:r>
              <a:rPr lang="da-DK" sz="9600" dirty="0" smtClean="0"/>
              <a:t>45 + 38</a:t>
            </a:r>
            <a:endParaRPr lang="da-DK" sz="9600" dirty="0"/>
          </a:p>
        </p:txBody>
      </p:sp>
      <p:sp>
        <p:nvSpPr>
          <p:cNvPr id="5" name="Tekstboks 4"/>
          <p:cNvSpPr txBox="1"/>
          <p:nvPr/>
        </p:nvSpPr>
        <p:spPr>
          <a:xfrm>
            <a:off x="467544" y="836712"/>
            <a:ext cx="4909357" cy="1477328"/>
          </a:xfrm>
          <a:prstGeom prst="rect">
            <a:avLst/>
          </a:prstGeom>
          <a:noFill/>
        </p:spPr>
        <p:txBody>
          <a:bodyPr wrap="none" rtlCol="0">
            <a:spAutoFit/>
          </a:bodyPr>
          <a:lstStyle/>
          <a:p>
            <a:r>
              <a:rPr lang="da-DK" dirty="0" smtClean="0"/>
              <a:t>Regn regnestykket, fortæl resultatet til din makker.</a:t>
            </a:r>
          </a:p>
          <a:p>
            <a:r>
              <a:rPr lang="da-DK" dirty="0" smtClean="0"/>
              <a:t>Hvilke neurologiske funktioner er involveret</a:t>
            </a:r>
            <a:r>
              <a:rPr lang="da-DK" dirty="0"/>
              <a:t>?</a:t>
            </a:r>
            <a:endParaRPr lang="da-DK" dirty="0" smtClean="0"/>
          </a:p>
          <a:p>
            <a:r>
              <a:rPr lang="da-DK" dirty="0" smtClean="0"/>
              <a:t>Hvor kan det gå galt?</a:t>
            </a:r>
          </a:p>
          <a:p>
            <a:r>
              <a:rPr lang="da-DK" dirty="0" smtClean="0"/>
              <a:t>Hvilke fejltyper, kan man forestille sig?</a:t>
            </a:r>
          </a:p>
          <a:p>
            <a:endParaRPr lang="da-DK" dirty="0"/>
          </a:p>
        </p:txBody>
      </p:sp>
      <p:sp>
        <p:nvSpPr>
          <p:cNvPr id="6" name="Tekstboks 5"/>
          <p:cNvSpPr txBox="1"/>
          <p:nvPr/>
        </p:nvSpPr>
        <p:spPr>
          <a:xfrm>
            <a:off x="467544" y="4581128"/>
            <a:ext cx="3391057" cy="1477328"/>
          </a:xfrm>
          <a:prstGeom prst="rect">
            <a:avLst/>
          </a:prstGeom>
          <a:noFill/>
        </p:spPr>
        <p:txBody>
          <a:bodyPr wrap="none" rtlCol="0">
            <a:spAutoFit/>
          </a:bodyPr>
          <a:lstStyle/>
          <a:p>
            <a:r>
              <a:rPr lang="da-DK" dirty="0" smtClean="0"/>
              <a:t>Mix del </a:t>
            </a:r>
            <a:r>
              <a:rPr lang="da-DK" dirty="0" err="1" smtClean="0"/>
              <a:t>mix</a:t>
            </a:r>
            <a:endParaRPr lang="da-DK" dirty="0" smtClean="0"/>
          </a:p>
          <a:p>
            <a:endParaRPr lang="da-DK" dirty="0"/>
          </a:p>
          <a:p>
            <a:r>
              <a:rPr lang="da-DK" dirty="0" smtClean="0"/>
              <a:t>Når jeg siger til skifter i Makker</a:t>
            </a:r>
          </a:p>
          <a:p>
            <a:r>
              <a:rPr lang="da-DK" dirty="0" smtClean="0"/>
              <a:t>Hjem igen udveksling af erfaringer</a:t>
            </a:r>
          </a:p>
          <a:p>
            <a:r>
              <a:rPr lang="da-DK" dirty="0" smtClean="0"/>
              <a:t>Fælles opsamling</a:t>
            </a:r>
            <a:endParaRPr lang="da-DK"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695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Dyskalkuli, findes det?</a:t>
            </a:r>
            <a:endParaRPr lang="da-DK" dirty="0"/>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DD404C52-F0D7-4616-87BA-9A0B7B9A70E5}" type="slidenum">
              <a:rPr lang="da-DK" smtClean="0"/>
              <a:t>41</a:t>
            </a:fld>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43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kstboks 3"/>
          <p:cNvSpPr txBox="1">
            <a:spLocks noChangeArrowheads="1"/>
          </p:cNvSpPr>
          <p:nvPr/>
        </p:nvSpPr>
        <p:spPr bwMode="auto">
          <a:xfrm>
            <a:off x="107504" y="285750"/>
            <a:ext cx="2838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dirty="0"/>
              <a:t>Dyskalkuli i procent</a:t>
            </a:r>
          </a:p>
        </p:txBody>
      </p:sp>
      <p:sp>
        <p:nvSpPr>
          <p:cNvPr id="44035" name="Tekstboks 5"/>
          <p:cNvSpPr txBox="1">
            <a:spLocks noChangeArrowheads="1"/>
          </p:cNvSpPr>
          <p:nvPr/>
        </p:nvSpPr>
        <p:spPr bwMode="auto">
          <a:xfrm>
            <a:off x="428625" y="1643063"/>
            <a:ext cx="77437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dirty="0"/>
              <a:t>Problem: Dyskalkuli er ikke entydigt defineret!</a:t>
            </a:r>
          </a:p>
          <a:p>
            <a:pPr eaLnBrk="1" hangingPunct="1"/>
            <a:endParaRPr lang="da-DK" dirty="0"/>
          </a:p>
          <a:p>
            <a:pPr eaLnBrk="1" hangingPunct="1"/>
            <a:endParaRPr lang="da-DK" dirty="0"/>
          </a:p>
          <a:p>
            <a:pPr eaLnBrk="1" hangingPunct="1"/>
            <a:r>
              <a:rPr lang="da-DK" dirty="0"/>
              <a:t>4 – 6 % har ifølge </a:t>
            </a:r>
            <a:r>
              <a:rPr lang="da-DK" dirty="0" err="1"/>
              <a:t>Shalev</a:t>
            </a:r>
            <a:r>
              <a:rPr lang="da-DK" dirty="0"/>
              <a:t> m.fl. (2004</a:t>
            </a:r>
            <a:r>
              <a:rPr lang="da-DK" dirty="0" smtClean="0"/>
              <a:t>), </a:t>
            </a:r>
            <a:r>
              <a:rPr lang="da-DK" dirty="0" err="1" smtClean="0"/>
              <a:t>Butterworth</a:t>
            </a:r>
            <a:r>
              <a:rPr lang="da-DK" dirty="0" smtClean="0"/>
              <a:t> </a:t>
            </a:r>
            <a:r>
              <a:rPr lang="da-DK" dirty="0"/>
              <a:t>en eller anden form for dyskalkuli</a:t>
            </a:r>
          </a:p>
          <a:p>
            <a:pPr eaLnBrk="1" hangingPunct="1"/>
            <a:endParaRPr lang="da-DK" dirty="0"/>
          </a:p>
          <a:p>
            <a:pPr eaLnBrk="1" hangingPunct="1"/>
            <a:r>
              <a:rPr lang="da-DK" dirty="0"/>
              <a:t>6 % har ifølge Aster m. fl. Dyskalkuli. Heraf har 1,8% ”ren dyskalkuli”, mens resten har andre vanskeligheder knyttet til.</a:t>
            </a:r>
          </a:p>
          <a:p>
            <a:pPr eaLnBrk="1" hangingPunct="1"/>
            <a:endParaRPr lang="da-DK" dirty="0"/>
          </a:p>
          <a:p>
            <a:pPr eaLnBrk="1" hangingPunct="1"/>
            <a:r>
              <a:rPr lang="da-DK" dirty="0" err="1"/>
              <a:t>Koumoula</a:t>
            </a:r>
            <a:r>
              <a:rPr lang="da-DK" dirty="0"/>
              <a:t> m. fl. (2004) er nået frem til at </a:t>
            </a:r>
            <a:r>
              <a:rPr lang="da-DK" dirty="0" err="1"/>
              <a:t>komorbide</a:t>
            </a:r>
            <a:r>
              <a:rPr lang="da-DK" dirty="0"/>
              <a:t> vanskeligheder fx er ADHD, dysleksi eller angst.</a:t>
            </a:r>
          </a:p>
          <a:p>
            <a:pPr eaLnBrk="1" hangingPunct="1"/>
            <a:endParaRPr lang="da-DK" dirty="0"/>
          </a:p>
          <a:p>
            <a:pPr eaLnBrk="1" hangingPunct="1"/>
            <a:r>
              <a:rPr lang="da-DK" dirty="0"/>
              <a:t>Hos børn med </a:t>
            </a:r>
            <a:r>
              <a:rPr lang="da-DK" dirty="0" err="1"/>
              <a:t>komorbiditet</a:t>
            </a:r>
            <a:r>
              <a:rPr lang="da-DK" dirty="0"/>
              <a:t> kan andre forhold virke ind som: forsinket sprogudvikling, opmærksomhedsvanskeligheder samt eksekutive vanskeligheder knyttet til arbejdshukommelsen. Lundberg og </a:t>
            </a:r>
            <a:r>
              <a:rPr lang="da-DK" dirty="0" err="1"/>
              <a:t>Sterner</a:t>
            </a:r>
            <a:r>
              <a:rPr lang="da-DK" dirty="0"/>
              <a:t> (2009)</a:t>
            </a:r>
          </a:p>
        </p:txBody>
      </p:sp>
      <p:sp>
        <p:nvSpPr>
          <p:cNvPr id="6" name="Pladsholder til diasnummer 5"/>
          <p:cNvSpPr>
            <a:spLocks noGrp="1"/>
          </p:cNvSpPr>
          <p:nvPr>
            <p:ph type="sldNum" sz="quarter" idx="12"/>
          </p:nvPr>
        </p:nvSpPr>
        <p:spPr/>
        <p:txBody>
          <a:bodyPr/>
          <a:lstStyle/>
          <a:p>
            <a:pPr>
              <a:defRPr/>
            </a:pPr>
            <a:fld id="{B8BC3243-FF89-4837-AC9B-4FB93802EB18}" type="slidenum">
              <a:rPr lang="da-DK" smtClean="0"/>
              <a:pPr>
                <a:defRPr/>
              </a:pPr>
              <a:t>42</a:t>
            </a:fld>
            <a:endParaRPr lang="da-DK"/>
          </a:p>
        </p:txBody>
      </p:sp>
      <p:sp>
        <p:nvSpPr>
          <p:cNvPr id="7" name="Pladsholder til sidefod 6"/>
          <p:cNvSpPr>
            <a:spLocks noGrp="1"/>
          </p:cNvSpPr>
          <p:nvPr>
            <p:ph type="ftr" sz="quarter" idx="11"/>
          </p:nvPr>
        </p:nvSpPr>
        <p:spPr/>
        <p:txBody>
          <a:bodyPr/>
          <a:lstStyle/>
          <a:p>
            <a:pPr>
              <a:defRPr/>
            </a:pPr>
            <a:r>
              <a:rPr lang="de-DE" smtClean="0"/>
              <a:t>AH &amp; Matematik, MWA, ALF, 2013</a:t>
            </a:r>
            <a:endParaRPr lang="da-DK"/>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4591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43</a:t>
            </a:fld>
            <a:endParaRPr lang="da-DK"/>
          </a:p>
        </p:txBody>
      </p:sp>
      <p:pic>
        <p:nvPicPr>
          <p:cNvPr id="1026" name="Picture 2" descr="File:Transcranial magnetic stimul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484784"/>
            <a:ext cx="4149080" cy="3734173"/>
          </a:xfrm>
          <a:prstGeom prst="rect">
            <a:avLst/>
          </a:prstGeom>
          <a:noFill/>
          <a:extLst>
            <a:ext uri="{909E8E84-426E-40DD-AFC4-6F175D3DCCD1}">
              <a14:hiddenFill xmlns:a14="http://schemas.microsoft.com/office/drawing/2010/main">
                <a:solidFill>
                  <a:srgbClr val="FFFFFF"/>
                </a:solidFill>
              </a14:hiddenFill>
            </a:ext>
          </a:extLst>
        </p:spPr>
      </p:pic>
      <p:sp>
        <p:nvSpPr>
          <p:cNvPr id="4" name="Tekstboks 3"/>
          <p:cNvSpPr txBox="1"/>
          <p:nvPr/>
        </p:nvSpPr>
        <p:spPr>
          <a:xfrm>
            <a:off x="107504" y="322144"/>
            <a:ext cx="3513591" cy="646331"/>
          </a:xfrm>
          <a:prstGeom prst="rect">
            <a:avLst/>
          </a:prstGeom>
          <a:noFill/>
        </p:spPr>
        <p:txBody>
          <a:bodyPr wrap="none" rtlCol="0">
            <a:spAutoFit/>
          </a:bodyPr>
          <a:lstStyle/>
          <a:p>
            <a:r>
              <a:rPr lang="da-DK" b="1" dirty="0" smtClean="0"/>
              <a:t>”Kunstig </a:t>
            </a:r>
            <a:r>
              <a:rPr lang="da-DK" b="1" dirty="0" err="1" smtClean="0"/>
              <a:t>dyskalkuli</a:t>
            </a:r>
            <a:r>
              <a:rPr lang="da-DK" b="1" dirty="0" smtClean="0"/>
              <a:t>”</a:t>
            </a:r>
          </a:p>
          <a:p>
            <a:r>
              <a:rPr lang="da-DK" b="1" dirty="0" err="1" smtClean="0"/>
              <a:t>Transkraniel</a:t>
            </a:r>
            <a:r>
              <a:rPr lang="da-DK" b="1" dirty="0" smtClean="0"/>
              <a:t> magnetisk stimulering</a:t>
            </a:r>
            <a:endParaRPr lang="da-DK" b="1" dirty="0"/>
          </a:p>
        </p:txBody>
      </p:sp>
      <p:sp>
        <p:nvSpPr>
          <p:cNvPr id="5" name="Tekstboks 4"/>
          <p:cNvSpPr txBox="1"/>
          <p:nvPr/>
        </p:nvSpPr>
        <p:spPr>
          <a:xfrm>
            <a:off x="539553" y="5517232"/>
            <a:ext cx="8064895" cy="646331"/>
          </a:xfrm>
          <a:prstGeom prst="rect">
            <a:avLst/>
          </a:prstGeom>
          <a:noFill/>
        </p:spPr>
        <p:txBody>
          <a:bodyPr wrap="square" rtlCol="0">
            <a:spAutoFit/>
          </a:bodyPr>
          <a:lstStyle/>
          <a:p>
            <a:r>
              <a:rPr lang="da-DK" dirty="0" smtClean="0"/>
              <a:t>Forsøg med at forstyrre </a:t>
            </a:r>
            <a:r>
              <a:rPr lang="da-DK" dirty="0" err="1" smtClean="0"/>
              <a:t>parietal</a:t>
            </a:r>
            <a:r>
              <a:rPr lang="da-DK" dirty="0" smtClean="0"/>
              <a:t> </a:t>
            </a:r>
            <a:r>
              <a:rPr lang="da-DK" dirty="0" err="1" smtClean="0"/>
              <a:t>sulcus</a:t>
            </a:r>
            <a:r>
              <a:rPr lang="da-DK" dirty="0" smtClean="0"/>
              <a:t>, medfører forstyrrelser , når forsøgspersoner skal løse enkle matematikopgaver, som at sammenligne to tal.</a:t>
            </a:r>
            <a:endParaRPr lang="da-DK"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rofessionshjskolen UCC">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59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AE1475B2-0945-413B-825B-87078AE6968D}" type="slidenum">
              <a:rPr lang="da-DK" smtClean="0"/>
              <a:t>44</a:t>
            </a:fld>
            <a:endParaRPr lang="da-DK"/>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327" y="1042003"/>
            <a:ext cx="7874073"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74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AE1475B2-0945-413B-825B-87078AE6968D}" type="slidenum">
              <a:rPr lang="da-DK" smtClean="0"/>
              <a:t>45</a:t>
            </a:fld>
            <a:endParaRPr lang="da-DK" dirty="0"/>
          </a:p>
        </p:txBody>
      </p:sp>
      <p:sp>
        <p:nvSpPr>
          <p:cNvPr id="4" name="Rektangel 3"/>
          <p:cNvSpPr/>
          <p:nvPr/>
        </p:nvSpPr>
        <p:spPr>
          <a:xfrm>
            <a:off x="484847" y="188640"/>
            <a:ext cx="7975585" cy="6463308"/>
          </a:xfrm>
          <a:prstGeom prst="rect">
            <a:avLst/>
          </a:prstGeom>
        </p:spPr>
        <p:txBody>
          <a:bodyPr wrap="square">
            <a:spAutoFit/>
          </a:bodyPr>
          <a:lstStyle/>
          <a:p>
            <a:r>
              <a:rPr lang="da-DK" b="1" dirty="0"/>
              <a:t>Symptomer på dyskalkuli</a:t>
            </a:r>
            <a:r>
              <a:rPr lang="da-DK" b="1" dirty="0" smtClean="0"/>
              <a:t>?</a:t>
            </a:r>
          </a:p>
          <a:p>
            <a:endParaRPr lang="da-DK" dirty="0"/>
          </a:p>
          <a:p>
            <a:endParaRPr lang="da-DK" dirty="0" smtClean="0"/>
          </a:p>
          <a:p>
            <a:endParaRPr lang="da-DK" dirty="0"/>
          </a:p>
          <a:p>
            <a:r>
              <a:rPr lang="da-DK" dirty="0"/>
              <a:t>Der eksisterer </a:t>
            </a:r>
            <a:r>
              <a:rPr lang="da-DK" dirty="0" err="1"/>
              <a:t>pt</a:t>
            </a:r>
            <a:r>
              <a:rPr lang="da-DK" dirty="0"/>
              <a:t> ingen konkret diagnoseliste </a:t>
            </a:r>
            <a:r>
              <a:rPr lang="da-DK" dirty="0" smtClean="0"/>
              <a:t>dyskalkuli. Diane Wilson </a:t>
            </a:r>
            <a:r>
              <a:rPr lang="da-DK" dirty="0"/>
              <a:t>har  beskrevet en liste </a:t>
            </a:r>
            <a:r>
              <a:rPr lang="da-DK" dirty="0" smtClean="0"/>
              <a:t>på 3 symptomer, der er forskningsmæssigt belæg for.</a:t>
            </a:r>
          </a:p>
          <a:p>
            <a:endParaRPr lang="da-DK" dirty="0"/>
          </a:p>
          <a:p>
            <a:r>
              <a:rPr lang="da-DK" b="1" dirty="0"/>
              <a:t>Følgende ses i </a:t>
            </a:r>
            <a:r>
              <a:rPr lang="da-DK" b="1" dirty="0" smtClean="0"/>
              <a:t>grundskolen:</a:t>
            </a:r>
          </a:p>
          <a:p>
            <a:endParaRPr lang="da-DK" dirty="0"/>
          </a:p>
          <a:p>
            <a:pPr marL="342900" indent="-342900">
              <a:buFont typeface="+mj-lt"/>
              <a:buAutoNum type="arabicPeriod"/>
            </a:pPr>
            <a:r>
              <a:rPr lang="da-DK" dirty="0" smtClean="0"/>
              <a:t>Tæller </a:t>
            </a:r>
            <a:r>
              <a:rPr lang="da-DK" dirty="0"/>
              <a:t>sent. Fem til syv år gamle </a:t>
            </a:r>
            <a:r>
              <a:rPr lang="da-DK" dirty="0" err="1" smtClean="0"/>
              <a:t>eleverviser</a:t>
            </a:r>
            <a:r>
              <a:rPr lang="da-DK" dirty="0" smtClean="0"/>
              <a:t> </a:t>
            </a:r>
            <a:r>
              <a:rPr lang="da-DK" dirty="0"/>
              <a:t>mindre forståelse af de grundlæggende tælle principper end deres jævnaldrende (fx at det er ligegyldigt hvilken rækkefølge objekterne tælles i). </a:t>
            </a:r>
          </a:p>
          <a:p>
            <a:pPr marL="342900" indent="-342900">
              <a:buAutoNum type="arabicPeriod"/>
            </a:pPr>
            <a:endParaRPr lang="da-DK" dirty="0"/>
          </a:p>
          <a:p>
            <a:pPr marL="342900" indent="-342900">
              <a:buFont typeface="+mj-lt"/>
              <a:buAutoNum type="arabicPeriod"/>
            </a:pPr>
            <a:r>
              <a:rPr lang="da-DK" dirty="0" smtClean="0"/>
              <a:t>Forsinket </a:t>
            </a:r>
            <a:r>
              <a:rPr lang="da-DK" dirty="0"/>
              <a:t>anvende tællestrategier ved optælling. </a:t>
            </a:r>
            <a:r>
              <a:rPr lang="da-DK" dirty="0" smtClean="0"/>
              <a:t>Nogle elever har ligeledes en </a:t>
            </a:r>
            <a:r>
              <a:rPr lang="da-DK" dirty="0"/>
              <a:t>tendens til at fortsætte med at bruge ineffektive regne </a:t>
            </a:r>
            <a:r>
              <a:rPr lang="da-DK" dirty="0" smtClean="0"/>
              <a:t>strategier.</a:t>
            </a:r>
          </a:p>
          <a:p>
            <a:pPr marL="342900" indent="-342900">
              <a:buFont typeface="+mj-lt"/>
              <a:buAutoNum type="arabicPeriod"/>
            </a:pPr>
            <a:endParaRPr lang="da-DK" dirty="0"/>
          </a:p>
          <a:p>
            <a:pPr marL="342900" indent="-342900">
              <a:buFont typeface="+mj-lt"/>
              <a:buAutoNum type="arabicPeriod"/>
            </a:pPr>
            <a:r>
              <a:rPr lang="da-DK" dirty="0" smtClean="0"/>
              <a:t>Vanskeligheder </a:t>
            </a:r>
            <a:r>
              <a:rPr lang="da-DK" dirty="0"/>
              <a:t>med at huske aritmetiske fakta. </a:t>
            </a:r>
            <a:r>
              <a:rPr lang="da-DK" dirty="0" smtClean="0"/>
              <a:t>Nogle elever har </a:t>
            </a:r>
            <a:r>
              <a:rPr lang="da-DK" dirty="0"/>
              <a:t>store vanskeligheder med at huske simpel addition, subtraktion og multiplikation fakta (</a:t>
            </a:r>
            <a:r>
              <a:rPr lang="da-DK" dirty="0" err="1"/>
              <a:t>f.eks</a:t>
            </a:r>
            <a:r>
              <a:rPr lang="da-DK" dirty="0"/>
              <a:t> 5 + 4 = 9), og denne vanskelighed kan være synlig op til 13 </a:t>
            </a:r>
            <a:r>
              <a:rPr lang="da-DK" dirty="0" smtClean="0"/>
              <a:t>årsalderen</a:t>
            </a:r>
          </a:p>
          <a:p>
            <a:pPr marL="342900" indent="-342900">
              <a:buFont typeface="+mj-lt"/>
              <a:buAutoNum type="arabicPeriod"/>
            </a:pPr>
            <a:endParaRPr lang="da-DK" dirty="0" smtClean="0"/>
          </a:p>
          <a:p>
            <a:pPr marL="342900" indent="-342900">
              <a:buFont typeface="+mj-lt"/>
              <a:buAutoNum type="arabicPeriod"/>
            </a:pPr>
            <a:r>
              <a:rPr lang="da-DK" dirty="0" smtClean="0"/>
              <a:t>Svært at forestille sig en mental række linje (S. </a:t>
            </a:r>
            <a:r>
              <a:rPr lang="da-DK" dirty="0" err="1" smtClean="0"/>
              <a:t>Dehaene</a:t>
            </a:r>
            <a:r>
              <a:rPr lang="da-DK" dirty="0" smtClean="0"/>
              <a:t>)</a:t>
            </a:r>
          </a:p>
          <a:p>
            <a:pPr marL="342900" indent="-342900">
              <a:buFont typeface="+mj-lt"/>
              <a:buAutoNum type="arabicPeriod"/>
            </a:pPr>
            <a:endParaRPr lang="da-DK"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129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AE1475B2-0945-413B-825B-87078AE6968D}" type="slidenum">
              <a:rPr lang="da-DK" smtClean="0"/>
              <a:t>46</a:t>
            </a:fld>
            <a:endParaRPr lang="da-DK"/>
          </a:p>
        </p:txBody>
      </p:sp>
      <p:sp>
        <p:nvSpPr>
          <p:cNvPr id="4" name="Rektangel 3"/>
          <p:cNvSpPr/>
          <p:nvPr/>
        </p:nvSpPr>
        <p:spPr>
          <a:xfrm>
            <a:off x="611560" y="1028343"/>
            <a:ext cx="7632848" cy="4247317"/>
          </a:xfrm>
          <a:prstGeom prst="rect">
            <a:avLst/>
          </a:prstGeom>
        </p:spPr>
        <p:txBody>
          <a:bodyPr wrap="square">
            <a:spAutoFit/>
          </a:bodyPr>
          <a:lstStyle/>
          <a:p>
            <a:r>
              <a:rPr lang="da-DK" b="1" dirty="0"/>
              <a:t>Følgende vil sandsynligvis være symptomer på dyskalkuli</a:t>
            </a:r>
            <a:r>
              <a:rPr lang="da-DK" b="1" dirty="0" smtClean="0"/>
              <a:t>:</a:t>
            </a:r>
          </a:p>
          <a:p>
            <a:endParaRPr lang="da-DK" dirty="0"/>
          </a:p>
          <a:p>
            <a:endParaRPr lang="da-DK" dirty="0"/>
          </a:p>
          <a:p>
            <a:pPr marL="342900" indent="-342900">
              <a:buFont typeface="+mj-lt"/>
              <a:buAutoNum type="arabicPeriod"/>
            </a:pPr>
            <a:r>
              <a:rPr lang="da-DK" dirty="0" smtClean="0"/>
              <a:t>Særligt </a:t>
            </a:r>
            <a:r>
              <a:rPr lang="da-DK" dirty="0"/>
              <a:t>problem med </a:t>
            </a:r>
            <a:r>
              <a:rPr lang="da-DK" dirty="0" smtClean="0"/>
              <a:t>subtraktion/tælle baglæns</a:t>
            </a:r>
            <a:endParaRPr lang="da-DK" dirty="0"/>
          </a:p>
          <a:p>
            <a:pPr marL="342900" indent="-342900">
              <a:buFont typeface="+mj-lt"/>
              <a:buAutoNum type="arabicPeriod"/>
            </a:pPr>
            <a:r>
              <a:rPr lang="da-DK" dirty="0" smtClean="0"/>
              <a:t>Besvær </a:t>
            </a:r>
            <a:r>
              <a:rPr lang="da-DK" dirty="0"/>
              <a:t>med at bruge fingeren optælling (langsom, unøjagtige, ude af stand til straks at erkende finger konfigurationer)</a:t>
            </a:r>
          </a:p>
          <a:p>
            <a:pPr marL="342900" indent="-342900">
              <a:buFont typeface="+mj-lt"/>
              <a:buAutoNum type="arabicPeriod"/>
            </a:pPr>
            <a:r>
              <a:rPr lang="da-DK" dirty="0" smtClean="0"/>
              <a:t>Vanskeligheder ved at forstå </a:t>
            </a:r>
            <a:r>
              <a:rPr lang="da-DK" dirty="0" err="1" smtClean="0"/>
              <a:t>positionssystemt</a:t>
            </a:r>
            <a:r>
              <a:rPr lang="da-DK" dirty="0" smtClean="0"/>
              <a:t> (</a:t>
            </a:r>
            <a:r>
              <a:rPr lang="da-DK" dirty="0" err="1" smtClean="0"/>
              <a:t>f.eks</a:t>
            </a:r>
            <a:r>
              <a:rPr lang="da-DK" dirty="0" smtClean="0"/>
              <a:t> </a:t>
            </a:r>
            <a:r>
              <a:rPr lang="da-DK" dirty="0"/>
              <a:t>erkendelse, at 10 består af 4 og 6)</a:t>
            </a:r>
          </a:p>
          <a:p>
            <a:pPr marL="342900" indent="-342900">
              <a:buFont typeface="+mj-lt"/>
              <a:buAutoNum type="arabicPeriod"/>
            </a:pPr>
            <a:r>
              <a:rPr lang="da-DK" dirty="0" smtClean="0"/>
              <a:t>Svært </a:t>
            </a:r>
            <a:r>
              <a:rPr lang="da-DK" dirty="0"/>
              <a:t>ved at forstå </a:t>
            </a:r>
            <a:r>
              <a:rPr lang="da-DK" dirty="0" smtClean="0"/>
              <a:t>pladsværdi</a:t>
            </a:r>
            <a:endParaRPr lang="da-DK" dirty="0"/>
          </a:p>
          <a:p>
            <a:pPr marL="342900" indent="-342900">
              <a:buFont typeface="+mj-lt"/>
              <a:buAutoNum type="arabicPeriod"/>
            </a:pPr>
            <a:r>
              <a:rPr lang="da-DK" dirty="0" smtClean="0"/>
              <a:t>Problemer </a:t>
            </a:r>
            <a:r>
              <a:rPr lang="da-DK" dirty="0"/>
              <a:t>med at lære og forstå ræsonnementet metoder og </a:t>
            </a:r>
            <a:r>
              <a:rPr lang="da-DK" dirty="0" err="1"/>
              <a:t>multi</a:t>
            </a:r>
            <a:r>
              <a:rPr lang="da-DK" dirty="0"/>
              <a:t>-step beregning </a:t>
            </a:r>
            <a:r>
              <a:rPr lang="da-DK" dirty="0" smtClean="0"/>
              <a:t>procedurer</a:t>
            </a:r>
          </a:p>
          <a:p>
            <a:pPr marL="342900" indent="-342900">
              <a:buFont typeface="+mj-lt"/>
              <a:buAutoNum type="arabicPeriod"/>
            </a:pPr>
            <a:endParaRPr lang="da-DK" dirty="0"/>
          </a:p>
          <a:p>
            <a:pPr marL="342900" indent="-342900">
              <a:buFont typeface="+mj-lt"/>
              <a:buAutoNum type="arabicPeriod"/>
            </a:pPr>
            <a:endParaRPr lang="da-DK" dirty="0" smtClean="0"/>
          </a:p>
          <a:p>
            <a:pPr marL="342900" indent="-342900">
              <a:buFont typeface="+mj-lt"/>
              <a:buAutoNum type="arabicPeriod"/>
            </a:pPr>
            <a:endParaRPr lang="da-DK" dirty="0"/>
          </a:p>
          <a:p>
            <a:pPr marL="342900" indent="-342900">
              <a:buFont typeface="+mj-lt"/>
              <a:buAutoNum type="arabicPeriod"/>
            </a:pPr>
            <a:r>
              <a:rPr lang="da-DK" dirty="0" smtClean="0"/>
              <a:t>Angst </a:t>
            </a:r>
            <a:r>
              <a:rPr lang="da-DK" dirty="0"/>
              <a:t>eller negativ holdning til matematik (forårsaget af dyskalkuli</a:t>
            </a:r>
            <a:r>
              <a:rPr lang="da-DK" dirty="0" smtClean="0"/>
              <a:t>!)</a:t>
            </a:r>
            <a:endParaRPr lang="da-DK"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311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AE1475B2-0945-413B-825B-87078AE6968D}" type="slidenum">
              <a:rPr lang="da-DK" smtClean="0"/>
              <a:t>47</a:t>
            </a:fld>
            <a:endParaRPr lang="da-DK"/>
          </a:p>
        </p:txBody>
      </p:sp>
      <p:sp>
        <p:nvSpPr>
          <p:cNvPr id="4" name="Rektangel 3"/>
          <p:cNvSpPr/>
          <p:nvPr/>
        </p:nvSpPr>
        <p:spPr>
          <a:xfrm>
            <a:off x="611560" y="751344"/>
            <a:ext cx="7776864" cy="5078313"/>
          </a:xfrm>
          <a:prstGeom prst="rect">
            <a:avLst/>
          </a:prstGeom>
        </p:spPr>
        <p:txBody>
          <a:bodyPr wrap="square">
            <a:spAutoFit/>
          </a:bodyPr>
          <a:lstStyle/>
          <a:p>
            <a:r>
              <a:rPr lang="da-DK" b="1" dirty="0"/>
              <a:t>Følgende kan undertiden være forbundet med dyskalkuli, men ikke i alle tilfælde</a:t>
            </a:r>
            <a:r>
              <a:rPr lang="da-DK" b="1" dirty="0" smtClean="0"/>
              <a:t>:</a:t>
            </a:r>
          </a:p>
          <a:p>
            <a:endParaRPr lang="da-DK" dirty="0"/>
          </a:p>
          <a:p>
            <a:pPr marL="342900" indent="-342900">
              <a:buFont typeface="+mj-lt"/>
              <a:buAutoNum type="arabicPeriod"/>
            </a:pPr>
            <a:r>
              <a:rPr lang="da-DK" dirty="0" smtClean="0"/>
              <a:t>Ordblindhed</a:t>
            </a:r>
            <a:r>
              <a:rPr lang="da-DK" dirty="0"/>
              <a:t>, eller svært ved at læse</a:t>
            </a:r>
          </a:p>
          <a:p>
            <a:pPr marL="342900" indent="-342900">
              <a:buFont typeface="+mj-lt"/>
              <a:buAutoNum type="arabicPeriod"/>
            </a:pPr>
            <a:r>
              <a:rPr lang="da-DK" dirty="0" err="1" smtClean="0"/>
              <a:t>Opmærksvanskeligheder</a:t>
            </a:r>
            <a:endParaRPr lang="da-DK" dirty="0"/>
          </a:p>
          <a:p>
            <a:pPr marL="342900" indent="-342900">
              <a:buFont typeface="+mj-lt"/>
              <a:buAutoNum type="arabicPeriod"/>
            </a:pPr>
            <a:r>
              <a:rPr lang="da-DK" dirty="0" smtClean="0"/>
              <a:t>Rumlige </a:t>
            </a:r>
            <a:r>
              <a:rPr lang="da-DK" dirty="0"/>
              <a:t>vanskeligheder (ikke god til at tegne, </a:t>
            </a:r>
            <a:r>
              <a:rPr lang="da-DK" dirty="0" smtClean="0"/>
              <a:t>visualisere, </a:t>
            </a:r>
            <a:r>
              <a:rPr lang="da-DK" dirty="0"/>
              <a:t>huske </a:t>
            </a:r>
            <a:r>
              <a:rPr lang="da-DK" dirty="0" smtClean="0"/>
              <a:t>rumlige opstillinger, </a:t>
            </a:r>
            <a:r>
              <a:rPr lang="da-DK" dirty="0"/>
              <a:t>forstå tid / retning)</a:t>
            </a:r>
          </a:p>
          <a:p>
            <a:pPr marL="342900" indent="-342900">
              <a:buFont typeface="+mj-lt"/>
              <a:buAutoNum type="arabicPeriod"/>
            </a:pPr>
            <a:r>
              <a:rPr lang="da-DK" dirty="0" smtClean="0"/>
              <a:t>Problemer med korttidshukommelsen</a:t>
            </a:r>
            <a:endParaRPr lang="da-DK" dirty="0"/>
          </a:p>
          <a:p>
            <a:pPr marL="342900" indent="-342900">
              <a:buFont typeface="+mj-lt"/>
              <a:buAutoNum type="arabicPeriod"/>
            </a:pPr>
            <a:r>
              <a:rPr lang="da-DK" dirty="0" smtClean="0"/>
              <a:t>Dårlig </a:t>
            </a:r>
            <a:r>
              <a:rPr lang="da-DK" dirty="0"/>
              <a:t>koordinering af bevægelse (</a:t>
            </a:r>
            <a:r>
              <a:rPr lang="da-DK" dirty="0" err="1"/>
              <a:t>dyspraksi</a:t>
            </a:r>
            <a:r>
              <a:rPr lang="da-DK" dirty="0" smtClean="0"/>
              <a:t>)</a:t>
            </a:r>
          </a:p>
          <a:p>
            <a:endParaRPr lang="da-DK" dirty="0" smtClean="0"/>
          </a:p>
          <a:p>
            <a:endParaRPr lang="da-DK" dirty="0"/>
          </a:p>
          <a:p>
            <a:endParaRPr lang="da-DK" dirty="0"/>
          </a:p>
          <a:p>
            <a:r>
              <a:rPr lang="da-DK" b="1" dirty="0"/>
              <a:t>Følgende er ikke formodes at være symptomer på dyskalkuli</a:t>
            </a:r>
            <a:r>
              <a:rPr lang="da-DK" b="1" dirty="0" smtClean="0"/>
              <a:t>:</a:t>
            </a:r>
          </a:p>
          <a:p>
            <a:endParaRPr lang="da-DK" dirty="0"/>
          </a:p>
          <a:p>
            <a:pPr marL="342900" indent="-342900">
              <a:buFont typeface="+mj-lt"/>
              <a:buAutoNum type="arabicPeriod"/>
            </a:pPr>
            <a:r>
              <a:rPr lang="da-DK" dirty="0" smtClean="0"/>
              <a:t>Spejlvending af </a:t>
            </a:r>
            <a:r>
              <a:rPr lang="da-DK" dirty="0"/>
              <a:t>tal - dette er en normal </a:t>
            </a:r>
            <a:r>
              <a:rPr lang="da-DK" dirty="0" smtClean="0"/>
              <a:t>udvikling, </a:t>
            </a:r>
            <a:r>
              <a:rPr lang="da-DK" dirty="0"/>
              <a:t>som alle børn går igennem, og er ingen grund til alarm i sig </a:t>
            </a:r>
            <a:r>
              <a:rPr lang="da-DK" dirty="0" smtClean="0"/>
              <a:t>selv</a:t>
            </a:r>
          </a:p>
          <a:p>
            <a:pPr marL="342900" indent="-342900">
              <a:buFont typeface="+mj-lt"/>
              <a:buAutoNum type="arabicPeriod"/>
            </a:pPr>
            <a:r>
              <a:rPr lang="da-DK" dirty="0" smtClean="0"/>
              <a:t>Svært </a:t>
            </a:r>
            <a:r>
              <a:rPr lang="da-DK" dirty="0"/>
              <a:t>ved at huske navne - intet tyder på, at langsigtede verbal hukommelse har noget at gøre med dyskalkuli</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6134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pPr>
              <a:defRPr/>
            </a:pPr>
            <a:r>
              <a:rPr lang="de-DE" smtClean="0"/>
              <a:t>AH &amp; Matematik, MWA, ALF, 2013</a:t>
            </a:r>
            <a:endParaRPr lang="da-DK"/>
          </a:p>
        </p:txBody>
      </p:sp>
      <p:sp>
        <p:nvSpPr>
          <p:cNvPr id="3" name="Pladsholder til diasnummer 2"/>
          <p:cNvSpPr>
            <a:spLocks noGrp="1"/>
          </p:cNvSpPr>
          <p:nvPr>
            <p:ph type="sldNum" sz="quarter" idx="12"/>
          </p:nvPr>
        </p:nvSpPr>
        <p:spPr/>
        <p:txBody>
          <a:bodyPr/>
          <a:lstStyle/>
          <a:p>
            <a:pPr>
              <a:defRPr/>
            </a:pPr>
            <a:fld id="{57FCA5C2-8726-42DD-A988-6D93C8EA4B8A}" type="slidenum">
              <a:rPr lang="da-DK" smtClean="0"/>
              <a:pPr>
                <a:defRPr/>
              </a:pPr>
              <a:t>48</a:t>
            </a:fld>
            <a:endParaRPr lang="da-DK"/>
          </a:p>
        </p:txBody>
      </p:sp>
      <p:sp>
        <p:nvSpPr>
          <p:cNvPr id="29700" name="Rektangel 3"/>
          <p:cNvSpPr>
            <a:spLocks noChangeArrowheads="1"/>
          </p:cNvSpPr>
          <p:nvPr/>
        </p:nvSpPr>
        <p:spPr bwMode="auto">
          <a:xfrm>
            <a:off x="539751" y="1844675"/>
            <a:ext cx="734461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t>Less automatic processing of written numbers. In most of us, reading the symbol “5" immediately causes our sense of quantity to be accessed. In </a:t>
            </a:r>
            <a:r>
              <a:rPr lang="en-US" dirty="0" err="1"/>
              <a:t>dyscalculic</a:t>
            </a:r>
            <a:r>
              <a:rPr lang="en-US" dirty="0"/>
              <a:t> individuals this access appears to be slower and more effortful. Thus </a:t>
            </a:r>
            <a:r>
              <a:rPr lang="en-US" dirty="0" err="1"/>
              <a:t>dyscalculic</a:t>
            </a:r>
            <a:r>
              <a:rPr lang="en-US" dirty="0"/>
              <a:t> children may have difficulty in linking written or spoken numbers to the idea of quantity. </a:t>
            </a:r>
          </a:p>
          <a:p>
            <a:endParaRPr lang="en-US" dirty="0"/>
          </a:p>
          <a:p>
            <a:endParaRPr lang="en-US" dirty="0"/>
          </a:p>
          <a:p>
            <a:endParaRPr lang="en-US" dirty="0"/>
          </a:p>
          <a:p>
            <a:r>
              <a:rPr lang="en-US" dirty="0"/>
              <a:t>Lack of “number sense”. </a:t>
            </a:r>
            <a:r>
              <a:rPr lang="en-US" dirty="0" err="1"/>
              <a:t>Dyscalculic</a:t>
            </a:r>
            <a:r>
              <a:rPr lang="en-US" dirty="0"/>
              <a:t> children may have a fundamental difficulty in understanding quantity. They are slower at even very simple quantity tasks such as comparing two numbers (which is bigger, 7 or 9?), and saying how many there are for groups of 1-3 objects. The brain areas which appear to be affected in dyscalculia are areas which are </a:t>
            </a:r>
            <a:r>
              <a:rPr lang="en-US" dirty="0" err="1"/>
              <a:t>specialised</a:t>
            </a:r>
            <a:r>
              <a:rPr lang="en-US" dirty="0"/>
              <a:t> to represent quantity.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4997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a:xfrm>
            <a:off x="971550" y="6500813"/>
            <a:ext cx="2895600" cy="220662"/>
          </a:xfrm>
        </p:spPr>
        <p:txBody>
          <a:bodyPr/>
          <a:lstStyle/>
          <a:p>
            <a:pPr>
              <a:defRPr/>
            </a:pPr>
            <a:r>
              <a:rPr lang="de-DE" smtClean="0"/>
              <a:t>AH &amp; Matematik, MWA, ALF, 2013</a:t>
            </a:r>
            <a:endParaRPr lang="da-DK"/>
          </a:p>
        </p:txBody>
      </p:sp>
      <p:sp>
        <p:nvSpPr>
          <p:cNvPr id="3" name="Pladsholder til diasnummer 2"/>
          <p:cNvSpPr>
            <a:spLocks noGrp="1"/>
          </p:cNvSpPr>
          <p:nvPr>
            <p:ph type="sldNum" sz="quarter" idx="12"/>
          </p:nvPr>
        </p:nvSpPr>
        <p:spPr>
          <a:xfrm>
            <a:off x="7939088" y="6500813"/>
            <a:ext cx="881062" cy="220662"/>
          </a:xfrm>
        </p:spPr>
        <p:txBody>
          <a:bodyPr/>
          <a:lstStyle/>
          <a:p>
            <a:pPr>
              <a:defRPr/>
            </a:pPr>
            <a:fld id="{0B80DCE1-2668-40BB-910C-F6575B85BF8A}" type="slidenum">
              <a:rPr lang="da-DK" smtClean="0"/>
              <a:pPr>
                <a:defRPr/>
              </a:pPr>
              <a:t>49</a:t>
            </a:fld>
            <a:endParaRPr lang="da-DK"/>
          </a:p>
        </p:txBody>
      </p:sp>
      <p:pic>
        <p:nvPicPr>
          <p:cNvPr id="3072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121" y="3206750"/>
            <a:ext cx="37655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59" y="3198813"/>
            <a:ext cx="37814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llipse 11"/>
          <p:cNvSpPr/>
          <p:nvPr/>
        </p:nvSpPr>
        <p:spPr>
          <a:xfrm>
            <a:off x="4788471" y="4005263"/>
            <a:ext cx="1223963" cy="504825"/>
          </a:xfrm>
          <a:prstGeom prst="ellipse">
            <a:avLst/>
          </a:prstGeom>
          <a:solidFill>
            <a:srgbClr val="FFC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400" dirty="0"/>
              <a:t>Verbalt ”fem”</a:t>
            </a:r>
          </a:p>
        </p:txBody>
      </p:sp>
      <p:sp>
        <p:nvSpPr>
          <p:cNvPr id="14" name="Rektangel 13"/>
          <p:cNvSpPr/>
          <p:nvPr/>
        </p:nvSpPr>
        <p:spPr>
          <a:xfrm>
            <a:off x="6515671" y="3500438"/>
            <a:ext cx="1296988" cy="5048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a-DK" sz="1400" b="1" dirty="0">
                <a:solidFill>
                  <a:schemeClr val="tx1"/>
                </a:solidFill>
              </a:rPr>
              <a:t>Kvantitet</a:t>
            </a:r>
            <a:r>
              <a:rPr lang="da-DK" sz="1600" b="1" dirty="0">
                <a:solidFill>
                  <a:schemeClr val="tx1"/>
                </a:solidFill>
              </a:rPr>
              <a:t> </a:t>
            </a:r>
          </a:p>
        </p:txBody>
      </p:sp>
      <p:sp>
        <p:nvSpPr>
          <p:cNvPr id="15" name="Ellipse 14"/>
          <p:cNvSpPr/>
          <p:nvPr/>
        </p:nvSpPr>
        <p:spPr>
          <a:xfrm>
            <a:off x="7236396" y="3544888"/>
            <a:ext cx="120650" cy="100012"/>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6" name="Ellipse 15"/>
          <p:cNvSpPr/>
          <p:nvPr/>
        </p:nvSpPr>
        <p:spPr>
          <a:xfrm>
            <a:off x="7337996" y="3833813"/>
            <a:ext cx="122238" cy="100012"/>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7" name="Ellipse 16"/>
          <p:cNvSpPr/>
          <p:nvPr/>
        </p:nvSpPr>
        <p:spPr>
          <a:xfrm>
            <a:off x="7474521" y="3689350"/>
            <a:ext cx="122238" cy="100013"/>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8" name="Ellipse 17"/>
          <p:cNvSpPr/>
          <p:nvPr/>
        </p:nvSpPr>
        <p:spPr>
          <a:xfrm>
            <a:off x="7523734" y="3825875"/>
            <a:ext cx="123825" cy="100013"/>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9" name="Ellipse 18"/>
          <p:cNvSpPr/>
          <p:nvPr/>
        </p:nvSpPr>
        <p:spPr>
          <a:xfrm>
            <a:off x="7545959" y="3536950"/>
            <a:ext cx="122237" cy="100013"/>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49" name="Rektangel 48"/>
          <p:cNvSpPr/>
          <p:nvPr/>
        </p:nvSpPr>
        <p:spPr>
          <a:xfrm>
            <a:off x="683196" y="3500438"/>
            <a:ext cx="1295400" cy="5048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a-DK" sz="1400" b="1" dirty="0">
                <a:solidFill>
                  <a:schemeClr val="tx1"/>
                </a:solidFill>
              </a:rPr>
              <a:t>Kvantitet</a:t>
            </a:r>
            <a:r>
              <a:rPr lang="da-DK" sz="1600" b="1" dirty="0">
                <a:solidFill>
                  <a:schemeClr val="tx1"/>
                </a:solidFill>
              </a:rPr>
              <a:t> </a:t>
            </a:r>
          </a:p>
        </p:txBody>
      </p:sp>
      <p:sp>
        <p:nvSpPr>
          <p:cNvPr id="50" name="Ellipse 49"/>
          <p:cNvSpPr/>
          <p:nvPr/>
        </p:nvSpPr>
        <p:spPr>
          <a:xfrm>
            <a:off x="1403921" y="3544888"/>
            <a:ext cx="120650" cy="100012"/>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51" name="Ellipse 50"/>
          <p:cNvSpPr/>
          <p:nvPr/>
        </p:nvSpPr>
        <p:spPr>
          <a:xfrm>
            <a:off x="1505521" y="3833813"/>
            <a:ext cx="122238" cy="100012"/>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52" name="Ellipse 51"/>
          <p:cNvSpPr/>
          <p:nvPr/>
        </p:nvSpPr>
        <p:spPr>
          <a:xfrm>
            <a:off x="1642046" y="3689350"/>
            <a:ext cx="122238" cy="100013"/>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53" name="Ellipse 52"/>
          <p:cNvSpPr/>
          <p:nvPr/>
        </p:nvSpPr>
        <p:spPr>
          <a:xfrm>
            <a:off x="1691259" y="3825875"/>
            <a:ext cx="123825" cy="100013"/>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54" name="Ellipse 53"/>
          <p:cNvSpPr/>
          <p:nvPr/>
        </p:nvSpPr>
        <p:spPr>
          <a:xfrm>
            <a:off x="1713484" y="3536950"/>
            <a:ext cx="122237" cy="100013"/>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59" name="Ellipse 58"/>
          <p:cNvSpPr/>
          <p:nvPr/>
        </p:nvSpPr>
        <p:spPr>
          <a:xfrm>
            <a:off x="7020496" y="4459288"/>
            <a:ext cx="1008063" cy="841375"/>
          </a:xfrm>
          <a:prstGeom prst="ellipse">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400" dirty="0">
                <a:solidFill>
                  <a:schemeClr val="tx1"/>
                </a:solidFill>
              </a:rPr>
              <a:t>Visuelt</a:t>
            </a:r>
          </a:p>
          <a:p>
            <a:pPr algn="ctr">
              <a:defRPr/>
            </a:pPr>
            <a:r>
              <a:rPr lang="da-DK" sz="1400" dirty="0">
                <a:solidFill>
                  <a:schemeClr val="tx1"/>
                </a:solidFill>
              </a:rPr>
              <a:t>”5”</a:t>
            </a:r>
          </a:p>
        </p:txBody>
      </p:sp>
      <p:sp>
        <p:nvSpPr>
          <p:cNvPr id="60" name="Ellipse 59"/>
          <p:cNvSpPr/>
          <p:nvPr/>
        </p:nvSpPr>
        <p:spPr>
          <a:xfrm>
            <a:off x="467296" y="4459288"/>
            <a:ext cx="1008063" cy="841375"/>
          </a:xfrm>
          <a:prstGeom prst="ellipse">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400" dirty="0">
                <a:solidFill>
                  <a:schemeClr val="tx1"/>
                </a:solidFill>
              </a:rPr>
              <a:t>Visuelt</a:t>
            </a:r>
          </a:p>
          <a:p>
            <a:pPr algn="ctr">
              <a:defRPr/>
            </a:pPr>
            <a:r>
              <a:rPr lang="da-DK" sz="1400" dirty="0">
                <a:solidFill>
                  <a:schemeClr val="tx1"/>
                </a:solidFill>
              </a:rPr>
              <a:t>”5”</a:t>
            </a:r>
          </a:p>
        </p:txBody>
      </p:sp>
      <p:cxnSp>
        <p:nvCxnSpPr>
          <p:cNvPr id="64" name="Lige pilforbindelse 63"/>
          <p:cNvCxnSpPr>
            <a:stCxn id="49" idx="2"/>
            <a:endCxn id="60" idx="0"/>
          </p:cNvCxnSpPr>
          <p:nvPr/>
        </p:nvCxnSpPr>
        <p:spPr>
          <a:xfrm rot="5400000">
            <a:off x="923702" y="4052095"/>
            <a:ext cx="454025" cy="360362"/>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7" name="Multiplicer 66"/>
          <p:cNvSpPr/>
          <p:nvPr/>
        </p:nvSpPr>
        <p:spPr>
          <a:xfrm>
            <a:off x="970534" y="4027488"/>
            <a:ext cx="360362" cy="409575"/>
          </a:xfrm>
          <a:prstGeom prst="mathMultiply">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cxnSp>
        <p:nvCxnSpPr>
          <p:cNvPr id="70" name="Lige pilforbindelse 69"/>
          <p:cNvCxnSpPr>
            <a:stCxn id="14" idx="2"/>
            <a:endCxn id="59" idx="0"/>
          </p:cNvCxnSpPr>
          <p:nvPr/>
        </p:nvCxnSpPr>
        <p:spPr>
          <a:xfrm rot="16200000" flipH="1">
            <a:off x="7116540" y="4052094"/>
            <a:ext cx="454025" cy="360363"/>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744" name="Rektangel 8"/>
          <p:cNvSpPr>
            <a:spLocks noChangeArrowheads="1"/>
          </p:cNvSpPr>
          <p:nvPr/>
        </p:nvSpPr>
        <p:spPr bwMode="auto">
          <a:xfrm>
            <a:off x="35496" y="1384300"/>
            <a:ext cx="3581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da-DK" sz="1600"/>
          </a:p>
          <a:p>
            <a:r>
              <a:rPr lang="en-US" sz="1600" b="1">
                <a:hlinkClick r:id="rId4" action="ppaction://hlinkfile"/>
              </a:rPr>
              <a:t>"Access" </a:t>
            </a:r>
            <a:r>
              <a:rPr lang="en-US" sz="1600" b="1"/>
              <a:t>hypothesis : </a:t>
            </a:r>
          </a:p>
          <a:p>
            <a:r>
              <a:rPr lang="en-US" sz="1600" b="1"/>
              <a:t>Deficit in link between number sense and symbols</a:t>
            </a:r>
          </a:p>
          <a:p>
            <a:r>
              <a:rPr lang="da-DK" sz="1600"/>
              <a:t>(Rouselle &amp; Nöel, 2007)</a:t>
            </a:r>
          </a:p>
        </p:txBody>
      </p:sp>
      <p:sp>
        <p:nvSpPr>
          <p:cNvPr id="30745" name="Rektangel 9"/>
          <p:cNvSpPr>
            <a:spLocks noChangeArrowheads="1"/>
          </p:cNvSpPr>
          <p:nvPr/>
        </p:nvSpPr>
        <p:spPr bwMode="auto">
          <a:xfrm>
            <a:off x="4499546" y="1673225"/>
            <a:ext cx="41767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sz="1600" b="1"/>
              <a:t>"Core deficit" hypothesis </a:t>
            </a:r>
            <a:r>
              <a:rPr lang="en-US" sz="1600" b="1"/>
              <a:t>hypothesis: </a:t>
            </a:r>
          </a:p>
          <a:p>
            <a:r>
              <a:rPr lang="en-US" sz="1600" b="1"/>
              <a:t>Deficit in number sense </a:t>
            </a:r>
          </a:p>
          <a:p>
            <a:r>
              <a:rPr lang="en-US" sz="1600"/>
              <a:t>(Butterworth, 1999; </a:t>
            </a:r>
          </a:p>
          <a:p>
            <a:r>
              <a:rPr lang="en-US" sz="1600"/>
              <a:t>Gersten &amp; Chard, 1999; </a:t>
            </a:r>
          </a:p>
          <a:p>
            <a:r>
              <a:rPr lang="en-US" sz="1600"/>
              <a:t>Wilson &amp; Dehaene, 2007)</a:t>
            </a:r>
            <a:endParaRPr lang="da-DK" sz="1600"/>
          </a:p>
        </p:txBody>
      </p:sp>
      <p:sp>
        <p:nvSpPr>
          <p:cNvPr id="77" name="Multiplicer 76"/>
          <p:cNvSpPr/>
          <p:nvPr/>
        </p:nvSpPr>
        <p:spPr>
          <a:xfrm>
            <a:off x="7163371" y="4005263"/>
            <a:ext cx="360363" cy="409575"/>
          </a:xfrm>
          <a:prstGeom prst="mathMultiply">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80" name="Bue 79"/>
          <p:cNvSpPr/>
          <p:nvPr/>
        </p:nvSpPr>
        <p:spPr>
          <a:xfrm rot="10800000">
            <a:off x="970534" y="4941888"/>
            <a:ext cx="6553200" cy="719137"/>
          </a:xfrm>
          <a:prstGeom prst="arc">
            <a:avLst>
              <a:gd name="adj1" fmla="val 10756307"/>
              <a:gd name="adj2" fmla="val 2021"/>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a-DK"/>
          </a:p>
        </p:txBody>
      </p:sp>
      <p:sp>
        <p:nvSpPr>
          <p:cNvPr id="32" name="Rektangel 31"/>
          <p:cNvSpPr/>
          <p:nvPr/>
        </p:nvSpPr>
        <p:spPr>
          <a:xfrm>
            <a:off x="7163371" y="2276475"/>
            <a:ext cx="1296988" cy="5048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a-DK" sz="1400" b="1" dirty="0">
                <a:solidFill>
                  <a:schemeClr val="tx1"/>
                </a:solidFill>
              </a:rPr>
              <a:t>Kvantitet</a:t>
            </a:r>
            <a:r>
              <a:rPr lang="da-DK" sz="1600" b="1" dirty="0">
                <a:solidFill>
                  <a:schemeClr val="tx1"/>
                </a:solidFill>
              </a:rPr>
              <a:t> </a:t>
            </a:r>
          </a:p>
        </p:txBody>
      </p:sp>
      <p:sp>
        <p:nvSpPr>
          <p:cNvPr id="33" name="Ellipse 32"/>
          <p:cNvSpPr/>
          <p:nvPr/>
        </p:nvSpPr>
        <p:spPr>
          <a:xfrm>
            <a:off x="7884096" y="2320925"/>
            <a:ext cx="120650" cy="100013"/>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4" name="Ellipse 33"/>
          <p:cNvSpPr/>
          <p:nvPr/>
        </p:nvSpPr>
        <p:spPr>
          <a:xfrm>
            <a:off x="7985696" y="2609850"/>
            <a:ext cx="122238" cy="100013"/>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5" name="Ellipse 34"/>
          <p:cNvSpPr/>
          <p:nvPr/>
        </p:nvSpPr>
        <p:spPr>
          <a:xfrm>
            <a:off x="8122221" y="2465388"/>
            <a:ext cx="122238" cy="100012"/>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6" name="Ellipse 35"/>
          <p:cNvSpPr/>
          <p:nvPr/>
        </p:nvSpPr>
        <p:spPr>
          <a:xfrm>
            <a:off x="8171434" y="2601913"/>
            <a:ext cx="123825" cy="100012"/>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37" name="Ellipse 36"/>
          <p:cNvSpPr/>
          <p:nvPr/>
        </p:nvSpPr>
        <p:spPr>
          <a:xfrm>
            <a:off x="8193659" y="2312988"/>
            <a:ext cx="122237" cy="100012"/>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cxnSp>
        <p:nvCxnSpPr>
          <p:cNvPr id="39" name="Lige pilforbindelse 38"/>
          <p:cNvCxnSpPr/>
          <p:nvPr/>
        </p:nvCxnSpPr>
        <p:spPr>
          <a:xfrm>
            <a:off x="2411984" y="2398713"/>
            <a:ext cx="792162" cy="22225"/>
          </a:xfrm>
          <a:prstGeom prst="straightConnector1">
            <a:avLst/>
          </a:prstGeom>
          <a:ln>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Multiplicer 40"/>
          <p:cNvSpPr/>
          <p:nvPr/>
        </p:nvSpPr>
        <p:spPr>
          <a:xfrm>
            <a:off x="2627884" y="2227263"/>
            <a:ext cx="360362" cy="409575"/>
          </a:xfrm>
          <a:prstGeom prst="mathMultiply">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42" name="Division 41"/>
          <p:cNvSpPr/>
          <p:nvPr/>
        </p:nvSpPr>
        <p:spPr>
          <a:xfrm rot="20659466">
            <a:off x="7160196" y="2197100"/>
            <a:ext cx="1201738" cy="649288"/>
          </a:xfrm>
          <a:prstGeom prst="mathDivide">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cxnSp>
        <p:nvCxnSpPr>
          <p:cNvPr id="45" name="Lige pilforbindelse 44"/>
          <p:cNvCxnSpPr>
            <a:stCxn id="12" idx="6"/>
            <a:endCxn id="14" idx="1"/>
          </p:cNvCxnSpPr>
          <p:nvPr/>
        </p:nvCxnSpPr>
        <p:spPr>
          <a:xfrm flipV="1">
            <a:off x="6012434" y="3752850"/>
            <a:ext cx="503237" cy="504825"/>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8" name="Multiplicer 67"/>
          <p:cNvSpPr/>
          <p:nvPr/>
        </p:nvSpPr>
        <p:spPr>
          <a:xfrm>
            <a:off x="6083871" y="3789363"/>
            <a:ext cx="360363" cy="409575"/>
          </a:xfrm>
          <a:prstGeom prst="mathMultiply">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cxnSp>
        <p:nvCxnSpPr>
          <p:cNvPr id="47" name="Lige pilforbindelse 46"/>
          <p:cNvCxnSpPr>
            <a:stCxn id="12" idx="4"/>
            <a:endCxn id="59" idx="2"/>
          </p:cNvCxnSpPr>
          <p:nvPr/>
        </p:nvCxnSpPr>
        <p:spPr>
          <a:xfrm rot="16200000" flipH="1">
            <a:off x="6025134" y="3884613"/>
            <a:ext cx="369887" cy="1620837"/>
          </a:xfrm>
          <a:prstGeom prst="straightConnector1">
            <a:avLst/>
          </a:prstGeom>
          <a:ln w="28575">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2" descr="Professionshjskolen UCC">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37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1249135E-CC31-4586-A38E-A8EF2E644737}" type="slidenum">
              <a:rPr lang="da-DK" smtClean="0"/>
              <a:t>5</a:t>
            </a:fld>
            <a:endParaRPr lang="da-DK"/>
          </a:p>
        </p:txBody>
      </p:sp>
      <p:sp>
        <p:nvSpPr>
          <p:cNvPr id="4" name="Rektangel 3"/>
          <p:cNvSpPr/>
          <p:nvPr/>
        </p:nvSpPr>
        <p:spPr>
          <a:xfrm>
            <a:off x="539552" y="620688"/>
            <a:ext cx="8208912" cy="4893647"/>
          </a:xfrm>
          <a:prstGeom prst="rect">
            <a:avLst/>
          </a:prstGeom>
        </p:spPr>
        <p:txBody>
          <a:bodyPr wrap="square">
            <a:spAutoFit/>
          </a:bodyPr>
          <a:lstStyle/>
          <a:p>
            <a:r>
              <a:rPr lang="da-DK" sz="2400" b="1" dirty="0" err="1" smtClean="0">
                <a:effectLst/>
              </a:rPr>
              <a:t>Arbejdshukkommelse</a:t>
            </a:r>
            <a:r>
              <a:rPr lang="da-DK" dirty="0" smtClean="0">
                <a:effectLst/>
              </a:rPr>
              <a:t/>
            </a:r>
            <a:br>
              <a:rPr lang="da-DK" dirty="0" smtClean="0">
                <a:effectLst/>
              </a:rPr>
            </a:br>
            <a:r>
              <a:rPr lang="da-DK" dirty="0" smtClean="0">
                <a:effectLst/>
              </a:rPr>
              <a:t/>
            </a:r>
            <a:br>
              <a:rPr lang="da-DK" dirty="0" smtClean="0">
                <a:effectLst/>
              </a:rPr>
            </a:br>
            <a:r>
              <a:rPr lang="da-DK" dirty="0" smtClean="0">
                <a:effectLst/>
              </a:rPr>
              <a:t/>
            </a:r>
            <a:br>
              <a:rPr lang="da-DK" dirty="0" smtClean="0">
                <a:effectLst/>
              </a:rPr>
            </a:br>
            <a:r>
              <a:rPr lang="da-DK" dirty="0" smtClean="0">
                <a:effectLst/>
              </a:rPr>
              <a:t>Arbejde hukommelse er den primære forudsætning succes i skolen. Arbejdshukommelse er den faktor, der bedst kan forudsige læringsresultater for5-18-årige. </a:t>
            </a:r>
            <a:br>
              <a:rPr lang="da-DK" dirty="0" smtClean="0">
                <a:effectLst/>
              </a:rPr>
            </a:br>
            <a:r>
              <a:rPr lang="da-DK" dirty="0" smtClean="0">
                <a:effectLst/>
              </a:rPr>
              <a:t/>
            </a:r>
            <a:br>
              <a:rPr lang="da-DK" dirty="0" smtClean="0">
                <a:effectLst/>
              </a:rPr>
            </a:br>
            <a:r>
              <a:rPr lang="da-DK" dirty="0" smtClean="0">
                <a:effectLst/>
              </a:rPr>
              <a:t>Arbejdshukommelse påvirker alle områder af læring fra børnehaven til gymnasiet. Arbejdshukommelse er tæt forbundet med centrale </a:t>
            </a:r>
            <a:r>
              <a:rPr lang="da-DK" dirty="0" smtClean="0"/>
              <a:t>områder </a:t>
            </a:r>
            <a:r>
              <a:rPr lang="da-DK" dirty="0" smtClean="0">
                <a:effectLst/>
              </a:rPr>
              <a:t>som læsning og matematik, samt stort set alle generelle emner indenfor livsduelighed. Arbejdshukommelse er en fundamental kognitiv færdighed, som vi behøver for at udføre en lang række aktiviteter.</a:t>
            </a:r>
            <a:br>
              <a:rPr lang="da-DK" dirty="0" smtClean="0">
                <a:effectLst/>
              </a:rPr>
            </a:br>
            <a:r>
              <a:rPr lang="da-DK" dirty="0" smtClean="0">
                <a:effectLst/>
              </a:rPr>
              <a:t/>
            </a:r>
            <a:br>
              <a:rPr lang="da-DK" dirty="0" smtClean="0">
                <a:effectLst/>
              </a:rPr>
            </a:br>
            <a:r>
              <a:rPr lang="da-DK" dirty="0" smtClean="0">
                <a:effectLst/>
              </a:rPr>
              <a:t/>
            </a:r>
            <a:br>
              <a:rPr lang="da-DK" dirty="0" smtClean="0">
                <a:effectLst/>
              </a:rPr>
            </a:br>
            <a:r>
              <a:rPr lang="da-DK" dirty="0" smtClean="0">
                <a:effectLst/>
              </a:rPr>
              <a:t>1 ud af 10 elever har dårlig arbejdshukommelse. I en statsfinansieret undersøgelse af over 3000 studerende, fandt jeg (Alloway), at 10% af de studerende havde vanskeligheder med AH, der førte til læringsvanskeligheder.</a:t>
            </a:r>
            <a:endParaRPr lang="da-DK"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7605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868363" y="258763"/>
            <a:ext cx="1408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b="1"/>
              <a:t>Tallinjen</a:t>
            </a:r>
          </a:p>
        </p:txBody>
      </p:sp>
      <p:sp>
        <p:nvSpPr>
          <p:cNvPr id="17" name="Pladsholder til diasnummer 16"/>
          <p:cNvSpPr>
            <a:spLocks noGrp="1"/>
          </p:cNvSpPr>
          <p:nvPr>
            <p:ph type="sldNum" sz="quarter" idx="12"/>
          </p:nvPr>
        </p:nvSpPr>
        <p:spPr/>
        <p:txBody>
          <a:bodyPr/>
          <a:lstStyle/>
          <a:p>
            <a:pPr>
              <a:defRPr/>
            </a:pPr>
            <a:fld id="{F8DE0BB8-E0FB-4FD0-800B-B2F73BD02601}" type="slidenum">
              <a:rPr lang="da-DK" smtClean="0"/>
              <a:pPr>
                <a:defRPr/>
              </a:pPr>
              <a:t>50</a:t>
            </a:fld>
            <a:endParaRPr lang="da-DK"/>
          </a:p>
        </p:txBody>
      </p:sp>
      <p:sp>
        <p:nvSpPr>
          <p:cNvPr id="18" name="Pladsholder til sidefod 17"/>
          <p:cNvSpPr>
            <a:spLocks noGrp="1"/>
          </p:cNvSpPr>
          <p:nvPr>
            <p:ph type="ftr" sz="quarter" idx="11"/>
          </p:nvPr>
        </p:nvSpPr>
        <p:spPr/>
        <p:txBody>
          <a:bodyPr/>
          <a:lstStyle/>
          <a:p>
            <a:pPr>
              <a:defRPr/>
            </a:pPr>
            <a:r>
              <a:rPr lang="de-DE" smtClean="0"/>
              <a:t>AH &amp; Matematik, MWA, ALF, 2013</a:t>
            </a:r>
            <a:endParaRPr lang="da-DK"/>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ars.els-cdn.com/content/image/1-s2.0-S014976341200139X-gr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1853" y="3568402"/>
            <a:ext cx="3562350" cy="3028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ull-size image (9 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6371" y="714289"/>
            <a:ext cx="627697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401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868363" y="258763"/>
            <a:ext cx="1408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b="1"/>
              <a:t>Tallinjen</a:t>
            </a:r>
          </a:p>
        </p:txBody>
      </p:sp>
      <p:sp>
        <p:nvSpPr>
          <p:cNvPr id="17" name="Pladsholder til diasnummer 16"/>
          <p:cNvSpPr>
            <a:spLocks noGrp="1"/>
          </p:cNvSpPr>
          <p:nvPr>
            <p:ph type="sldNum" sz="quarter" idx="12"/>
          </p:nvPr>
        </p:nvSpPr>
        <p:spPr/>
        <p:txBody>
          <a:bodyPr/>
          <a:lstStyle/>
          <a:p>
            <a:pPr>
              <a:defRPr/>
            </a:pPr>
            <a:fld id="{F8DE0BB8-E0FB-4FD0-800B-B2F73BD02601}" type="slidenum">
              <a:rPr lang="da-DK" smtClean="0"/>
              <a:pPr>
                <a:defRPr/>
              </a:pPr>
              <a:t>51</a:t>
            </a:fld>
            <a:endParaRPr lang="da-DK"/>
          </a:p>
        </p:txBody>
      </p:sp>
      <p:sp>
        <p:nvSpPr>
          <p:cNvPr id="18" name="Pladsholder til sidefod 17"/>
          <p:cNvSpPr>
            <a:spLocks noGrp="1"/>
          </p:cNvSpPr>
          <p:nvPr>
            <p:ph type="ftr" sz="quarter" idx="11"/>
          </p:nvPr>
        </p:nvSpPr>
        <p:spPr/>
        <p:txBody>
          <a:bodyPr/>
          <a:lstStyle/>
          <a:p>
            <a:pPr>
              <a:defRPr/>
            </a:pPr>
            <a:r>
              <a:rPr lang="de-DE" smtClean="0"/>
              <a:t>AH &amp; Matematik, MWA, ALF, 2013</a:t>
            </a:r>
            <a:endParaRPr lang="da-DK"/>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550" y="980728"/>
            <a:ext cx="71247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Lige forbindelse 2"/>
          <p:cNvCxnSpPr/>
          <p:nvPr/>
        </p:nvCxnSpPr>
        <p:spPr>
          <a:xfrm>
            <a:off x="844753" y="4725144"/>
            <a:ext cx="679998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Ellipse 4"/>
          <p:cNvSpPr/>
          <p:nvPr/>
        </p:nvSpPr>
        <p:spPr>
          <a:xfrm>
            <a:off x="1115616" y="5157192"/>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llipse 13"/>
          <p:cNvSpPr/>
          <p:nvPr/>
        </p:nvSpPr>
        <p:spPr>
          <a:xfrm>
            <a:off x="1691680" y="5144528"/>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p:cNvSpPr/>
          <p:nvPr/>
        </p:nvSpPr>
        <p:spPr>
          <a:xfrm>
            <a:off x="1763688" y="5070708"/>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p:cNvSpPr/>
          <p:nvPr/>
        </p:nvSpPr>
        <p:spPr>
          <a:xfrm>
            <a:off x="2276475" y="5187770"/>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p:cNvSpPr/>
          <p:nvPr/>
        </p:nvSpPr>
        <p:spPr>
          <a:xfrm>
            <a:off x="2346217" y="5096036"/>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p:cNvSpPr/>
          <p:nvPr/>
        </p:nvSpPr>
        <p:spPr>
          <a:xfrm>
            <a:off x="2418225" y="5157192"/>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p:cNvSpPr/>
          <p:nvPr/>
        </p:nvSpPr>
        <p:spPr>
          <a:xfrm>
            <a:off x="2843808" y="5083372"/>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p:cNvSpPr/>
          <p:nvPr/>
        </p:nvSpPr>
        <p:spPr>
          <a:xfrm>
            <a:off x="2903502" y="5187770"/>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p:cNvSpPr/>
          <p:nvPr/>
        </p:nvSpPr>
        <p:spPr>
          <a:xfrm>
            <a:off x="2983293" y="5113950"/>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p:cNvSpPr/>
          <p:nvPr/>
        </p:nvSpPr>
        <p:spPr>
          <a:xfrm>
            <a:off x="2967302" y="5009552"/>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p:cNvSpPr/>
          <p:nvPr/>
        </p:nvSpPr>
        <p:spPr>
          <a:xfrm>
            <a:off x="3368386" y="5071120"/>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Ellipse 29"/>
          <p:cNvSpPr/>
          <p:nvPr/>
        </p:nvSpPr>
        <p:spPr>
          <a:xfrm>
            <a:off x="3428080" y="5175518"/>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p:cNvSpPr/>
          <p:nvPr/>
        </p:nvSpPr>
        <p:spPr>
          <a:xfrm>
            <a:off x="3507871" y="5101698"/>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Ellipse 31"/>
          <p:cNvSpPr/>
          <p:nvPr/>
        </p:nvSpPr>
        <p:spPr>
          <a:xfrm>
            <a:off x="3491880" y="4997300"/>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Ellipse 32"/>
          <p:cNvSpPr/>
          <p:nvPr/>
        </p:nvSpPr>
        <p:spPr>
          <a:xfrm>
            <a:off x="4000467" y="5101698"/>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p:cNvSpPr/>
          <p:nvPr/>
        </p:nvSpPr>
        <p:spPr>
          <a:xfrm>
            <a:off x="4060161" y="5206096"/>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Ellipse 34"/>
          <p:cNvSpPr/>
          <p:nvPr/>
        </p:nvSpPr>
        <p:spPr>
          <a:xfrm>
            <a:off x="4139952" y="5132276"/>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Ellipse 35"/>
          <p:cNvSpPr/>
          <p:nvPr/>
        </p:nvSpPr>
        <p:spPr>
          <a:xfrm>
            <a:off x="3635896" y="5022216"/>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p:cNvSpPr/>
          <p:nvPr/>
        </p:nvSpPr>
        <p:spPr>
          <a:xfrm>
            <a:off x="4057384" y="4918985"/>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Ellipse 37"/>
          <p:cNvSpPr/>
          <p:nvPr/>
        </p:nvSpPr>
        <p:spPr>
          <a:xfrm>
            <a:off x="4117078" y="5023383"/>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Ellipse 38"/>
          <p:cNvSpPr/>
          <p:nvPr/>
        </p:nvSpPr>
        <p:spPr>
          <a:xfrm>
            <a:off x="4196869" y="4949563"/>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Ellipse 40"/>
          <p:cNvSpPr/>
          <p:nvPr/>
        </p:nvSpPr>
        <p:spPr>
          <a:xfrm>
            <a:off x="4599405" y="5131109"/>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p:cNvSpPr/>
          <p:nvPr/>
        </p:nvSpPr>
        <p:spPr>
          <a:xfrm>
            <a:off x="4659099" y="5235507"/>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Ellipse 42"/>
          <p:cNvSpPr/>
          <p:nvPr/>
        </p:nvSpPr>
        <p:spPr>
          <a:xfrm>
            <a:off x="4738890" y="5161687"/>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p:cNvSpPr/>
          <p:nvPr/>
        </p:nvSpPr>
        <p:spPr>
          <a:xfrm>
            <a:off x="4656322" y="4948396"/>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Ellipse 44"/>
          <p:cNvSpPr/>
          <p:nvPr/>
        </p:nvSpPr>
        <p:spPr>
          <a:xfrm>
            <a:off x="4716016" y="5052794"/>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Ellipse 45"/>
          <p:cNvSpPr/>
          <p:nvPr/>
        </p:nvSpPr>
        <p:spPr>
          <a:xfrm>
            <a:off x="4795807" y="4978974"/>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p:cNvSpPr/>
          <p:nvPr/>
        </p:nvSpPr>
        <p:spPr>
          <a:xfrm>
            <a:off x="4779816" y="4874576"/>
            <a:ext cx="72008" cy="611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boks 5"/>
          <p:cNvSpPr txBox="1"/>
          <p:nvPr/>
        </p:nvSpPr>
        <p:spPr>
          <a:xfrm>
            <a:off x="2983293" y="5574118"/>
            <a:ext cx="3067699" cy="461665"/>
          </a:xfrm>
          <a:prstGeom prst="rect">
            <a:avLst/>
          </a:prstGeom>
          <a:noFill/>
        </p:spPr>
        <p:txBody>
          <a:bodyPr wrap="none" rtlCol="0">
            <a:spAutoFit/>
          </a:bodyPr>
          <a:lstStyle/>
          <a:p>
            <a:r>
              <a:rPr lang="da-DK" sz="2400" b="1" dirty="0" smtClean="0"/>
              <a:t>Mental </a:t>
            </a:r>
            <a:r>
              <a:rPr lang="da-DK" sz="2400" b="1" dirty="0" err="1" smtClean="0"/>
              <a:t>representation</a:t>
            </a:r>
            <a:endParaRPr lang="da-DK" sz="2400" b="1" dirty="0"/>
          </a:p>
        </p:txBody>
      </p:sp>
    </p:spTree>
    <p:extLst>
      <p:ext uri="{BB962C8B-B14F-4D97-AF65-F5344CB8AC3E}">
        <p14:creationId xmlns:p14="http://schemas.microsoft.com/office/powerpoint/2010/main" val="23646510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868363" y="258763"/>
            <a:ext cx="1408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b="1"/>
              <a:t>Tallinjen</a:t>
            </a:r>
          </a:p>
        </p:txBody>
      </p:sp>
      <p:sp>
        <p:nvSpPr>
          <p:cNvPr id="17" name="Pladsholder til diasnummer 16"/>
          <p:cNvSpPr>
            <a:spLocks noGrp="1"/>
          </p:cNvSpPr>
          <p:nvPr>
            <p:ph type="sldNum" sz="quarter" idx="12"/>
          </p:nvPr>
        </p:nvSpPr>
        <p:spPr/>
        <p:txBody>
          <a:bodyPr/>
          <a:lstStyle/>
          <a:p>
            <a:pPr>
              <a:defRPr/>
            </a:pPr>
            <a:fld id="{F8DE0BB8-E0FB-4FD0-800B-B2F73BD02601}" type="slidenum">
              <a:rPr lang="da-DK" smtClean="0"/>
              <a:pPr>
                <a:defRPr/>
              </a:pPr>
              <a:t>52</a:t>
            </a:fld>
            <a:endParaRPr lang="da-DK"/>
          </a:p>
        </p:txBody>
      </p:sp>
      <p:sp>
        <p:nvSpPr>
          <p:cNvPr id="18" name="Pladsholder til sidefod 17"/>
          <p:cNvSpPr>
            <a:spLocks noGrp="1"/>
          </p:cNvSpPr>
          <p:nvPr>
            <p:ph type="ftr" sz="quarter" idx="11"/>
          </p:nvPr>
        </p:nvSpPr>
        <p:spPr/>
        <p:txBody>
          <a:bodyPr/>
          <a:lstStyle/>
          <a:p>
            <a:pPr>
              <a:defRPr/>
            </a:pPr>
            <a:r>
              <a:rPr lang="de-DE" smtClean="0"/>
              <a:t>AH &amp; Matematik, MWA, ALF, 2013</a:t>
            </a:r>
            <a:endParaRPr lang="da-DK"/>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ull-size image (27 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1366397"/>
            <a:ext cx="6403630" cy="4104456"/>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7308304" y="6021287"/>
            <a:ext cx="1290225" cy="276999"/>
          </a:xfrm>
          <a:prstGeom prst="rect">
            <a:avLst/>
          </a:prstGeom>
          <a:noFill/>
        </p:spPr>
        <p:txBody>
          <a:bodyPr wrap="none" rtlCol="0">
            <a:spAutoFit/>
          </a:bodyPr>
          <a:lstStyle/>
          <a:p>
            <a:r>
              <a:rPr lang="da-DK" sz="1200" dirty="0" err="1" smtClean="0"/>
              <a:t>Bonato</a:t>
            </a:r>
            <a:r>
              <a:rPr lang="da-DK" sz="1200" dirty="0" smtClean="0"/>
              <a:t> et al 2012</a:t>
            </a:r>
            <a:endParaRPr lang="da-DK" sz="1200" dirty="0"/>
          </a:p>
        </p:txBody>
      </p:sp>
    </p:spTree>
    <p:extLst>
      <p:ext uri="{BB962C8B-B14F-4D97-AF65-F5344CB8AC3E}">
        <p14:creationId xmlns:p14="http://schemas.microsoft.com/office/powerpoint/2010/main" val="23617828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53</a:t>
            </a:fld>
            <a:endParaRPr lang="da-DK"/>
          </a:p>
        </p:txBody>
      </p:sp>
      <p:grpSp>
        <p:nvGrpSpPr>
          <p:cNvPr id="11" name="Gruppe 10"/>
          <p:cNvGrpSpPr/>
          <p:nvPr/>
        </p:nvGrpSpPr>
        <p:grpSpPr>
          <a:xfrm>
            <a:off x="5568174" y="379512"/>
            <a:ext cx="3180290" cy="1681336"/>
            <a:chOff x="5352150" y="908720"/>
            <a:chExt cx="3180290" cy="1681336"/>
          </a:xfrm>
        </p:grpSpPr>
        <p:sp>
          <p:nvSpPr>
            <p:cNvPr id="5" name="Ellipse 4"/>
            <p:cNvSpPr/>
            <p:nvPr/>
          </p:nvSpPr>
          <p:spPr>
            <a:xfrm rot="1202406">
              <a:off x="5352150" y="1988840"/>
              <a:ext cx="1418456" cy="60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kstboks 5"/>
            <p:cNvSpPr txBox="1"/>
            <p:nvPr/>
          </p:nvSpPr>
          <p:spPr>
            <a:xfrm>
              <a:off x="6769585" y="908720"/>
              <a:ext cx="1762855" cy="1169551"/>
            </a:xfrm>
            <a:prstGeom prst="rect">
              <a:avLst/>
            </a:prstGeom>
            <a:noFill/>
          </p:spPr>
          <p:txBody>
            <a:bodyPr wrap="none" rtlCol="0">
              <a:spAutoFit/>
            </a:bodyPr>
            <a:lstStyle/>
            <a:p>
              <a:r>
                <a:rPr lang="da-DK" sz="1400" b="1" dirty="0" smtClean="0"/>
                <a:t>Sammenligning af tal</a:t>
              </a:r>
            </a:p>
            <a:p>
              <a:r>
                <a:rPr lang="da-DK" sz="1400" b="1" dirty="0" smtClean="0"/>
                <a:t>Tallinjen</a:t>
              </a:r>
            </a:p>
            <a:p>
              <a:r>
                <a:rPr lang="da-DK" sz="1400" b="1" dirty="0" smtClean="0"/>
                <a:t>Kvantiteter</a:t>
              </a:r>
            </a:p>
            <a:p>
              <a:r>
                <a:rPr lang="da-DK" sz="1400" b="1" dirty="0" smtClean="0"/>
                <a:t>Addition/subtraktion</a:t>
              </a:r>
            </a:p>
            <a:p>
              <a:r>
                <a:rPr lang="da-DK" sz="1400" b="1" dirty="0" smtClean="0"/>
                <a:t>AH og </a:t>
              </a:r>
              <a:r>
                <a:rPr lang="da-DK" sz="1400" b="1" dirty="0" err="1" smtClean="0"/>
                <a:t>Opm</a:t>
              </a:r>
              <a:r>
                <a:rPr lang="da-DK" sz="1400" b="1" dirty="0" smtClean="0"/>
                <a:t>.</a:t>
              </a:r>
              <a:endParaRPr lang="da-DK" sz="1400" b="1" dirty="0"/>
            </a:p>
          </p:txBody>
        </p:sp>
        <p:cxnSp>
          <p:nvCxnSpPr>
            <p:cNvPr id="7" name="Lige forbindelse 6"/>
            <p:cNvCxnSpPr>
              <a:endCxn id="5" idx="0"/>
            </p:cNvCxnSpPr>
            <p:nvPr/>
          </p:nvCxnSpPr>
          <p:spPr>
            <a:xfrm flipH="1">
              <a:off x="6164390" y="1385773"/>
              <a:ext cx="605195" cy="621268"/>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Tekstboks 8"/>
          <p:cNvSpPr txBox="1"/>
          <p:nvPr/>
        </p:nvSpPr>
        <p:spPr>
          <a:xfrm>
            <a:off x="467544" y="692696"/>
            <a:ext cx="2278701" cy="461665"/>
          </a:xfrm>
          <a:prstGeom prst="rect">
            <a:avLst/>
          </a:prstGeom>
          <a:noFill/>
        </p:spPr>
        <p:txBody>
          <a:bodyPr wrap="none" rtlCol="0">
            <a:spAutoFit/>
          </a:bodyPr>
          <a:lstStyle/>
          <a:p>
            <a:r>
              <a:rPr lang="da-DK" sz="2400" b="1" dirty="0" smtClean="0"/>
              <a:t>Hvad er talsans?</a:t>
            </a:r>
            <a:endParaRPr lang="da-DK" sz="2400" b="1" dirty="0"/>
          </a:p>
        </p:txBody>
      </p:sp>
      <p:sp>
        <p:nvSpPr>
          <p:cNvPr id="10" name="Rektangel 9"/>
          <p:cNvSpPr/>
          <p:nvPr/>
        </p:nvSpPr>
        <p:spPr>
          <a:xfrm>
            <a:off x="467543" y="2717046"/>
            <a:ext cx="8136905" cy="3016210"/>
          </a:xfrm>
          <a:prstGeom prst="rect">
            <a:avLst/>
          </a:prstGeom>
        </p:spPr>
        <p:txBody>
          <a:bodyPr wrap="square">
            <a:spAutoFit/>
          </a:bodyPr>
          <a:lstStyle/>
          <a:p>
            <a:r>
              <a:rPr lang="da-DK" dirty="0"/>
              <a:t>matematik er et sæt af relationer mellem mængder og talsymboler. </a:t>
            </a:r>
          </a:p>
          <a:p>
            <a:endParaRPr lang="da-DK" dirty="0" smtClean="0"/>
          </a:p>
          <a:p>
            <a:r>
              <a:rPr lang="da-DK" dirty="0" smtClean="0"/>
              <a:t>Når </a:t>
            </a:r>
            <a:r>
              <a:rPr lang="da-DK" dirty="0"/>
              <a:t>lærerne opfatter matematik som om kvantiteter, og ikke som tal, giver det muligheder for at flytte fokus fra at manipulere tal,  til at  stille spørgsmål som</a:t>
            </a:r>
            <a:r>
              <a:rPr lang="da-DK" dirty="0" smtClean="0"/>
              <a:t>:</a:t>
            </a:r>
          </a:p>
          <a:p>
            <a:endParaRPr lang="da-DK" dirty="0"/>
          </a:p>
          <a:p>
            <a:r>
              <a:rPr lang="da-DK" sz="2800" b="1" dirty="0">
                <a:solidFill>
                  <a:srgbClr val="FF0000"/>
                </a:solidFill>
              </a:rPr>
              <a:t>Hvad er tal?  </a:t>
            </a:r>
          </a:p>
          <a:p>
            <a:endParaRPr lang="da-DK" dirty="0" smtClean="0"/>
          </a:p>
          <a:p>
            <a:r>
              <a:rPr lang="da-DK" dirty="0" smtClean="0"/>
              <a:t>Eleverne </a:t>
            </a:r>
            <a:r>
              <a:rPr lang="da-DK" dirty="0"/>
              <a:t>skal ikke bare lære og anvende regler og forsøge at finde det rigtige svar.</a:t>
            </a:r>
          </a:p>
          <a:p>
            <a:r>
              <a:rPr lang="da-DK" dirty="0"/>
              <a:t>Eleverne skal konstruere og opdage sammenhænge mellem mængder og tal og derefter undersøge alternative måder at beskrive og registrere disse relationer.</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7848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54</a:t>
            </a:fld>
            <a:endParaRPr lang="da-DK"/>
          </a:p>
        </p:txBody>
      </p:sp>
      <p:sp>
        <p:nvSpPr>
          <p:cNvPr id="4" name="Rektangel 3"/>
          <p:cNvSpPr/>
          <p:nvPr/>
        </p:nvSpPr>
        <p:spPr>
          <a:xfrm>
            <a:off x="1043608" y="1282974"/>
            <a:ext cx="7344816" cy="3600986"/>
          </a:xfrm>
          <a:prstGeom prst="rect">
            <a:avLst/>
          </a:prstGeom>
        </p:spPr>
        <p:txBody>
          <a:bodyPr wrap="square">
            <a:spAutoFit/>
          </a:bodyPr>
          <a:lstStyle/>
          <a:p>
            <a:r>
              <a:rPr lang="da-DK" sz="2400" b="1" dirty="0"/>
              <a:t>Hvordan man underviser tal </a:t>
            </a:r>
            <a:r>
              <a:rPr lang="da-DK" sz="2400" b="1" dirty="0" smtClean="0"/>
              <a:t>sans?</a:t>
            </a:r>
          </a:p>
          <a:p>
            <a:endParaRPr lang="da-DK" dirty="0"/>
          </a:p>
          <a:p>
            <a:endParaRPr lang="da-DK" dirty="0" smtClean="0"/>
          </a:p>
          <a:p>
            <a:endParaRPr lang="da-DK" dirty="0"/>
          </a:p>
          <a:p>
            <a:r>
              <a:rPr lang="da-DK" dirty="0"/>
              <a:t> </a:t>
            </a:r>
          </a:p>
          <a:p>
            <a:r>
              <a:rPr lang="da-DK" dirty="0"/>
              <a:t>Aktiviteter til at skabe forbindelser, udforsker og diskuterer begreber, </a:t>
            </a:r>
            <a:endParaRPr lang="da-DK" dirty="0" smtClean="0"/>
          </a:p>
          <a:p>
            <a:endParaRPr lang="da-DK" dirty="0"/>
          </a:p>
          <a:p>
            <a:endParaRPr lang="da-DK" sz="2400" dirty="0"/>
          </a:p>
          <a:p>
            <a:r>
              <a:rPr lang="da-DK" dirty="0"/>
              <a:t>og at sikre en passende </a:t>
            </a:r>
            <a:r>
              <a:rPr lang="da-DK" dirty="0" smtClean="0"/>
              <a:t>mangfoldighed mellem relationer.</a:t>
            </a:r>
          </a:p>
          <a:p>
            <a:endParaRPr lang="da-DK" dirty="0" smtClean="0"/>
          </a:p>
          <a:p>
            <a:endParaRPr lang="da-DK" dirty="0"/>
          </a:p>
          <a:p>
            <a:r>
              <a:rPr lang="da-DK" b="1" dirty="0" smtClean="0"/>
              <a:t>Det handler ikke om at undervise </a:t>
            </a:r>
            <a:r>
              <a:rPr lang="da-DK" b="1" dirty="0" smtClean="0">
                <a:solidFill>
                  <a:srgbClr val="FF0000"/>
                </a:solidFill>
              </a:rPr>
              <a:t>i subtraktion </a:t>
            </a:r>
            <a:r>
              <a:rPr lang="da-DK" b="1" dirty="0" smtClean="0"/>
              <a:t>men </a:t>
            </a:r>
            <a:r>
              <a:rPr lang="da-DK" b="1" dirty="0" smtClean="0">
                <a:solidFill>
                  <a:srgbClr val="FF0000"/>
                </a:solidFill>
              </a:rPr>
              <a:t>om subtraktion</a:t>
            </a:r>
            <a:endParaRPr lang="da-DK" b="1" dirty="0">
              <a:solidFill>
                <a:srgbClr val="FF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215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868363" y="258763"/>
            <a:ext cx="1408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b="1"/>
              <a:t>Tallinjen</a:t>
            </a:r>
          </a:p>
        </p:txBody>
      </p:sp>
      <p:sp>
        <p:nvSpPr>
          <p:cNvPr id="32771" name="Text Box 5"/>
          <p:cNvSpPr txBox="1">
            <a:spLocks noChangeArrowheads="1"/>
          </p:cNvSpPr>
          <p:nvPr/>
        </p:nvSpPr>
        <p:spPr bwMode="auto">
          <a:xfrm>
            <a:off x="889000" y="1741488"/>
            <a:ext cx="76120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da-DK" sz="1400"/>
          </a:p>
          <a:p>
            <a:pPr eaLnBrk="1" hangingPunct="1"/>
            <a:r>
              <a:rPr lang="da-DK" sz="1400"/>
              <a:t>Vægtallinje</a:t>
            </a:r>
          </a:p>
          <a:p>
            <a:pPr eaLnBrk="1" hangingPunct="1"/>
            <a:r>
              <a:rPr lang="da-DK" sz="1400"/>
              <a:t>Talkort, snor, klemmer</a:t>
            </a:r>
          </a:p>
          <a:p>
            <a:pPr eaLnBrk="1" hangingPunct="1"/>
            <a:r>
              <a:rPr lang="da-DK" sz="1400"/>
              <a:t>Tallinjen kan blive fleksibel (alle tal, lige tal, ulige tal, 2-tabellen, …)</a:t>
            </a:r>
          </a:p>
          <a:p>
            <a:pPr eaLnBrk="1" hangingPunct="1"/>
            <a:endParaRPr lang="da-DK" sz="1400"/>
          </a:p>
          <a:p>
            <a:pPr eaLnBrk="1" hangingPunct="1"/>
            <a:r>
              <a:rPr lang="da-DK" sz="1400"/>
              <a:t>Lad eleven</a:t>
            </a:r>
          </a:p>
          <a:p>
            <a:pPr eaLnBrk="1" hangingPunct="1">
              <a:buFontTx/>
              <a:buAutoNum type="arabicPeriod"/>
            </a:pPr>
            <a:r>
              <a:rPr lang="da-DK" sz="1400"/>
              <a:t>Sætte talkortene på tørresnoren fra 1 til 100</a:t>
            </a:r>
          </a:p>
          <a:p>
            <a:pPr eaLnBrk="1" hangingPunct="1">
              <a:buFontTx/>
              <a:buAutoNum type="arabicPeriod"/>
            </a:pPr>
            <a:r>
              <a:rPr lang="da-DK" sz="1400"/>
              <a:t>Undersøge ulige tal</a:t>
            </a:r>
          </a:p>
          <a:p>
            <a:pPr eaLnBrk="1" hangingPunct="1">
              <a:buFontTx/>
              <a:buAutoNum type="arabicPeriod"/>
            </a:pPr>
            <a:r>
              <a:rPr lang="da-DK" sz="1400"/>
              <a:t> tælle frem til hundrede og tilbage fra hundrede</a:t>
            </a:r>
          </a:p>
          <a:p>
            <a:pPr eaLnBrk="1" hangingPunct="1">
              <a:buFontTx/>
              <a:buAutoNum type="arabicPeriod"/>
            </a:pPr>
            <a:r>
              <a:rPr lang="da-DK" sz="1400"/>
              <a:t>Tælle i spring på 10, 5, 2</a:t>
            </a:r>
          </a:p>
          <a:p>
            <a:pPr eaLnBrk="1" hangingPunct="1">
              <a:buFontTx/>
              <a:buAutoNum type="arabicPeriod"/>
            </a:pPr>
            <a:r>
              <a:rPr lang="da-DK" sz="1400"/>
              <a:t>Sammenligne forskellige tal fx 13 og 31</a:t>
            </a:r>
          </a:p>
          <a:p>
            <a:pPr eaLnBrk="1" hangingPunct="1"/>
            <a:r>
              <a:rPr lang="da-DK" sz="1400"/>
              <a:t>	</a:t>
            </a:r>
          </a:p>
          <a:p>
            <a:pPr eaLnBrk="1" hangingPunct="1"/>
            <a:endParaRPr lang="da-DK" sz="1400"/>
          </a:p>
          <a:p>
            <a:pPr eaLnBrk="1" hangingPunct="1"/>
            <a:endParaRPr lang="da-DK" sz="1400"/>
          </a:p>
        </p:txBody>
      </p:sp>
      <p:sp>
        <p:nvSpPr>
          <p:cNvPr id="32772" name="Text Box 6"/>
          <p:cNvSpPr txBox="1">
            <a:spLocks noChangeArrowheads="1"/>
          </p:cNvSpPr>
          <p:nvPr/>
        </p:nvSpPr>
        <p:spPr bwMode="auto">
          <a:xfrm>
            <a:off x="857250" y="1282700"/>
            <a:ext cx="4891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a:t>Udgangspunktet for at kunne regne er at tælle</a:t>
            </a:r>
          </a:p>
          <a:p>
            <a:pPr eaLnBrk="1" hangingPunct="1"/>
            <a:r>
              <a:rPr lang="da-DK"/>
              <a:t>At tælle foregår på en tallinje</a:t>
            </a:r>
          </a:p>
        </p:txBody>
      </p:sp>
      <p:sp>
        <p:nvSpPr>
          <p:cNvPr id="32773" name="Rektangel 5"/>
          <p:cNvSpPr>
            <a:spLocks noChangeArrowheads="1"/>
          </p:cNvSpPr>
          <p:nvPr/>
        </p:nvSpPr>
        <p:spPr bwMode="auto">
          <a:xfrm>
            <a:off x="946150" y="5214938"/>
            <a:ext cx="76977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r>
              <a:rPr lang="da-DK" sz="1400">
                <a:solidFill>
                  <a:srgbClr val="000000"/>
                </a:solidFill>
              </a:rPr>
              <a:t>Gå på en tallinje</a:t>
            </a:r>
          </a:p>
          <a:p>
            <a:pPr marL="342900" indent="-342900"/>
            <a:r>
              <a:rPr lang="da-DK" sz="1400">
                <a:solidFill>
                  <a:srgbClr val="000000"/>
                </a:solidFill>
              </a:rPr>
              <a:t>Formålet er at eleverne skal blive sikre i at tælle forlæns og baglæns</a:t>
            </a:r>
          </a:p>
          <a:p>
            <a:pPr marL="342900" indent="-342900"/>
            <a:r>
              <a:rPr lang="da-DK" sz="1400">
                <a:solidFill>
                  <a:srgbClr val="000000"/>
                </a:solidFill>
              </a:rPr>
              <a:t>Lad eleverne gå på tallinjen samtidig med at tallene siges højt</a:t>
            </a:r>
          </a:p>
          <a:p>
            <a:pPr marL="342900" indent="-342900"/>
            <a:r>
              <a:rPr lang="da-DK" sz="1400">
                <a:solidFill>
                  <a:srgbClr val="000000"/>
                </a:solidFill>
              </a:rPr>
              <a:t>Hvad sker der når man går frem og tilbage på tallinjen?</a:t>
            </a:r>
          </a:p>
          <a:p>
            <a:pPr marL="342900" indent="-342900"/>
            <a:endParaRPr lang="da-DK" sz="1400">
              <a:solidFill>
                <a:srgbClr val="000000"/>
              </a:solidFill>
            </a:endParaRPr>
          </a:p>
        </p:txBody>
      </p:sp>
      <p:sp>
        <p:nvSpPr>
          <p:cNvPr id="7" name="Rektangel 6"/>
          <p:cNvSpPr/>
          <p:nvPr/>
        </p:nvSpPr>
        <p:spPr>
          <a:xfrm>
            <a:off x="1000125" y="4429125"/>
            <a:ext cx="763588" cy="63500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4400" dirty="0">
                <a:solidFill>
                  <a:srgbClr val="FF0000"/>
                </a:solidFill>
              </a:rPr>
              <a:t>1</a:t>
            </a:r>
          </a:p>
        </p:txBody>
      </p:sp>
      <p:sp>
        <p:nvSpPr>
          <p:cNvPr id="8" name="Rektangel 7"/>
          <p:cNvSpPr/>
          <p:nvPr/>
        </p:nvSpPr>
        <p:spPr>
          <a:xfrm>
            <a:off x="1912938" y="4430713"/>
            <a:ext cx="763587" cy="63500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4400" dirty="0">
                <a:solidFill>
                  <a:srgbClr val="FF0000"/>
                </a:solidFill>
              </a:rPr>
              <a:t>2</a:t>
            </a:r>
          </a:p>
        </p:txBody>
      </p:sp>
      <p:sp>
        <p:nvSpPr>
          <p:cNvPr id="9" name="Rektangel 8"/>
          <p:cNvSpPr/>
          <p:nvPr/>
        </p:nvSpPr>
        <p:spPr>
          <a:xfrm>
            <a:off x="2805113" y="4441825"/>
            <a:ext cx="763587" cy="633413"/>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4400" dirty="0">
                <a:solidFill>
                  <a:srgbClr val="FF0000"/>
                </a:solidFill>
              </a:rPr>
              <a:t>3</a:t>
            </a:r>
          </a:p>
        </p:txBody>
      </p:sp>
      <p:sp>
        <p:nvSpPr>
          <p:cNvPr id="10" name="Rektangel 9"/>
          <p:cNvSpPr/>
          <p:nvPr/>
        </p:nvSpPr>
        <p:spPr>
          <a:xfrm>
            <a:off x="3717925" y="4452938"/>
            <a:ext cx="763588" cy="63500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4400" dirty="0">
                <a:solidFill>
                  <a:srgbClr val="FF0000"/>
                </a:solidFill>
              </a:rPr>
              <a:t>4</a:t>
            </a:r>
          </a:p>
        </p:txBody>
      </p:sp>
      <p:sp>
        <p:nvSpPr>
          <p:cNvPr id="11" name="Rektangel 10"/>
          <p:cNvSpPr/>
          <p:nvPr/>
        </p:nvSpPr>
        <p:spPr>
          <a:xfrm>
            <a:off x="4606925" y="4451350"/>
            <a:ext cx="763588" cy="63500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4400" dirty="0">
                <a:solidFill>
                  <a:srgbClr val="FF0000"/>
                </a:solidFill>
              </a:rPr>
              <a:t>5</a:t>
            </a:r>
          </a:p>
        </p:txBody>
      </p:sp>
      <p:sp>
        <p:nvSpPr>
          <p:cNvPr id="12" name="Rektangel 11"/>
          <p:cNvSpPr/>
          <p:nvPr/>
        </p:nvSpPr>
        <p:spPr>
          <a:xfrm>
            <a:off x="5519738" y="4452938"/>
            <a:ext cx="763587" cy="63500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4400" dirty="0">
                <a:solidFill>
                  <a:srgbClr val="FF0000"/>
                </a:solidFill>
              </a:rPr>
              <a:t>6</a:t>
            </a:r>
          </a:p>
        </p:txBody>
      </p:sp>
      <p:sp>
        <p:nvSpPr>
          <p:cNvPr id="13" name="Rektangel 12"/>
          <p:cNvSpPr/>
          <p:nvPr/>
        </p:nvSpPr>
        <p:spPr>
          <a:xfrm>
            <a:off x="6410325" y="4452938"/>
            <a:ext cx="765175" cy="635000"/>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4400" dirty="0">
                <a:solidFill>
                  <a:srgbClr val="FF0000"/>
                </a:solidFill>
              </a:rPr>
              <a:t>7</a:t>
            </a:r>
          </a:p>
        </p:txBody>
      </p:sp>
      <p:sp>
        <p:nvSpPr>
          <p:cNvPr id="14" name="Rektangel 13"/>
          <p:cNvSpPr/>
          <p:nvPr/>
        </p:nvSpPr>
        <p:spPr>
          <a:xfrm>
            <a:off x="7323138" y="4465638"/>
            <a:ext cx="765175" cy="633412"/>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4400" dirty="0">
                <a:solidFill>
                  <a:srgbClr val="FF0000"/>
                </a:solidFill>
              </a:rPr>
              <a:t>8</a:t>
            </a:r>
          </a:p>
        </p:txBody>
      </p:sp>
      <p:sp>
        <p:nvSpPr>
          <p:cNvPr id="17" name="Pladsholder til diasnummer 16"/>
          <p:cNvSpPr>
            <a:spLocks noGrp="1"/>
          </p:cNvSpPr>
          <p:nvPr>
            <p:ph type="sldNum" sz="quarter" idx="12"/>
          </p:nvPr>
        </p:nvSpPr>
        <p:spPr/>
        <p:txBody>
          <a:bodyPr/>
          <a:lstStyle/>
          <a:p>
            <a:pPr>
              <a:defRPr/>
            </a:pPr>
            <a:fld id="{F8DE0BB8-E0FB-4FD0-800B-B2F73BD02601}" type="slidenum">
              <a:rPr lang="da-DK" smtClean="0"/>
              <a:pPr>
                <a:defRPr/>
              </a:pPr>
              <a:t>55</a:t>
            </a:fld>
            <a:endParaRPr lang="da-DK"/>
          </a:p>
        </p:txBody>
      </p:sp>
      <p:sp>
        <p:nvSpPr>
          <p:cNvPr id="18" name="Pladsholder til sidefod 17"/>
          <p:cNvSpPr>
            <a:spLocks noGrp="1"/>
          </p:cNvSpPr>
          <p:nvPr>
            <p:ph type="ftr" sz="quarter" idx="11"/>
          </p:nvPr>
        </p:nvSpPr>
        <p:spPr/>
        <p:txBody>
          <a:bodyPr/>
          <a:lstStyle/>
          <a:p>
            <a:pPr>
              <a:defRPr/>
            </a:pPr>
            <a:r>
              <a:rPr lang="de-DE" smtClean="0"/>
              <a:t>AH &amp; Matematik, MWA, ALF, 2013</a:t>
            </a:r>
            <a:endParaRPr lang="da-DK"/>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328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kstboks 3"/>
          <p:cNvSpPr txBox="1">
            <a:spLocks noChangeArrowheads="1"/>
          </p:cNvSpPr>
          <p:nvPr/>
        </p:nvSpPr>
        <p:spPr bwMode="auto">
          <a:xfrm>
            <a:off x="500063" y="357188"/>
            <a:ext cx="3311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b="1"/>
              <a:t>Udviklings dyskalkuli</a:t>
            </a:r>
          </a:p>
        </p:txBody>
      </p:sp>
      <p:sp>
        <p:nvSpPr>
          <p:cNvPr id="31747" name="Tekstboks 5"/>
          <p:cNvSpPr txBox="1">
            <a:spLocks noChangeArrowheads="1"/>
          </p:cNvSpPr>
          <p:nvPr/>
        </p:nvSpPr>
        <p:spPr bwMode="auto">
          <a:xfrm>
            <a:off x="1071563" y="1714500"/>
            <a:ext cx="74295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dirty="0"/>
              <a:t>Anvend </a:t>
            </a:r>
            <a:r>
              <a:rPr lang="da-DK" dirty="0" err="1"/>
              <a:t>laborative</a:t>
            </a:r>
            <a:r>
              <a:rPr lang="da-DK" dirty="0"/>
              <a:t> materialer til at </a:t>
            </a:r>
            <a:r>
              <a:rPr lang="da-DK" b="1" u="sng" dirty="0">
                <a:solidFill>
                  <a:srgbClr val="FF0000"/>
                </a:solidFill>
              </a:rPr>
              <a:t>visualiserer</a:t>
            </a:r>
            <a:r>
              <a:rPr lang="da-DK" dirty="0"/>
              <a:t> matematiske begreber</a:t>
            </a:r>
          </a:p>
          <a:p>
            <a:pPr eaLnBrk="1" hangingPunct="1"/>
            <a:endParaRPr lang="da-DK" dirty="0"/>
          </a:p>
          <a:p>
            <a:pPr eaLnBrk="1" hangingPunct="1"/>
            <a:r>
              <a:rPr lang="da-DK" dirty="0"/>
              <a:t>Fokus på den visuelle </a:t>
            </a:r>
            <a:r>
              <a:rPr lang="da-DK" dirty="0" smtClean="0"/>
              <a:t>mulighed</a:t>
            </a:r>
          </a:p>
          <a:p>
            <a:pPr eaLnBrk="1" hangingPunct="1"/>
            <a:endParaRPr lang="da-DK" dirty="0"/>
          </a:p>
          <a:p>
            <a:pPr eaLnBrk="1" hangingPunct="1"/>
            <a:r>
              <a:rPr lang="da-DK" dirty="0" smtClean="0"/>
              <a:t>Fokus </a:t>
            </a:r>
            <a:r>
              <a:rPr lang="da-DK" dirty="0"/>
              <a:t>på den sproglige mulighed</a:t>
            </a:r>
          </a:p>
          <a:p>
            <a:pPr eaLnBrk="1" hangingPunct="1"/>
            <a:endParaRPr lang="da-DK" dirty="0"/>
          </a:p>
          <a:p>
            <a:pPr eaLnBrk="1" hangingPunct="1"/>
            <a:r>
              <a:rPr lang="da-DK" dirty="0" smtClean="0"/>
              <a:t>Positiv </a:t>
            </a:r>
            <a:r>
              <a:rPr lang="da-DK" dirty="0"/>
              <a:t>og støttende undervisning</a:t>
            </a:r>
          </a:p>
          <a:p>
            <a:pPr eaLnBrk="1" hangingPunct="1"/>
            <a:endParaRPr lang="da-DK" dirty="0"/>
          </a:p>
          <a:p>
            <a:pPr eaLnBrk="1" hangingPunct="1"/>
            <a:r>
              <a:rPr lang="da-DK" dirty="0"/>
              <a:t>Varieret undervisning med en tydelig struktur (relationer mellem repræsentationsformer) </a:t>
            </a:r>
          </a:p>
          <a:p>
            <a:pPr eaLnBrk="1" hangingPunct="1"/>
            <a:endParaRPr lang="da-DK" dirty="0"/>
          </a:p>
          <a:p>
            <a:pPr eaLnBrk="1" hangingPunct="1"/>
            <a:endParaRPr lang="da-DK" dirty="0"/>
          </a:p>
          <a:p>
            <a:pPr eaLnBrk="1" hangingPunct="1"/>
            <a:r>
              <a:rPr lang="da-DK" dirty="0"/>
              <a:t>Arbejde med tallinjen</a:t>
            </a:r>
          </a:p>
          <a:p>
            <a:pPr eaLnBrk="1" hangingPunct="1"/>
            <a:endParaRPr lang="da-DK" dirty="0"/>
          </a:p>
          <a:p>
            <a:pPr eaLnBrk="1" hangingPunct="1"/>
            <a:r>
              <a:rPr lang="da-DK" dirty="0"/>
              <a:t>Arbejde med </a:t>
            </a:r>
            <a:r>
              <a:rPr lang="da-DK" dirty="0" err="1"/>
              <a:t>possitionssystemet</a:t>
            </a:r>
            <a:endParaRPr lang="da-DK" dirty="0"/>
          </a:p>
        </p:txBody>
      </p:sp>
      <p:sp>
        <p:nvSpPr>
          <p:cNvPr id="6" name="Pladsholder til diasnummer 5"/>
          <p:cNvSpPr>
            <a:spLocks noGrp="1"/>
          </p:cNvSpPr>
          <p:nvPr>
            <p:ph type="sldNum" sz="quarter" idx="12"/>
          </p:nvPr>
        </p:nvSpPr>
        <p:spPr/>
        <p:txBody>
          <a:bodyPr/>
          <a:lstStyle/>
          <a:p>
            <a:pPr>
              <a:defRPr/>
            </a:pPr>
            <a:fld id="{86977B22-DB1E-44BD-9768-215E27066001}" type="slidenum">
              <a:rPr lang="da-DK" smtClean="0"/>
              <a:pPr>
                <a:defRPr/>
              </a:pPr>
              <a:t>56</a:t>
            </a:fld>
            <a:endParaRPr lang="da-DK"/>
          </a:p>
        </p:txBody>
      </p:sp>
      <p:sp>
        <p:nvSpPr>
          <p:cNvPr id="7" name="Pladsholder til sidefod 6"/>
          <p:cNvSpPr>
            <a:spLocks noGrp="1"/>
          </p:cNvSpPr>
          <p:nvPr>
            <p:ph type="ftr" sz="quarter" idx="11"/>
          </p:nvPr>
        </p:nvSpPr>
        <p:spPr/>
        <p:txBody>
          <a:bodyPr/>
          <a:lstStyle/>
          <a:p>
            <a:pPr>
              <a:defRPr/>
            </a:pPr>
            <a:r>
              <a:rPr lang="de-DE" smtClean="0"/>
              <a:t>AH &amp; Matematik, MWA, ALF, 2013</a:t>
            </a:r>
            <a:endParaRPr lang="da-DK"/>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9009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p:cNvSpPr>
            <a:spLocks noGrp="1"/>
          </p:cNvSpPr>
          <p:nvPr>
            <p:ph type="title"/>
          </p:nvPr>
        </p:nvSpPr>
        <p:spPr/>
        <p:txBody>
          <a:bodyPr/>
          <a:lstStyle/>
          <a:p>
            <a:r>
              <a:rPr lang="da-DK" smtClean="0"/>
              <a:t>I skolen</a:t>
            </a:r>
          </a:p>
        </p:txBody>
      </p:sp>
      <p:sp>
        <p:nvSpPr>
          <p:cNvPr id="3" name="Pladsholder til diasnummer 2"/>
          <p:cNvSpPr>
            <a:spLocks noGrp="1"/>
          </p:cNvSpPr>
          <p:nvPr>
            <p:ph type="sldNum" sz="quarter" idx="12"/>
          </p:nvPr>
        </p:nvSpPr>
        <p:spPr/>
        <p:txBody>
          <a:bodyPr/>
          <a:lstStyle/>
          <a:p>
            <a:pPr>
              <a:defRPr/>
            </a:pPr>
            <a:fld id="{1FCD6FB4-EE4A-48C5-A8E6-24B1C891BE92}" type="slidenum">
              <a:rPr lang="da-DK" smtClean="0"/>
              <a:pPr>
                <a:defRPr/>
              </a:pPr>
              <a:t>57</a:t>
            </a:fld>
            <a:endParaRPr lang="da-DK"/>
          </a:p>
        </p:txBody>
      </p:sp>
      <p:sp>
        <p:nvSpPr>
          <p:cNvPr id="4" name="Pladsholder til sidefod 3"/>
          <p:cNvSpPr>
            <a:spLocks noGrp="1"/>
          </p:cNvSpPr>
          <p:nvPr>
            <p:ph type="ftr" sz="quarter" idx="11"/>
          </p:nvPr>
        </p:nvSpPr>
        <p:spPr/>
        <p:txBody>
          <a:bodyPr/>
          <a:lstStyle/>
          <a:p>
            <a:pPr>
              <a:defRPr/>
            </a:pPr>
            <a:r>
              <a:rPr lang="de-DE" smtClean="0"/>
              <a:t>AH &amp; Matematik, MWA, ALF, 2013</a:t>
            </a:r>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611560" y="2539310"/>
            <a:ext cx="7686600" cy="1631216"/>
          </a:xfrm>
          <a:prstGeom prst="rect">
            <a:avLst/>
          </a:prstGeom>
        </p:spPr>
        <p:txBody>
          <a:bodyPr wrap="square">
            <a:spAutoFit/>
          </a:bodyPr>
          <a:lstStyle/>
          <a:p>
            <a:pPr>
              <a:defRPr/>
            </a:pPr>
            <a:r>
              <a:rPr lang="da-DK" dirty="0"/>
              <a:t>Mennesker med dårligt fungerende arbejdshukommelse har svært ved at klare de krav, som mange klasseaktiviteter stiller til arbejdshukommelsen, og dette forringer deres </a:t>
            </a:r>
            <a:r>
              <a:rPr lang="da-DK" dirty="0" smtClean="0"/>
              <a:t>læring </a:t>
            </a:r>
            <a:r>
              <a:rPr lang="da-DK" dirty="0"/>
              <a:t>især i fag som læsning og </a:t>
            </a:r>
            <a:r>
              <a:rPr lang="da-DK" dirty="0" smtClean="0"/>
              <a:t>matematik.</a:t>
            </a:r>
          </a:p>
          <a:p>
            <a:pPr>
              <a:defRPr/>
            </a:pPr>
            <a:endParaRPr lang="da-DK" dirty="0"/>
          </a:p>
          <a:p>
            <a:pPr>
              <a:defRPr/>
            </a:pPr>
            <a:r>
              <a:rPr lang="da-DK" dirty="0" smtClean="0"/>
              <a:t> </a:t>
            </a:r>
            <a:endParaRPr lang="da-DK" dirty="0"/>
          </a:p>
          <a:p>
            <a:pPr>
              <a:defRPr/>
            </a:pPr>
            <a:r>
              <a:rPr lang="da-DK" sz="1000" dirty="0" smtClean="0"/>
              <a:t>Efter Gathercole </a:t>
            </a:r>
            <a:r>
              <a:rPr lang="da-DK" sz="1000" dirty="0"/>
              <a:t>&amp; Alloway </a:t>
            </a:r>
            <a:r>
              <a:rPr lang="da-DK" sz="1000" i="1" dirty="0"/>
              <a:t>Børn, læring og arbejdshukommelse (2009)</a:t>
            </a:r>
          </a:p>
        </p:txBody>
      </p:sp>
    </p:spTree>
    <p:extLst>
      <p:ext uri="{BB962C8B-B14F-4D97-AF65-F5344CB8AC3E}">
        <p14:creationId xmlns:p14="http://schemas.microsoft.com/office/powerpoint/2010/main" val="9751978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l" eaLnBrk="1" hangingPunct="1"/>
            <a:r>
              <a:rPr lang="da-DK" sz="3200" smtClean="0"/>
              <a:t>I undervisningen bliver det svært…</a:t>
            </a:r>
          </a:p>
        </p:txBody>
      </p:sp>
      <p:sp>
        <p:nvSpPr>
          <p:cNvPr id="65539" name="Rectangle 3"/>
          <p:cNvSpPr>
            <a:spLocks noGrp="1" noChangeArrowheads="1"/>
          </p:cNvSpPr>
          <p:nvPr>
            <p:ph type="body" idx="1"/>
          </p:nvPr>
        </p:nvSpPr>
        <p:spPr>
          <a:xfrm>
            <a:off x="457200" y="1600200"/>
            <a:ext cx="7715200" cy="4525963"/>
          </a:xfrm>
        </p:spPr>
        <p:txBody>
          <a:bodyPr/>
          <a:lstStyle/>
          <a:p>
            <a:pPr eaLnBrk="1" hangingPunct="1">
              <a:buFont typeface="Wingdings" pitchFamily="2" charset="2"/>
              <a:buNone/>
            </a:pPr>
            <a:r>
              <a:rPr lang="da-DK" sz="2800" dirty="0" smtClean="0"/>
              <a:t>   ….at lave opgaver, der stiller krav til selvstændigt initiativ, problemformulering og problemløsning. Det er fx:</a:t>
            </a:r>
          </a:p>
          <a:p>
            <a:pPr eaLnBrk="1" hangingPunct="1"/>
            <a:endParaRPr lang="da-DK" sz="2800" dirty="0" smtClean="0"/>
          </a:p>
          <a:p>
            <a:pPr eaLnBrk="1" hangingPunct="1"/>
            <a:r>
              <a:rPr lang="da-DK" sz="2800" dirty="0" smtClean="0"/>
              <a:t>Problemregningsopgaver</a:t>
            </a:r>
          </a:p>
          <a:p>
            <a:pPr eaLnBrk="1" hangingPunct="1"/>
            <a:endParaRPr lang="da-DK" sz="2800" dirty="0" smtClean="0"/>
          </a:p>
          <a:p>
            <a:pPr eaLnBrk="1" hangingPunct="1"/>
            <a:r>
              <a:rPr lang="da-DK" sz="2800" dirty="0" smtClean="0"/>
              <a:t>Gruppearbejde</a:t>
            </a:r>
          </a:p>
          <a:p>
            <a:pPr eaLnBrk="1" hangingPunct="1"/>
            <a:r>
              <a:rPr lang="da-DK" sz="2800" dirty="0" smtClean="0"/>
              <a:t>Projektarbejde</a:t>
            </a:r>
          </a:p>
          <a:p>
            <a:pPr eaLnBrk="1" hangingPunct="1"/>
            <a:r>
              <a:rPr lang="da-DK" sz="2800" dirty="0" smtClean="0"/>
              <a:t>Tema/emneuger</a:t>
            </a:r>
          </a:p>
        </p:txBody>
      </p:sp>
      <p:sp>
        <p:nvSpPr>
          <p:cNvPr id="4" name="Pladsholder til diasnummer 3"/>
          <p:cNvSpPr>
            <a:spLocks noGrp="1"/>
          </p:cNvSpPr>
          <p:nvPr>
            <p:ph type="sldNum" sz="quarter" idx="12"/>
          </p:nvPr>
        </p:nvSpPr>
        <p:spPr/>
        <p:txBody>
          <a:bodyPr/>
          <a:lstStyle/>
          <a:p>
            <a:pPr>
              <a:defRPr/>
            </a:pPr>
            <a:fld id="{1C53C497-8458-4897-9B6F-6B505D8EB311}" type="slidenum">
              <a:rPr lang="da-DK" smtClean="0"/>
              <a:pPr>
                <a:defRPr/>
              </a:pPr>
              <a:t>58</a:t>
            </a:fld>
            <a:endParaRPr lang="da-DK"/>
          </a:p>
        </p:txBody>
      </p:sp>
      <p:sp>
        <p:nvSpPr>
          <p:cNvPr id="5" name="Pladsholder til sidefod 4"/>
          <p:cNvSpPr>
            <a:spLocks noGrp="1"/>
          </p:cNvSpPr>
          <p:nvPr>
            <p:ph type="ftr" sz="quarter" idx="11"/>
          </p:nvPr>
        </p:nvSpPr>
        <p:spPr/>
        <p:txBody>
          <a:bodyPr/>
          <a:lstStyle/>
          <a:p>
            <a:pPr>
              <a:defRPr/>
            </a:pPr>
            <a:r>
              <a:rPr lang="de-DE" smtClean="0"/>
              <a:t>AH &amp; Matematik, MWA, ALF, 2013</a:t>
            </a:r>
            <a:endParaRPr lang="da-DK"/>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600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algn="l" eaLnBrk="1" hangingPunct="1"/>
            <a:r>
              <a:rPr lang="da-DK" sz="2400" dirty="0" smtClean="0"/>
              <a:t>Der stille </a:t>
            </a:r>
            <a:r>
              <a:rPr lang="da-DK" sz="2400" i="1" dirty="0" smtClean="0">
                <a:solidFill>
                  <a:srgbClr val="FF0000"/>
                </a:solidFill>
              </a:rPr>
              <a:t>ikke krav </a:t>
            </a:r>
            <a:r>
              <a:rPr lang="da-DK" sz="2400" dirty="0" smtClean="0"/>
              <a:t>til AH når eleverne arbejder med:</a:t>
            </a:r>
          </a:p>
        </p:txBody>
      </p:sp>
      <p:sp>
        <p:nvSpPr>
          <p:cNvPr id="4" name="Pladsholder til diasnummer 3"/>
          <p:cNvSpPr>
            <a:spLocks noGrp="1"/>
          </p:cNvSpPr>
          <p:nvPr>
            <p:ph type="sldNum" sz="quarter" idx="12"/>
          </p:nvPr>
        </p:nvSpPr>
        <p:spPr/>
        <p:txBody>
          <a:bodyPr/>
          <a:lstStyle/>
          <a:p>
            <a:pPr>
              <a:defRPr/>
            </a:pPr>
            <a:fld id="{1C53C497-8458-4897-9B6F-6B505D8EB311}" type="slidenum">
              <a:rPr lang="da-DK" smtClean="0"/>
              <a:pPr>
                <a:defRPr/>
              </a:pPr>
              <a:t>59</a:t>
            </a:fld>
            <a:endParaRPr lang="da-DK" dirty="0"/>
          </a:p>
        </p:txBody>
      </p:sp>
      <p:sp>
        <p:nvSpPr>
          <p:cNvPr id="5" name="Pladsholder til sidefod 4"/>
          <p:cNvSpPr>
            <a:spLocks noGrp="1"/>
          </p:cNvSpPr>
          <p:nvPr>
            <p:ph type="ftr" sz="quarter" idx="11"/>
          </p:nvPr>
        </p:nvSpPr>
        <p:spPr/>
        <p:txBody>
          <a:bodyPr/>
          <a:lstStyle/>
          <a:p>
            <a:pPr>
              <a:defRPr/>
            </a:pPr>
            <a:r>
              <a:rPr lang="de-DE" smtClean="0"/>
              <a:t>AH &amp; Matematik, MWA, ALF, 2013</a:t>
            </a:r>
            <a:endParaRPr lang="da-DK"/>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268760"/>
            <a:ext cx="79057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txBox="1">
            <a:spLocks noChangeArrowheads="1"/>
          </p:cNvSpPr>
          <p:nvPr/>
        </p:nvSpPr>
        <p:spPr>
          <a:xfrm>
            <a:off x="377627" y="317580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a-DK" sz="2400" dirty="0" smtClean="0"/>
              <a:t>Der stilles </a:t>
            </a:r>
            <a:r>
              <a:rPr lang="da-DK" sz="2400" i="1" dirty="0" smtClean="0">
                <a:solidFill>
                  <a:srgbClr val="FF0000"/>
                </a:solidFill>
              </a:rPr>
              <a:t>krav</a:t>
            </a:r>
            <a:r>
              <a:rPr lang="da-DK" sz="2400" dirty="0" smtClean="0"/>
              <a:t> til AH når eleverne arbejder med:</a:t>
            </a:r>
          </a:p>
        </p:txBody>
      </p:sp>
      <p:sp>
        <p:nvSpPr>
          <p:cNvPr id="3" name="Rektangel 2"/>
          <p:cNvSpPr/>
          <p:nvPr/>
        </p:nvSpPr>
        <p:spPr>
          <a:xfrm>
            <a:off x="377626" y="4327936"/>
            <a:ext cx="8067675" cy="1477328"/>
          </a:xfrm>
          <a:prstGeom prst="rect">
            <a:avLst/>
          </a:prstGeom>
        </p:spPr>
        <p:txBody>
          <a:bodyPr wrap="square">
            <a:spAutoFit/>
          </a:bodyPr>
          <a:lstStyle/>
          <a:p>
            <a:r>
              <a:rPr lang="da-DK" dirty="0"/>
              <a:t>Louise vil give sine dukker væk til sine små </a:t>
            </a:r>
            <a:r>
              <a:rPr lang="da-DK" dirty="0" smtClean="0"/>
              <a:t>kusiner. Lisa </a:t>
            </a:r>
            <a:r>
              <a:rPr lang="da-DK" dirty="0"/>
              <a:t>får </a:t>
            </a:r>
            <a:r>
              <a:rPr lang="da-DK" dirty="0" smtClean="0"/>
              <a:t>12 </a:t>
            </a:r>
            <a:r>
              <a:rPr lang="da-DK" dirty="0"/>
              <a:t>dukker. Hun giver 1/4 til </a:t>
            </a:r>
            <a:r>
              <a:rPr lang="da-DK" dirty="0" smtClean="0"/>
              <a:t>Lisa, </a:t>
            </a:r>
            <a:r>
              <a:rPr lang="da-DK" dirty="0"/>
              <a:t>1/3 til Mona og </a:t>
            </a:r>
            <a:r>
              <a:rPr lang="da-DK" dirty="0" smtClean="0"/>
              <a:t>4/12 </a:t>
            </a:r>
            <a:r>
              <a:rPr lang="da-DK" dirty="0"/>
              <a:t>til Sofie. </a:t>
            </a:r>
            <a:endParaRPr lang="da-DK" dirty="0" smtClean="0"/>
          </a:p>
          <a:p>
            <a:endParaRPr lang="da-DK" dirty="0"/>
          </a:p>
          <a:p>
            <a:r>
              <a:rPr lang="da-DK" dirty="0"/>
              <a:t>a.  Hvor mange dukker får Mona og Sofie? </a:t>
            </a:r>
          </a:p>
          <a:p>
            <a:r>
              <a:rPr lang="da-DK" dirty="0"/>
              <a:t>b.  Hvor mange dukker beholder hun selv?</a:t>
            </a:r>
          </a:p>
        </p:txBody>
      </p:sp>
    </p:spTree>
    <p:extLst>
      <p:ext uri="{BB962C8B-B14F-4D97-AF65-F5344CB8AC3E}">
        <p14:creationId xmlns:p14="http://schemas.microsoft.com/office/powerpoint/2010/main" val="3443735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1249135E-CC31-4586-A38E-A8EF2E644737}" type="slidenum">
              <a:rPr lang="da-DK" smtClean="0"/>
              <a:t>6</a:t>
            </a:fld>
            <a:endParaRPr lang="da-DK"/>
          </a:p>
        </p:txBody>
      </p:sp>
      <p:sp>
        <p:nvSpPr>
          <p:cNvPr id="4" name="Rektangel 3"/>
          <p:cNvSpPr/>
          <p:nvPr/>
        </p:nvSpPr>
        <p:spPr>
          <a:xfrm>
            <a:off x="467544" y="980728"/>
            <a:ext cx="7992888" cy="3139321"/>
          </a:xfrm>
          <a:prstGeom prst="rect">
            <a:avLst/>
          </a:prstGeom>
        </p:spPr>
        <p:txBody>
          <a:bodyPr wrap="square">
            <a:spAutoFit/>
          </a:bodyPr>
          <a:lstStyle/>
          <a:p>
            <a:r>
              <a:rPr lang="da-DK" dirty="0" smtClean="0">
                <a:effectLst/>
              </a:rPr>
              <a:t>Elever med dårligt fungerende  arbejdshukommelse vil </a:t>
            </a:r>
            <a:r>
              <a:rPr lang="da-DK" i="1" dirty="0" smtClean="0">
                <a:effectLst/>
              </a:rPr>
              <a:t>ikke </a:t>
            </a:r>
            <a:r>
              <a:rPr lang="da-DK" dirty="0" smtClean="0">
                <a:effectLst/>
              </a:rPr>
              <a:t>"indhente" deres jævnaldrende. Uden intervention, vil de fortsætte med at kæmpe indenfor alle områder af læring. I en nylig undersøgelse, fandt jeg (Alloway), at teenagere, der blev diagnosticeret med </a:t>
            </a:r>
            <a:r>
              <a:rPr lang="da-DK" smtClean="0">
                <a:effectLst/>
              </a:rPr>
              <a:t>lav arbejdshukommelse </a:t>
            </a:r>
            <a:r>
              <a:rPr lang="da-DK" dirty="0" smtClean="0">
                <a:effectLst/>
              </a:rPr>
              <a:t>to år tidligere præsterede dårligt i skolen i forhold til deres jævnaldrende.</a:t>
            </a:r>
            <a:br>
              <a:rPr lang="da-DK" dirty="0" smtClean="0">
                <a:effectLst/>
              </a:rPr>
            </a:br>
            <a:r>
              <a:rPr lang="da-DK" dirty="0" smtClean="0">
                <a:effectLst/>
              </a:rPr>
              <a:t/>
            </a:r>
            <a:br>
              <a:rPr lang="da-DK" dirty="0" smtClean="0">
                <a:effectLst/>
              </a:rPr>
            </a:br>
            <a:r>
              <a:rPr lang="da-DK" dirty="0" smtClean="0">
                <a:effectLst/>
              </a:rPr>
              <a:t>Arbejdshukommelse kan trænes! Træning er en voksende og spændende nyhed inden for videnskabelig forskning. Især er der mange beviser på hjernens plasticitet: at den faktisk kan ændre-krympe eller vokse-afhængig af, hvad vi gør. I min egen forskning (Alloway), har jeg fundet, at en adaptiv træningsprogram, Jungle Memory og WATCH øger AH.</a:t>
            </a:r>
            <a:endParaRPr lang="da-DK"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3210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a:r>
              <a:rPr lang="da-DK" sz="3200" dirty="0"/>
              <a:t>Problemregning </a:t>
            </a:r>
            <a:r>
              <a:rPr lang="da-DK" sz="3200" dirty="0" smtClean="0"/>
              <a:t>fordrer kognitiv </a:t>
            </a:r>
            <a:r>
              <a:rPr lang="da-DK" sz="3200" dirty="0"/>
              <a:t>fleksibilitet</a:t>
            </a:r>
            <a:endParaRPr lang="da-DK" sz="3200" dirty="0" smtClean="0"/>
          </a:p>
        </p:txBody>
      </p:sp>
      <p:sp>
        <p:nvSpPr>
          <p:cNvPr id="62467" name="Rectangle 3"/>
          <p:cNvSpPr>
            <a:spLocks noGrp="1" noChangeArrowheads="1"/>
          </p:cNvSpPr>
          <p:nvPr>
            <p:ph type="body" idx="1"/>
          </p:nvPr>
        </p:nvSpPr>
        <p:spPr/>
        <p:txBody>
          <a:bodyPr/>
          <a:lstStyle/>
          <a:p>
            <a:pPr eaLnBrk="1" hangingPunct="1">
              <a:buFontTx/>
              <a:buNone/>
            </a:pPr>
            <a:endParaRPr lang="da-DK" dirty="0" smtClean="0"/>
          </a:p>
          <a:p>
            <a:pPr lvl="1" eaLnBrk="1" hangingPunct="1"/>
            <a:r>
              <a:rPr lang="da-DK" dirty="0" smtClean="0"/>
              <a:t>At kunne hæmme.</a:t>
            </a:r>
          </a:p>
          <a:p>
            <a:pPr lvl="1" eaLnBrk="1" hangingPunct="1"/>
            <a:r>
              <a:rPr lang="da-DK" dirty="0" smtClean="0"/>
              <a:t>At kunne skifte opmærksomheden.</a:t>
            </a:r>
          </a:p>
          <a:p>
            <a:pPr lvl="1" eaLnBrk="1" hangingPunct="1"/>
            <a:r>
              <a:rPr lang="da-DK" dirty="0" smtClean="0"/>
              <a:t>At kunne integrere gammelt og nyt.</a:t>
            </a:r>
          </a:p>
          <a:p>
            <a:pPr lvl="1" eaLnBrk="1" hangingPunct="1"/>
            <a:r>
              <a:rPr lang="da-DK" dirty="0" smtClean="0"/>
              <a:t>At kunne skifte tankegang for at se tingene, eller bearbejde information, på nye måder.</a:t>
            </a:r>
          </a:p>
          <a:p>
            <a:pPr lvl="1" eaLnBrk="1" hangingPunct="1">
              <a:buFont typeface="Wingdings" pitchFamily="2" charset="2"/>
              <a:buNone/>
            </a:pPr>
            <a:endParaRPr lang="da-DK" dirty="0" smtClean="0"/>
          </a:p>
        </p:txBody>
      </p:sp>
      <p:sp>
        <p:nvSpPr>
          <p:cNvPr id="4" name="Pladsholder til diasnummer 3"/>
          <p:cNvSpPr>
            <a:spLocks noGrp="1"/>
          </p:cNvSpPr>
          <p:nvPr>
            <p:ph type="sldNum" sz="quarter" idx="12"/>
          </p:nvPr>
        </p:nvSpPr>
        <p:spPr/>
        <p:txBody>
          <a:bodyPr/>
          <a:lstStyle/>
          <a:p>
            <a:pPr>
              <a:defRPr/>
            </a:pPr>
            <a:fld id="{1C53C497-8458-4897-9B6F-6B505D8EB311}" type="slidenum">
              <a:rPr lang="da-DK" smtClean="0"/>
              <a:pPr>
                <a:defRPr/>
              </a:pPr>
              <a:t>60</a:t>
            </a:fld>
            <a:endParaRPr lang="da-DK"/>
          </a:p>
        </p:txBody>
      </p:sp>
      <p:sp>
        <p:nvSpPr>
          <p:cNvPr id="5" name="Pladsholder til sidefod 4"/>
          <p:cNvSpPr>
            <a:spLocks noGrp="1"/>
          </p:cNvSpPr>
          <p:nvPr>
            <p:ph type="ftr" sz="quarter" idx="11"/>
          </p:nvPr>
        </p:nvSpPr>
        <p:spPr/>
        <p:txBody>
          <a:bodyPr/>
          <a:lstStyle/>
          <a:p>
            <a:pPr>
              <a:defRPr/>
            </a:pPr>
            <a:r>
              <a:rPr lang="de-DE" smtClean="0"/>
              <a:t>AH &amp; Matematik, MWA, ALF, 2013</a:t>
            </a:r>
            <a:endParaRPr lang="da-DK"/>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uppe 1"/>
          <p:cNvGrpSpPr/>
          <p:nvPr/>
        </p:nvGrpSpPr>
        <p:grpSpPr>
          <a:xfrm>
            <a:off x="179512" y="91841"/>
            <a:ext cx="6408712" cy="265604"/>
            <a:chOff x="179512" y="91841"/>
            <a:chExt cx="6408712" cy="265604"/>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024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1249135E-CC31-4586-A38E-A8EF2E644737}" type="slidenum">
              <a:rPr lang="da-DK" smtClean="0"/>
              <a:t>61</a:t>
            </a:fld>
            <a:endParaRPr lang="da-DK"/>
          </a:p>
        </p:txBody>
      </p:sp>
      <p:sp>
        <p:nvSpPr>
          <p:cNvPr id="5" name="Rectangle 3"/>
          <p:cNvSpPr txBox="1">
            <a:spLocks noChangeArrowheads="1"/>
          </p:cNvSpPr>
          <p:nvPr/>
        </p:nvSpPr>
        <p:spPr>
          <a:xfrm>
            <a:off x="4417640" y="1988840"/>
            <a:ext cx="4690864" cy="30243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endParaRPr lang="da-DK" sz="1400" dirty="0" smtClean="0"/>
          </a:p>
          <a:p>
            <a:pPr lvl="1"/>
            <a:r>
              <a:rPr lang="da-DK" sz="1400" dirty="0" smtClean="0"/>
              <a:t>At kunne hæmme</a:t>
            </a:r>
          </a:p>
          <a:p>
            <a:pPr lvl="1"/>
            <a:endParaRPr lang="da-DK" sz="1400" dirty="0" smtClean="0"/>
          </a:p>
          <a:p>
            <a:pPr lvl="1"/>
            <a:r>
              <a:rPr lang="da-DK" sz="1400" dirty="0" smtClean="0"/>
              <a:t>At kunne skifte opmærksomheden.</a:t>
            </a:r>
          </a:p>
          <a:p>
            <a:pPr lvl="1"/>
            <a:endParaRPr lang="da-DK" sz="1400" dirty="0" smtClean="0"/>
          </a:p>
          <a:p>
            <a:pPr lvl="1"/>
            <a:r>
              <a:rPr lang="da-DK" sz="1400" dirty="0" smtClean="0"/>
              <a:t>At kunne integrere gammelt og nyt.</a:t>
            </a:r>
          </a:p>
          <a:p>
            <a:pPr lvl="1"/>
            <a:endParaRPr lang="da-DK" sz="1400" dirty="0" smtClean="0"/>
          </a:p>
          <a:p>
            <a:pPr lvl="1"/>
            <a:r>
              <a:rPr lang="da-DK" sz="1400" dirty="0" smtClean="0"/>
              <a:t>At kunne skifte tankegang for at se tingene, eller bearbejde information, på nye måder.</a:t>
            </a:r>
          </a:p>
          <a:p>
            <a:pPr lvl="1">
              <a:buFont typeface="Wingdings" pitchFamily="2" charset="2"/>
              <a:buNone/>
            </a:pPr>
            <a:endParaRPr lang="da-DK" sz="1400" dirty="0" smtClean="0"/>
          </a:p>
        </p:txBody>
      </p:sp>
      <p:grpSp>
        <p:nvGrpSpPr>
          <p:cNvPr id="7" name="Gruppe 6"/>
          <p:cNvGrpSpPr/>
          <p:nvPr/>
        </p:nvGrpSpPr>
        <p:grpSpPr>
          <a:xfrm>
            <a:off x="179512" y="91841"/>
            <a:ext cx="6408712" cy="265604"/>
            <a:chOff x="179512" y="91841"/>
            <a:chExt cx="6408712" cy="265604"/>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124744"/>
            <a:ext cx="3867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ktangel 12"/>
          <p:cNvSpPr/>
          <p:nvPr/>
        </p:nvSpPr>
        <p:spPr>
          <a:xfrm>
            <a:off x="323528" y="4005064"/>
            <a:ext cx="4266382" cy="1754326"/>
          </a:xfrm>
          <a:prstGeom prst="rect">
            <a:avLst/>
          </a:prstGeom>
        </p:spPr>
        <p:txBody>
          <a:bodyPr wrap="square">
            <a:spAutoFit/>
          </a:bodyPr>
          <a:lstStyle/>
          <a:p>
            <a:r>
              <a:rPr lang="da-DK" dirty="0" smtClean="0"/>
              <a:t>Nina giver sine </a:t>
            </a:r>
            <a:r>
              <a:rPr lang="da-DK" dirty="0"/>
              <a:t>dukker væk til sine </a:t>
            </a:r>
            <a:r>
              <a:rPr lang="da-DK" dirty="0" smtClean="0"/>
              <a:t>3 små kusiner. Lisa </a:t>
            </a:r>
            <a:r>
              <a:rPr lang="da-DK" dirty="0"/>
              <a:t>får </a:t>
            </a:r>
            <a:r>
              <a:rPr lang="da-DK" dirty="0" smtClean="0"/>
              <a:t>12 </a:t>
            </a:r>
            <a:r>
              <a:rPr lang="da-DK" dirty="0"/>
              <a:t>dukker. </a:t>
            </a:r>
            <a:r>
              <a:rPr lang="da-DK" dirty="0" smtClean="0"/>
              <a:t>Nina </a:t>
            </a:r>
            <a:r>
              <a:rPr lang="da-DK" dirty="0"/>
              <a:t>giver 1/4 til </a:t>
            </a:r>
            <a:r>
              <a:rPr lang="da-DK" dirty="0" smtClean="0"/>
              <a:t>Lisa, </a:t>
            </a:r>
            <a:r>
              <a:rPr lang="da-DK" dirty="0"/>
              <a:t>1/3 til Mona og </a:t>
            </a:r>
            <a:r>
              <a:rPr lang="da-DK" dirty="0" smtClean="0"/>
              <a:t>4/12 </a:t>
            </a:r>
            <a:r>
              <a:rPr lang="da-DK" dirty="0"/>
              <a:t>til Sofie. </a:t>
            </a:r>
            <a:endParaRPr lang="da-DK" dirty="0" smtClean="0"/>
          </a:p>
          <a:p>
            <a:endParaRPr lang="da-DK" dirty="0"/>
          </a:p>
          <a:p>
            <a:r>
              <a:rPr lang="da-DK" dirty="0"/>
              <a:t>a.  Hvor mange dukker får Mona og Sofie? </a:t>
            </a:r>
          </a:p>
          <a:p>
            <a:r>
              <a:rPr lang="da-DK" dirty="0"/>
              <a:t>b. </a:t>
            </a:r>
            <a:r>
              <a:rPr lang="da-DK" dirty="0" smtClean="0"/>
              <a:t> Hvor mange dukker beholder </a:t>
            </a:r>
            <a:r>
              <a:rPr lang="da-DK" dirty="0"/>
              <a:t>hun selv?</a:t>
            </a:r>
          </a:p>
        </p:txBody>
      </p:sp>
    </p:spTree>
    <p:extLst>
      <p:ext uri="{BB962C8B-B14F-4D97-AF65-F5344CB8AC3E}">
        <p14:creationId xmlns:p14="http://schemas.microsoft.com/office/powerpoint/2010/main" val="34163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Multimedielæring</a:t>
            </a:r>
            <a:endParaRPr lang="da-DK" dirty="0"/>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DD404C52-F0D7-4616-87BA-9A0B7B9A70E5}" type="slidenum">
              <a:rPr lang="da-DK" smtClean="0"/>
              <a:t>62</a:t>
            </a:fld>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62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67544" y="474345"/>
            <a:ext cx="8352928" cy="5909310"/>
          </a:xfrm>
          <a:prstGeom prst="rect">
            <a:avLst/>
          </a:prstGeom>
        </p:spPr>
        <p:txBody>
          <a:bodyPr wrap="square">
            <a:spAutoFit/>
          </a:bodyPr>
          <a:lstStyle/>
          <a:p>
            <a:r>
              <a:rPr lang="da-DK" b="1" i="1" dirty="0" smtClean="0"/>
              <a:t>Multimedielæring</a:t>
            </a:r>
          </a:p>
          <a:p>
            <a:endParaRPr lang="da-DK" b="1" i="1" dirty="0"/>
          </a:p>
          <a:p>
            <a:r>
              <a:rPr lang="da-DK" dirty="0" smtClean="0"/>
              <a:t>Mayer </a:t>
            </a:r>
            <a:r>
              <a:rPr lang="da-DK" dirty="0"/>
              <a:t>(2009) har primært fokus på sammenhængen mellem billeder og ord, idet en række forskningsresultater viser, at medier, der støtter op om verbal og nonverbal informationsbearbejdning, er effektive til at frigøre kognitive resurser til læring. Generelt bygger teorier om multimedielæring på </a:t>
            </a:r>
            <a:r>
              <a:rPr lang="da-DK" dirty="0" err="1"/>
              <a:t>Baddeleys</a:t>
            </a:r>
            <a:r>
              <a:rPr lang="da-DK" dirty="0"/>
              <a:t> model af arbejdshukommelse. CTML inddrager specifikt </a:t>
            </a:r>
            <a:r>
              <a:rPr lang="da-DK" dirty="0" err="1"/>
              <a:t>Paivios</a:t>
            </a:r>
            <a:r>
              <a:rPr lang="da-DK" dirty="0"/>
              <a:t> teori om dobbelt kodning </a:t>
            </a:r>
            <a:r>
              <a:rPr lang="da-DK" dirty="0" smtClean="0"/>
              <a:t>.</a:t>
            </a:r>
          </a:p>
          <a:p>
            <a:endParaRPr lang="da-DK" dirty="0"/>
          </a:p>
          <a:p>
            <a:r>
              <a:rPr lang="da-DK" b="1" dirty="0" smtClean="0"/>
              <a:t>Arbejdshukommelse</a:t>
            </a:r>
          </a:p>
          <a:p>
            <a:r>
              <a:rPr lang="da-DK" dirty="0" err="1" smtClean="0"/>
              <a:t>Working</a:t>
            </a:r>
            <a:r>
              <a:rPr lang="da-DK" dirty="0" smtClean="0"/>
              <a:t> Memory (WM) er en teoretisk konstruktion, som betegner processer med en begrænset kapacitet, der involverer midlertidig fastholdelse og manipulation af information i hjernen . En række forskningsresultater indikerer, at WM-kapacitet korrelerer positivt med elevernes aktuelle og fremtidige udvikling af matematisk kompetence . </a:t>
            </a:r>
          </a:p>
          <a:p>
            <a:endParaRPr lang="da-DK" b="1" dirty="0" smtClean="0"/>
          </a:p>
          <a:p>
            <a:r>
              <a:rPr lang="da-DK" b="1" dirty="0" smtClean="0"/>
              <a:t>Dobbelt kodning</a:t>
            </a:r>
          </a:p>
          <a:p>
            <a:r>
              <a:rPr lang="da-DK" dirty="0" err="1" smtClean="0"/>
              <a:t>Paivios</a:t>
            </a:r>
            <a:r>
              <a:rPr lang="da-DK" dirty="0" smtClean="0"/>
              <a:t>  Dual Coding </a:t>
            </a:r>
            <a:r>
              <a:rPr lang="da-DK" dirty="0" err="1" smtClean="0"/>
              <a:t>Theory</a:t>
            </a:r>
            <a:r>
              <a:rPr lang="da-DK" dirty="0" smtClean="0"/>
              <a:t>  (DCT)  er implementeret i CTML . DCT antager, at kognition forløber i to kvalitativt forskellige mentale koder; en verbal kode til håndtering af sprog og en nonverbal kode til håndtering af billeder. DCT bidrager især til forståelse af hvilken virkning billeder har for læring og hukommelse .</a:t>
            </a:r>
          </a:p>
          <a:p>
            <a:endParaRPr lang="da-DK"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dsholder til sidefod 3"/>
          <p:cNvSpPr>
            <a:spLocks noGrp="1"/>
          </p:cNvSpPr>
          <p:nvPr>
            <p:ph type="ftr" sz="quarter" idx="11"/>
          </p:nvPr>
        </p:nvSpPr>
        <p:spPr/>
        <p:txBody>
          <a:bodyPr/>
          <a:lstStyle/>
          <a:p>
            <a:r>
              <a:rPr lang="de-DE" smtClean="0"/>
              <a:t>AH &amp; Matematik, MWA, ALF, 2013</a:t>
            </a:r>
            <a:endParaRPr lang="da-DK"/>
          </a:p>
        </p:txBody>
      </p:sp>
      <p:sp>
        <p:nvSpPr>
          <p:cNvPr id="5" name="Pladsholder til diasnummer 4"/>
          <p:cNvSpPr>
            <a:spLocks noGrp="1"/>
          </p:cNvSpPr>
          <p:nvPr>
            <p:ph type="sldNum" sz="quarter" idx="12"/>
          </p:nvPr>
        </p:nvSpPr>
        <p:spPr/>
        <p:txBody>
          <a:bodyPr/>
          <a:lstStyle/>
          <a:p>
            <a:fld id="{1249135E-CC31-4586-A38E-A8EF2E644737}" type="slidenum">
              <a:rPr lang="da-DK" smtClean="0"/>
              <a:t>63</a:t>
            </a:fld>
            <a:endParaRPr lang="da-DK"/>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3076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uppe 2"/>
          <p:cNvGrpSpPr>
            <a:grpSpLocks/>
          </p:cNvGrpSpPr>
          <p:nvPr/>
        </p:nvGrpSpPr>
        <p:grpSpPr bwMode="auto">
          <a:xfrm>
            <a:off x="357188" y="1563688"/>
            <a:ext cx="8404225" cy="4222750"/>
            <a:chOff x="857224" y="3214686"/>
            <a:chExt cx="5929354" cy="3128978"/>
          </a:xfrm>
        </p:grpSpPr>
        <p:grpSp>
          <p:nvGrpSpPr>
            <p:cNvPr id="33799" name="Gruppe 23"/>
            <p:cNvGrpSpPr>
              <a:grpSpLocks/>
            </p:cNvGrpSpPr>
            <p:nvPr/>
          </p:nvGrpSpPr>
          <p:grpSpPr bwMode="auto">
            <a:xfrm>
              <a:off x="1058828" y="3214686"/>
              <a:ext cx="5427704" cy="1013961"/>
              <a:chOff x="2630464" y="2714620"/>
              <a:chExt cx="5427704" cy="1013961"/>
            </a:xfrm>
          </p:grpSpPr>
          <p:grpSp>
            <p:nvGrpSpPr>
              <p:cNvPr id="33807" name="Gruppe 9"/>
              <p:cNvGrpSpPr>
                <a:grpSpLocks/>
              </p:cNvGrpSpPr>
              <p:nvPr/>
            </p:nvGrpSpPr>
            <p:grpSpPr bwMode="auto">
              <a:xfrm>
                <a:off x="4214810" y="2728914"/>
                <a:ext cx="3843358" cy="914400"/>
                <a:chOff x="1428728" y="4500570"/>
                <a:chExt cx="3843358" cy="914400"/>
              </a:xfrm>
            </p:grpSpPr>
            <p:sp>
              <p:nvSpPr>
                <p:cNvPr id="21" name="Rektangel 20"/>
                <p:cNvSpPr/>
                <p:nvPr/>
              </p:nvSpPr>
              <p:spPr>
                <a:xfrm>
                  <a:off x="1426960" y="4786234"/>
                  <a:ext cx="1215215" cy="429353"/>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dirty="0"/>
                    <a:t>Kvadrat</a:t>
                  </a:r>
                </a:p>
              </p:txBody>
            </p:sp>
            <p:sp>
              <p:nvSpPr>
                <p:cNvPr id="22" name="Ellipse 21"/>
                <p:cNvSpPr/>
                <p:nvPr/>
              </p:nvSpPr>
              <p:spPr>
                <a:xfrm>
                  <a:off x="4356916" y="4500391"/>
                  <a:ext cx="915052" cy="996333"/>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23" name="Rektangel 22"/>
                <p:cNvSpPr/>
                <p:nvPr/>
              </p:nvSpPr>
              <p:spPr>
                <a:xfrm>
                  <a:off x="4571959" y="4714479"/>
                  <a:ext cx="499526" cy="486992"/>
                </a:xfrm>
                <a:prstGeom prst="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cxnSp>
              <p:nvCxnSpPr>
                <p:cNvPr id="24" name="Lige pilforbindelse 23"/>
                <p:cNvCxnSpPr/>
                <p:nvPr/>
              </p:nvCxnSpPr>
              <p:spPr>
                <a:xfrm>
                  <a:off x="2928899" y="5000322"/>
                  <a:ext cx="1214095" cy="2353"/>
                </a:xfrm>
                <a:prstGeom prst="straightConnector1">
                  <a:avLst/>
                </a:prstGeom>
                <a:ln>
                  <a:solidFill>
                    <a:schemeClr val="accent5">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820" name="Tekstboks 24"/>
                <p:cNvSpPr txBox="1">
                  <a:spLocks noChangeArrowheads="1"/>
                </p:cNvSpPr>
                <p:nvPr/>
              </p:nvSpPr>
              <p:spPr bwMode="auto">
                <a:xfrm>
                  <a:off x="3071802" y="4500570"/>
                  <a:ext cx="888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a-DK" sz="1200"/>
                    <a:t>Referentiel</a:t>
                  </a:r>
                </a:p>
                <a:p>
                  <a:pPr algn="ctr" eaLnBrk="1" hangingPunct="1"/>
                  <a:r>
                    <a:rPr lang="da-DK" sz="1200"/>
                    <a:t>forbindelse</a:t>
                  </a:r>
                </a:p>
              </p:txBody>
            </p:sp>
          </p:grpSp>
          <p:sp>
            <p:nvSpPr>
              <p:cNvPr id="13" name="Rektangel 12"/>
              <p:cNvSpPr/>
              <p:nvPr/>
            </p:nvSpPr>
            <p:spPr>
              <a:xfrm>
                <a:off x="2630463" y="2714620"/>
                <a:ext cx="1071853" cy="21408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000" dirty="0"/>
                  <a:t>Parvist parallelle</a:t>
                </a:r>
              </a:p>
            </p:txBody>
          </p:sp>
          <p:sp>
            <p:nvSpPr>
              <p:cNvPr id="14" name="Rektangel 13"/>
              <p:cNvSpPr/>
              <p:nvPr/>
            </p:nvSpPr>
            <p:spPr>
              <a:xfrm>
                <a:off x="2630463" y="2985171"/>
                <a:ext cx="1071853" cy="21408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100" dirty="0"/>
                  <a:t>Fire kanter</a:t>
                </a:r>
              </a:p>
            </p:txBody>
          </p:sp>
          <p:sp>
            <p:nvSpPr>
              <p:cNvPr id="15" name="Rektangel 14"/>
              <p:cNvSpPr/>
              <p:nvPr/>
            </p:nvSpPr>
            <p:spPr>
              <a:xfrm>
                <a:off x="2630463" y="3249840"/>
                <a:ext cx="1071853" cy="21408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100" dirty="0"/>
                  <a:t>Lige lange</a:t>
                </a:r>
              </a:p>
            </p:txBody>
          </p:sp>
          <p:sp>
            <p:nvSpPr>
              <p:cNvPr id="16" name="Rektangel 15"/>
              <p:cNvSpPr/>
              <p:nvPr/>
            </p:nvSpPr>
            <p:spPr>
              <a:xfrm>
                <a:off x="2630463" y="3514509"/>
                <a:ext cx="1071853" cy="21408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100" dirty="0"/>
                  <a:t>Vinkler 90</a:t>
                </a:r>
                <a:r>
                  <a:rPr lang="da-DK" sz="1100" baseline="30000" dirty="0"/>
                  <a:t>0</a:t>
                </a:r>
              </a:p>
            </p:txBody>
          </p:sp>
          <p:cxnSp>
            <p:nvCxnSpPr>
              <p:cNvPr id="17" name="Lige forbindelse 16"/>
              <p:cNvCxnSpPr/>
              <p:nvPr/>
            </p:nvCxnSpPr>
            <p:spPr>
              <a:xfrm rot="16200000" flipH="1">
                <a:off x="3786160" y="2857110"/>
                <a:ext cx="357598" cy="35728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a:xfrm rot="5400000" flipH="1" flipV="1">
                <a:off x="3763726" y="3240502"/>
                <a:ext cx="405827" cy="35392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a:xfrm>
                <a:off x="3786317" y="3072218"/>
                <a:ext cx="357284" cy="14233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p:nvCxnSpPr>
            <p:spPr>
              <a:xfrm flipV="1">
                <a:off x="3786317" y="3214550"/>
                <a:ext cx="357284" cy="2140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5" name="Oval billedforklaring 4"/>
            <p:cNvSpPr/>
            <p:nvPr/>
          </p:nvSpPr>
          <p:spPr>
            <a:xfrm>
              <a:off x="857224" y="5173238"/>
              <a:ext cx="2928836" cy="970454"/>
            </a:xfrm>
            <a:prstGeom prst="wedgeEllipseCallout">
              <a:avLst>
                <a:gd name="adj1" fmla="val 55252"/>
                <a:gd name="adj2" fmla="val 88153"/>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a-DK" sz="1200" dirty="0"/>
                <a:t>Se her – denne firkant har fire lige lange sider, og de er parallelle. Vinklerne er 90 grader. Det hedder et kvadrat</a:t>
              </a:r>
            </a:p>
          </p:txBody>
        </p:sp>
        <p:cxnSp>
          <p:nvCxnSpPr>
            <p:cNvPr id="6" name="Lige pilforbindelse 5"/>
            <p:cNvCxnSpPr/>
            <p:nvPr/>
          </p:nvCxnSpPr>
          <p:spPr>
            <a:xfrm rot="5400000">
              <a:off x="2221199" y="4739824"/>
              <a:ext cx="499931" cy="224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3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9007" y="5286388"/>
              <a:ext cx="1117571" cy="100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Lige pilforbindelse 7"/>
            <p:cNvCxnSpPr/>
            <p:nvPr/>
          </p:nvCxnSpPr>
          <p:spPr>
            <a:xfrm>
              <a:off x="3999983" y="5715516"/>
              <a:ext cx="1000172" cy="1176"/>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Lige pilforbindelse 8"/>
            <p:cNvCxnSpPr/>
            <p:nvPr/>
          </p:nvCxnSpPr>
          <p:spPr>
            <a:xfrm rot="5400000">
              <a:off x="5749802" y="4749795"/>
              <a:ext cx="499931" cy="1120"/>
            </a:xfrm>
            <a:prstGeom prst="straightConnector1">
              <a:avLst/>
            </a:prstGeom>
            <a:ln>
              <a:solidFill>
                <a:srgbClr val="7030A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805" name="Tekstboks 9"/>
            <p:cNvSpPr txBox="1">
              <a:spLocks noChangeArrowheads="1"/>
            </p:cNvSpPr>
            <p:nvPr/>
          </p:nvSpPr>
          <p:spPr bwMode="auto">
            <a:xfrm>
              <a:off x="4040805" y="5181913"/>
              <a:ext cx="888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da-DK" sz="1200"/>
                <a:t>Referentiel</a:t>
              </a:r>
            </a:p>
            <a:p>
              <a:pPr algn="ctr" eaLnBrk="1" hangingPunct="1"/>
              <a:r>
                <a:rPr lang="da-DK" sz="1200"/>
                <a:t>forbindelse</a:t>
              </a:r>
            </a:p>
          </p:txBody>
        </p:sp>
        <p:sp>
          <p:nvSpPr>
            <p:cNvPr id="11" name="Rektangel 10"/>
            <p:cNvSpPr/>
            <p:nvPr/>
          </p:nvSpPr>
          <p:spPr>
            <a:xfrm>
              <a:off x="5215198" y="5857849"/>
              <a:ext cx="499526" cy="485815"/>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grpSp>
      <p:cxnSp>
        <p:nvCxnSpPr>
          <p:cNvPr id="29" name="Lige forbindelse 28"/>
          <p:cNvCxnSpPr/>
          <p:nvPr/>
        </p:nvCxnSpPr>
        <p:spPr>
          <a:xfrm>
            <a:off x="571500" y="3641725"/>
            <a:ext cx="8040688" cy="1588"/>
          </a:xfrm>
          <a:prstGeom prst="line">
            <a:avLst/>
          </a:prstGeom>
          <a:ln w="28575">
            <a:solidFill>
              <a:schemeClr val="tx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3796" name="Tekstboks 29"/>
          <p:cNvSpPr txBox="1">
            <a:spLocks noChangeArrowheads="1"/>
          </p:cNvSpPr>
          <p:nvPr/>
        </p:nvSpPr>
        <p:spPr bwMode="auto">
          <a:xfrm>
            <a:off x="449263" y="290513"/>
            <a:ext cx="200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a:t>Multimedie læring</a:t>
            </a:r>
          </a:p>
        </p:txBody>
      </p:sp>
      <p:sp>
        <p:nvSpPr>
          <p:cNvPr id="28" name="Pladsholder til diasnummer 27"/>
          <p:cNvSpPr>
            <a:spLocks noGrp="1"/>
          </p:cNvSpPr>
          <p:nvPr>
            <p:ph type="sldNum" sz="quarter" idx="12"/>
          </p:nvPr>
        </p:nvSpPr>
        <p:spPr/>
        <p:txBody>
          <a:bodyPr/>
          <a:lstStyle/>
          <a:p>
            <a:pPr>
              <a:defRPr/>
            </a:pPr>
            <a:fld id="{96820505-5485-4D10-979F-7953FED4189B}" type="slidenum">
              <a:rPr lang="da-DK" smtClean="0"/>
              <a:pPr>
                <a:defRPr/>
              </a:pPr>
              <a:t>64</a:t>
            </a:fld>
            <a:endParaRPr lang="da-DK"/>
          </a:p>
        </p:txBody>
      </p:sp>
      <p:sp>
        <p:nvSpPr>
          <p:cNvPr id="30" name="Pladsholder til sidefod 29"/>
          <p:cNvSpPr>
            <a:spLocks noGrp="1"/>
          </p:cNvSpPr>
          <p:nvPr>
            <p:ph type="ftr" sz="quarter" idx="11"/>
          </p:nvPr>
        </p:nvSpPr>
        <p:spPr/>
        <p:txBody>
          <a:bodyPr/>
          <a:lstStyle/>
          <a:p>
            <a:pPr>
              <a:defRPr/>
            </a:pPr>
            <a:r>
              <a:rPr lang="de-DE" smtClean="0"/>
              <a:t>AH &amp; Matematik, MWA, ALF, 2013</a:t>
            </a:r>
            <a:endParaRPr lang="da-DK"/>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9201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65</a:t>
            </a:fld>
            <a:endParaRPr lang="da-DK"/>
          </a:p>
        </p:txBody>
      </p:sp>
      <p:sp>
        <p:nvSpPr>
          <p:cNvPr id="5" name="Rektangel 4"/>
          <p:cNvSpPr/>
          <p:nvPr/>
        </p:nvSpPr>
        <p:spPr>
          <a:xfrm>
            <a:off x="395536" y="1526941"/>
            <a:ext cx="8280920" cy="4247317"/>
          </a:xfrm>
          <a:prstGeom prst="rect">
            <a:avLst/>
          </a:prstGeom>
        </p:spPr>
        <p:txBody>
          <a:bodyPr wrap="square">
            <a:spAutoFit/>
          </a:bodyPr>
          <a:lstStyle/>
          <a:p>
            <a:pPr marL="342900" lvl="0" indent="-342900">
              <a:lnSpc>
                <a:spcPct val="150000"/>
              </a:lnSpc>
              <a:spcAft>
                <a:spcPts val="0"/>
              </a:spcAft>
              <a:buFont typeface="+mj-lt"/>
              <a:buAutoNum type="arabicPeriod"/>
            </a:pPr>
            <a:r>
              <a:rPr lang="da-DK" sz="2000" i="1" dirty="0">
                <a:latin typeface="Times New Roman"/>
                <a:ea typeface="Calibri"/>
                <a:cs typeface="Times New Roman"/>
              </a:rPr>
              <a:t>Antagelsen om dual modalitet som struktur, </a:t>
            </a:r>
            <a:r>
              <a:rPr lang="da-DK" sz="2000" dirty="0">
                <a:latin typeface="Times New Roman"/>
                <a:ea typeface="Calibri"/>
                <a:cs typeface="Times New Roman"/>
              </a:rPr>
              <a:t>der refererer til </a:t>
            </a:r>
            <a:r>
              <a:rPr lang="da-DK" sz="2000" dirty="0" err="1">
                <a:latin typeface="Times New Roman"/>
                <a:ea typeface="Calibri"/>
                <a:cs typeface="Times New Roman"/>
              </a:rPr>
              <a:t>Baddeleys</a:t>
            </a:r>
            <a:r>
              <a:rPr lang="da-DK" sz="2000" dirty="0">
                <a:latin typeface="Times New Roman"/>
                <a:ea typeface="Calibri"/>
                <a:cs typeface="Times New Roman"/>
              </a:rPr>
              <a:t> model for WM.  </a:t>
            </a:r>
            <a:endParaRPr lang="da-DK" sz="2000" dirty="0" smtClean="0">
              <a:latin typeface="Times New Roman"/>
              <a:ea typeface="Calibri"/>
              <a:cs typeface="Times New Roman"/>
            </a:endParaRPr>
          </a:p>
          <a:p>
            <a:pPr marL="342900" lvl="0" indent="-342900">
              <a:lnSpc>
                <a:spcPct val="150000"/>
              </a:lnSpc>
              <a:spcAft>
                <a:spcPts val="0"/>
              </a:spcAft>
              <a:buFont typeface="+mj-lt"/>
              <a:buAutoNum type="arabicPeriod"/>
            </a:pPr>
            <a:endParaRPr lang="da-DK" sz="2000" dirty="0">
              <a:ea typeface="Calibri"/>
              <a:cs typeface="Times New Roman"/>
            </a:endParaRPr>
          </a:p>
          <a:p>
            <a:pPr marL="342900" lvl="0" indent="-342900">
              <a:lnSpc>
                <a:spcPct val="150000"/>
              </a:lnSpc>
              <a:spcAft>
                <a:spcPts val="0"/>
              </a:spcAft>
              <a:buFont typeface="+mj-lt"/>
              <a:buAutoNum type="arabicPeriod"/>
            </a:pPr>
            <a:r>
              <a:rPr lang="da-DK" sz="2000" i="1" dirty="0">
                <a:latin typeface="Times New Roman"/>
                <a:ea typeface="Calibri"/>
                <a:cs typeface="Times New Roman"/>
              </a:rPr>
              <a:t>Antagelsen om dual kodning som proces, </a:t>
            </a:r>
            <a:r>
              <a:rPr lang="da-DK" sz="2000" dirty="0">
                <a:latin typeface="Times New Roman"/>
                <a:ea typeface="Calibri"/>
                <a:cs typeface="Times New Roman"/>
              </a:rPr>
              <a:t>der refererer til </a:t>
            </a:r>
            <a:r>
              <a:rPr lang="da-DK" sz="2000" dirty="0" err="1">
                <a:latin typeface="Times New Roman"/>
                <a:ea typeface="Calibri"/>
                <a:cs typeface="Times New Roman"/>
              </a:rPr>
              <a:t>Paivios</a:t>
            </a:r>
            <a:r>
              <a:rPr lang="da-DK" sz="2000" dirty="0">
                <a:latin typeface="Times New Roman"/>
                <a:ea typeface="Calibri"/>
                <a:cs typeface="Times New Roman"/>
              </a:rPr>
              <a:t> teori om DCT</a:t>
            </a:r>
            <a:r>
              <a:rPr lang="da-DK" sz="2000" dirty="0" smtClean="0">
                <a:latin typeface="Times New Roman"/>
                <a:ea typeface="Calibri"/>
                <a:cs typeface="Times New Roman"/>
              </a:rPr>
              <a:t>.</a:t>
            </a:r>
          </a:p>
          <a:p>
            <a:pPr marL="342900" lvl="0" indent="-342900">
              <a:lnSpc>
                <a:spcPct val="150000"/>
              </a:lnSpc>
              <a:spcAft>
                <a:spcPts val="0"/>
              </a:spcAft>
              <a:buFont typeface="+mj-lt"/>
              <a:buAutoNum type="arabicPeriod"/>
            </a:pPr>
            <a:endParaRPr lang="da-DK" sz="2000" dirty="0">
              <a:ea typeface="Calibri"/>
              <a:cs typeface="Times New Roman"/>
            </a:endParaRPr>
          </a:p>
          <a:p>
            <a:pPr marL="342900" lvl="0" indent="-342900">
              <a:lnSpc>
                <a:spcPct val="150000"/>
              </a:lnSpc>
              <a:spcAft>
                <a:spcPts val="0"/>
              </a:spcAft>
              <a:buFont typeface="+mj-lt"/>
              <a:buAutoNum type="arabicPeriod"/>
            </a:pPr>
            <a:r>
              <a:rPr lang="da-DK" sz="2000" i="1" dirty="0">
                <a:latin typeface="Times New Roman"/>
                <a:ea typeface="Calibri"/>
                <a:cs typeface="Times New Roman"/>
              </a:rPr>
              <a:t>Antagelsen om begrænset kognitiv kapacitet </a:t>
            </a:r>
            <a:r>
              <a:rPr lang="da-DK" sz="2000" dirty="0">
                <a:latin typeface="Times New Roman"/>
                <a:ea typeface="Calibri"/>
                <a:cs typeface="Times New Roman"/>
              </a:rPr>
              <a:t>. </a:t>
            </a:r>
            <a:endParaRPr lang="da-DK" sz="2000" dirty="0" smtClean="0">
              <a:latin typeface="Times New Roman"/>
              <a:ea typeface="Calibri"/>
              <a:cs typeface="Times New Roman"/>
            </a:endParaRPr>
          </a:p>
          <a:p>
            <a:pPr marL="342900" lvl="0" indent="-342900">
              <a:lnSpc>
                <a:spcPct val="150000"/>
              </a:lnSpc>
              <a:spcAft>
                <a:spcPts val="0"/>
              </a:spcAft>
              <a:buFont typeface="+mj-lt"/>
              <a:buAutoNum type="arabicPeriod"/>
            </a:pPr>
            <a:endParaRPr lang="da-DK" sz="2000" dirty="0">
              <a:ea typeface="Calibri"/>
              <a:cs typeface="Times New Roman"/>
            </a:endParaRPr>
          </a:p>
          <a:p>
            <a:pPr marL="342900" lvl="0" indent="-342900">
              <a:lnSpc>
                <a:spcPct val="150000"/>
              </a:lnSpc>
              <a:spcAft>
                <a:spcPts val="0"/>
              </a:spcAft>
              <a:buFont typeface="+mj-lt"/>
              <a:buAutoNum type="arabicPeriod"/>
            </a:pPr>
            <a:r>
              <a:rPr lang="da-DK" sz="2000" i="1" dirty="0">
                <a:latin typeface="Times New Roman"/>
                <a:ea typeface="Calibri"/>
                <a:cs typeface="Times New Roman"/>
              </a:rPr>
              <a:t>Antagelsen om aktiv læring</a:t>
            </a:r>
            <a:r>
              <a:rPr lang="da-DK" sz="2000" dirty="0">
                <a:latin typeface="Times New Roman"/>
                <a:ea typeface="Calibri"/>
                <a:cs typeface="Times New Roman"/>
              </a:rPr>
              <a:t>. </a:t>
            </a:r>
            <a:endParaRPr lang="da-DK" sz="2000" dirty="0">
              <a:ea typeface="Calibri"/>
              <a:cs typeface="Times New Roman"/>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4995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525738396"/>
              </p:ext>
            </p:extLst>
          </p:nvPr>
        </p:nvGraphicFramePr>
        <p:xfrm>
          <a:off x="107504" y="183890"/>
          <a:ext cx="8928992" cy="6547698"/>
        </p:xfrm>
        <a:graphic>
          <a:graphicData uri="http://schemas.openxmlformats.org/drawingml/2006/table">
            <a:tbl>
              <a:tblPr firstRow="1" firstCol="1" bandRow="1">
                <a:tableStyleId>{5C22544A-7EE6-4342-B048-85BDC9FD1C3A}</a:tableStyleId>
              </a:tblPr>
              <a:tblGrid>
                <a:gridCol w="4464496"/>
                <a:gridCol w="4464496"/>
              </a:tblGrid>
              <a:tr h="448566">
                <a:tc>
                  <a:txBody>
                    <a:bodyPr/>
                    <a:lstStyle/>
                    <a:p>
                      <a:pPr algn="l">
                        <a:lnSpc>
                          <a:spcPct val="115000"/>
                        </a:lnSpc>
                        <a:spcAft>
                          <a:spcPts val="0"/>
                        </a:spcAft>
                      </a:pPr>
                      <a:r>
                        <a:rPr lang="da-DK" sz="1400" dirty="0" smtClean="0">
                          <a:effectLst/>
                        </a:rPr>
                        <a:t>CTML</a:t>
                      </a:r>
                      <a:endParaRPr lang="da-DK" sz="1400" dirty="0">
                        <a:effectLst/>
                      </a:endParaRPr>
                    </a:p>
                    <a:p>
                      <a:pPr algn="l">
                        <a:lnSpc>
                          <a:spcPct val="115000"/>
                        </a:lnSpc>
                        <a:spcAft>
                          <a:spcPts val="0"/>
                        </a:spcAft>
                      </a:pPr>
                      <a:r>
                        <a:rPr lang="da-DK" sz="1400" dirty="0">
                          <a:effectLst/>
                        </a:rPr>
                        <a:t> </a:t>
                      </a:r>
                      <a:endParaRPr lang="da-DK" sz="1400" dirty="0">
                        <a:effectLst/>
                        <a:latin typeface="Calibri"/>
                        <a:ea typeface="Calibri"/>
                        <a:cs typeface="Times New Roman"/>
                      </a:endParaRPr>
                    </a:p>
                  </a:txBody>
                  <a:tcPr marL="47102" marR="47102" marT="0" marB="0"/>
                </a:tc>
                <a:tc>
                  <a:txBody>
                    <a:bodyPr/>
                    <a:lstStyle/>
                    <a:p>
                      <a:pPr algn="l">
                        <a:lnSpc>
                          <a:spcPct val="115000"/>
                        </a:lnSpc>
                        <a:spcAft>
                          <a:spcPts val="0"/>
                        </a:spcAft>
                      </a:pPr>
                      <a:r>
                        <a:rPr lang="da-DK" sz="1400" dirty="0">
                          <a:effectLst/>
                        </a:rPr>
                        <a:t>Praktiske applikationer</a:t>
                      </a:r>
                      <a:endParaRPr lang="da-DK" sz="1400" dirty="0">
                        <a:effectLst/>
                        <a:latin typeface="Calibri"/>
                        <a:ea typeface="Calibri"/>
                        <a:cs typeface="Times New Roman"/>
                      </a:endParaRPr>
                    </a:p>
                  </a:txBody>
                  <a:tcPr marL="47102" marR="47102" marT="0" marB="0"/>
                </a:tc>
              </a:tr>
              <a:tr h="1141776">
                <a:tc>
                  <a:txBody>
                    <a:bodyPr/>
                    <a:lstStyle/>
                    <a:p>
                      <a:pPr lvl="0"/>
                      <a:r>
                        <a:rPr lang="da-DK" sz="1600" b="1" kern="1200" dirty="0" smtClean="0">
                          <a:solidFill>
                            <a:schemeClr val="lt1"/>
                          </a:solidFill>
                          <a:effectLst/>
                          <a:latin typeface="+mn-lt"/>
                          <a:ea typeface="+mn-ea"/>
                          <a:cs typeface="+mn-cs"/>
                        </a:rPr>
                        <a:t>Eleverne lærer bedre fra ord og billeder end fra ord alene.</a:t>
                      </a:r>
                      <a:endParaRPr lang="da-DK" sz="1600" b="1" kern="1200" dirty="0">
                        <a:solidFill>
                          <a:schemeClr val="lt1"/>
                        </a:solidFill>
                        <a:effectLst/>
                        <a:latin typeface="+mn-lt"/>
                        <a:ea typeface="+mn-ea"/>
                        <a:cs typeface="+mn-cs"/>
                      </a:endParaRPr>
                    </a:p>
                  </a:txBody>
                  <a:tcPr marL="47102" marR="47102" marT="0" marB="0"/>
                </a:tc>
                <a:tc>
                  <a:txBody>
                    <a:bodyPr/>
                    <a:lstStyle/>
                    <a:p>
                      <a:pPr algn="l">
                        <a:lnSpc>
                          <a:spcPct val="115000"/>
                        </a:lnSpc>
                        <a:spcAft>
                          <a:spcPts val="0"/>
                        </a:spcAft>
                      </a:pPr>
                      <a:r>
                        <a:rPr lang="da-DK" sz="1400" dirty="0">
                          <a:effectLst/>
                        </a:rPr>
                        <a:t>Animationer, diasshows, og fortællinger bør involvere både skriftlige eller mundtlige tekster og billeder. </a:t>
                      </a:r>
                    </a:p>
                    <a:p>
                      <a:pPr algn="l">
                        <a:lnSpc>
                          <a:spcPct val="115000"/>
                        </a:lnSpc>
                        <a:spcAft>
                          <a:spcPts val="0"/>
                        </a:spcAft>
                      </a:pPr>
                      <a:r>
                        <a:rPr lang="da-DK" sz="1400" dirty="0">
                          <a:effectLst/>
                        </a:rPr>
                        <a:t>Skrevne tekster eller mundtlige forklaringer </a:t>
                      </a:r>
                      <a:r>
                        <a:rPr lang="da-DK" sz="1400" dirty="0" smtClean="0">
                          <a:effectLst/>
                        </a:rPr>
                        <a:t>skal kobles </a:t>
                      </a:r>
                      <a:r>
                        <a:rPr lang="da-DK" sz="1400" dirty="0">
                          <a:effectLst/>
                        </a:rPr>
                        <a:t>til visuelle billeder</a:t>
                      </a:r>
                      <a:r>
                        <a:rPr lang="da-DK" sz="1400" dirty="0" smtClean="0">
                          <a:effectLst/>
                        </a:rPr>
                        <a:t>.</a:t>
                      </a:r>
                    </a:p>
                    <a:p>
                      <a:pPr algn="l">
                        <a:lnSpc>
                          <a:spcPct val="115000"/>
                        </a:lnSpc>
                        <a:spcAft>
                          <a:spcPts val="0"/>
                        </a:spcAft>
                      </a:pPr>
                      <a:endParaRPr lang="da-DK" sz="1400" dirty="0">
                        <a:effectLst/>
                        <a:latin typeface="Calibri"/>
                        <a:ea typeface="Calibri"/>
                        <a:cs typeface="Times New Roman"/>
                      </a:endParaRPr>
                    </a:p>
                  </a:txBody>
                  <a:tcPr marL="47102" marR="47102" marT="0" marB="0"/>
                </a:tc>
              </a:tr>
              <a:tr h="700677">
                <a:tc>
                  <a:txBody>
                    <a:bodyPr/>
                    <a:lstStyle/>
                    <a:p>
                      <a:pPr lvl="0"/>
                      <a:r>
                        <a:rPr lang="da-DK" sz="1600" b="1" kern="1200" dirty="0" smtClean="0">
                          <a:solidFill>
                            <a:schemeClr val="lt1"/>
                          </a:solidFill>
                          <a:effectLst/>
                          <a:latin typeface="+mn-lt"/>
                          <a:ea typeface="+mn-ea"/>
                          <a:cs typeface="+mn-cs"/>
                        </a:rPr>
                        <a:t>Eleverne lærer bedre, når ord og billeder præsenteres i tæt tilknytning til hinanden, snarere end langt væk fra hinanden.</a:t>
                      </a:r>
                      <a:endParaRPr lang="da-DK" sz="1600" b="1" kern="1200" dirty="0">
                        <a:solidFill>
                          <a:schemeClr val="lt1"/>
                        </a:solidFill>
                        <a:effectLst/>
                        <a:latin typeface="+mn-lt"/>
                        <a:ea typeface="+mn-ea"/>
                        <a:cs typeface="+mn-cs"/>
                      </a:endParaRPr>
                    </a:p>
                  </a:txBody>
                  <a:tcPr marL="47102" marR="47102" marT="0" marB="0"/>
                </a:tc>
                <a:tc>
                  <a:txBody>
                    <a:bodyPr/>
                    <a:lstStyle/>
                    <a:p>
                      <a:pPr algn="l">
                        <a:lnSpc>
                          <a:spcPct val="115000"/>
                        </a:lnSpc>
                        <a:spcAft>
                          <a:spcPts val="0"/>
                        </a:spcAft>
                      </a:pPr>
                      <a:r>
                        <a:rPr lang="da-DK" sz="1400" dirty="0">
                          <a:effectLst/>
                        </a:rPr>
                        <a:t>Ved fremlæggelsen af relaterede tekster og billeder, skal teksten skal være tæt på eller indlejret i billederne.</a:t>
                      </a:r>
                    </a:p>
                    <a:p>
                      <a:pPr algn="l">
                        <a:lnSpc>
                          <a:spcPct val="115000"/>
                        </a:lnSpc>
                        <a:spcAft>
                          <a:spcPts val="0"/>
                        </a:spcAft>
                      </a:pPr>
                      <a:r>
                        <a:rPr lang="da-DK" sz="1400" dirty="0" smtClean="0">
                          <a:effectLst/>
                        </a:rPr>
                        <a:t>Placeres </a:t>
                      </a:r>
                      <a:r>
                        <a:rPr lang="da-DK" sz="1400" dirty="0">
                          <a:effectLst/>
                        </a:rPr>
                        <a:t>teksten i billedet er den mere effektiv.</a:t>
                      </a:r>
                      <a:endParaRPr lang="da-DK" sz="1400" dirty="0">
                        <a:effectLst/>
                        <a:latin typeface="Calibri"/>
                        <a:ea typeface="Calibri"/>
                        <a:cs typeface="Times New Roman"/>
                      </a:endParaRPr>
                    </a:p>
                  </a:txBody>
                  <a:tcPr marL="47102" marR="47102" marT="0" marB="0"/>
                </a:tc>
              </a:tr>
              <a:tr h="679636">
                <a:tc>
                  <a:txBody>
                    <a:bodyPr/>
                    <a:lstStyle/>
                    <a:p>
                      <a:pPr lvl="0"/>
                      <a:r>
                        <a:rPr lang="da-DK" sz="1600" b="1" kern="1200" dirty="0" smtClean="0">
                          <a:solidFill>
                            <a:schemeClr val="lt1"/>
                          </a:solidFill>
                          <a:effectLst/>
                          <a:latin typeface="+mn-lt"/>
                          <a:ea typeface="+mn-ea"/>
                          <a:cs typeface="+mn-cs"/>
                        </a:rPr>
                        <a:t>Eleverne lærer bedre, når ord og billeder præsenteres samtidig fremfor successivt.</a:t>
                      </a:r>
                      <a:endParaRPr lang="da-DK" sz="1600" b="1" kern="1200" dirty="0">
                        <a:solidFill>
                          <a:schemeClr val="lt1"/>
                        </a:solidFill>
                        <a:effectLst/>
                        <a:latin typeface="+mn-lt"/>
                        <a:ea typeface="+mn-ea"/>
                        <a:cs typeface="+mn-cs"/>
                      </a:endParaRPr>
                    </a:p>
                  </a:txBody>
                  <a:tcPr marL="47102" marR="47102" marT="0" marB="0"/>
                </a:tc>
                <a:tc>
                  <a:txBody>
                    <a:bodyPr/>
                    <a:lstStyle/>
                    <a:p>
                      <a:pPr algn="l">
                        <a:lnSpc>
                          <a:spcPct val="115000"/>
                        </a:lnSpc>
                        <a:spcAft>
                          <a:spcPts val="0"/>
                        </a:spcAft>
                      </a:pPr>
                      <a:r>
                        <a:rPr lang="da-DK" sz="1400">
                          <a:effectLst/>
                        </a:rPr>
                        <a:t>Ved fremlæggelsen af relaterede tekster og billeder, skal tekst og billeder præsenteres samtidigt. </a:t>
                      </a:r>
                    </a:p>
                    <a:p>
                      <a:pPr algn="l">
                        <a:lnSpc>
                          <a:spcPct val="115000"/>
                        </a:lnSpc>
                        <a:spcAft>
                          <a:spcPts val="0"/>
                        </a:spcAft>
                      </a:pPr>
                      <a:r>
                        <a:rPr lang="da-DK" sz="1400">
                          <a:effectLst/>
                        </a:rPr>
                        <a:t> </a:t>
                      </a:r>
                      <a:endParaRPr lang="da-DK" sz="1400">
                        <a:effectLst/>
                        <a:latin typeface="Calibri"/>
                        <a:ea typeface="Calibri"/>
                        <a:cs typeface="Times New Roman"/>
                      </a:endParaRPr>
                    </a:p>
                  </a:txBody>
                  <a:tcPr marL="47102" marR="47102" marT="0" marB="0"/>
                </a:tc>
              </a:tr>
              <a:tr h="747624">
                <a:tc>
                  <a:txBody>
                    <a:bodyPr/>
                    <a:lstStyle/>
                    <a:p>
                      <a:pPr lvl="0"/>
                      <a:r>
                        <a:rPr lang="da-DK" sz="1600" b="1" kern="1200" dirty="0" smtClean="0">
                          <a:solidFill>
                            <a:schemeClr val="lt1"/>
                          </a:solidFill>
                          <a:effectLst/>
                          <a:latin typeface="+mn-lt"/>
                          <a:ea typeface="+mn-ea"/>
                          <a:cs typeface="+mn-cs"/>
                        </a:rPr>
                        <a:t>Eleverne lærer bedre, når uvedkommende ord, billeder og lyde er udelukket.</a:t>
                      </a:r>
                      <a:endParaRPr lang="da-DK" sz="1600" b="1" kern="1200" dirty="0">
                        <a:solidFill>
                          <a:schemeClr val="lt1"/>
                        </a:solidFill>
                        <a:effectLst/>
                        <a:latin typeface="+mn-lt"/>
                        <a:ea typeface="+mn-ea"/>
                        <a:cs typeface="+mn-cs"/>
                      </a:endParaRPr>
                    </a:p>
                  </a:txBody>
                  <a:tcPr marL="47102" marR="47102" marT="0" marB="0"/>
                </a:tc>
                <a:tc>
                  <a:txBody>
                    <a:bodyPr/>
                    <a:lstStyle/>
                    <a:p>
                      <a:pPr algn="l">
                        <a:lnSpc>
                          <a:spcPct val="115000"/>
                        </a:lnSpc>
                        <a:spcAft>
                          <a:spcPts val="0"/>
                        </a:spcAft>
                      </a:pPr>
                      <a:r>
                        <a:rPr lang="da-DK" sz="1400" dirty="0">
                          <a:effectLst/>
                        </a:rPr>
                        <a:t>Præsentationer bør fokusere på klare </a:t>
                      </a:r>
                      <a:r>
                        <a:rPr lang="da-DK" sz="1400" dirty="0" smtClean="0">
                          <a:effectLst/>
                        </a:rPr>
                        <a:t>og kortfattede </a:t>
                      </a:r>
                      <a:r>
                        <a:rPr lang="da-DK" sz="1400" dirty="0">
                          <a:effectLst/>
                        </a:rPr>
                        <a:t>præsentationer. Præsentationer, der </a:t>
                      </a:r>
                      <a:r>
                        <a:rPr lang="da-DK" sz="1400" dirty="0" smtClean="0">
                          <a:effectLst/>
                        </a:rPr>
                        <a:t>indeholder </a:t>
                      </a:r>
                      <a:r>
                        <a:rPr lang="da-DK" sz="1400" dirty="0">
                          <a:effectLst/>
                        </a:rPr>
                        <a:t>uvedkommende oplysninger hindrer elevernes læring.</a:t>
                      </a:r>
                      <a:endParaRPr lang="da-DK" sz="1400" dirty="0">
                        <a:effectLst/>
                        <a:latin typeface="Calibri"/>
                        <a:ea typeface="Calibri"/>
                        <a:cs typeface="Times New Roman"/>
                      </a:endParaRPr>
                    </a:p>
                  </a:txBody>
                  <a:tcPr marL="47102" marR="47102" marT="0" marB="0"/>
                </a:tc>
              </a:tr>
              <a:tr h="910706">
                <a:tc>
                  <a:txBody>
                    <a:bodyPr/>
                    <a:lstStyle/>
                    <a:p>
                      <a:pPr lvl="0"/>
                      <a:r>
                        <a:rPr lang="da-DK" sz="1600" b="1" kern="1200" dirty="0" smtClean="0">
                          <a:solidFill>
                            <a:schemeClr val="lt1"/>
                          </a:solidFill>
                          <a:effectLst/>
                          <a:latin typeface="+mn-lt"/>
                          <a:ea typeface="+mn-ea"/>
                          <a:cs typeface="+mn-cs"/>
                        </a:rPr>
                        <a:t>Eleverne lærer bedre fra ord og billeder end fra billeder alene</a:t>
                      </a:r>
                      <a:endParaRPr lang="da-DK" sz="1600" b="1" kern="1200" dirty="0">
                        <a:solidFill>
                          <a:schemeClr val="lt1"/>
                        </a:solidFill>
                        <a:effectLst/>
                        <a:latin typeface="+mn-lt"/>
                        <a:ea typeface="+mn-ea"/>
                        <a:cs typeface="+mn-cs"/>
                      </a:endParaRPr>
                    </a:p>
                  </a:txBody>
                  <a:tcPr marL="47102" marR="47102" marT="0" marB="0"/>
                </a:tc>
                <a:tc>
                  <a:txBody>
                    <a:bodyPr/>
                    <a:lstStyle/>
                    <a:p>
                      <a:pPr algn="l">
                        <a:lnSpc>
                          <a:spcPct val="115000"/>
                        </a:lnSpc>
                        <a:spcAft>
                          <a:spcPts val="0"/>
                        </a:spcAft>
                      </a:pPr>
                      <a:r>
                        <a:rPr lang="da-DK" sz="1400" dirty="0">
                          <a:effectLst/>
                        </a:rPr>
                        <a:t>Præsentationer, der involverer både ord og billeder skal introduceres ved hjælp </a:t>
                      </a:r>
                      <a:r>
                        <a:rPr lang="da-DK" sz="1400" dirty="0" smtClean="0">
                          <a:effectLst/>
                        </a:rPr>
                        <a:t>af verbale beskrivelser, </a:t>
                      </a:r>
                      <a:r>
                        <a:rPr lang="da-DK" sz="1400" dirty="0">
                          <a:effectLst/>
                        </a:rPr>
                        <a:t>snarere end skrevet </a:t>
                      </a:r>
                      <a:r>
                        <a:rPr lang="da-DK" sz="1400" dirty="0" smtClean="0">
                          <a:effectLst/>
                        </a:rPr>
                        <a:t>tekst,  dertil  ledsager </a:t>
                      </a:r>
                      <a:r>
                        <a:rPr lang="da-DK" sz="1400" dirty="0">
                          <a:effectLst/>
                        </a:rPr>
                        <a:t>billederne</a:t>
                      </a:r>
                      <a:r>
                        <a:rPr lang="da-DK" sz="1400" dirty="0" smtClean="0">
                          <a:effectLst/>
                        </a:rPr>
                        <a:t>.</a:t>
                      </a:r>
                    </a:p>
                    <a:p>
                      <a:pPr algn="l">
                        <a:lnSpc>
                          <a:spcPct val="115000"/>
                        </a:lnSpc>
                        <a:spcAft>
                          <a:spcPts val="0"/>
                        </a:spcAft>
                      </a:pPr>
                      <a:endParaRPr lang="da-DK" sz="1400" dirty="0">
                        <a:effectLst/>
                        <a:latin typeface="Calibri"/>
                        <a:ea typeface="Calibri"/>
                        <a:cs typeface="Times New Roman"/>
                      </a:endParaRPr>
                    </a:p>
                  </a:txBody>
                  <a:tcPr marL="47102" marR="47102" marT="0" marB="0"/>
                </a:tc>
              </a:tr>
              <a:tr h="836798">
                <a:tc>
                  <a:txBody>
                    <a:bodyPr/>
                    <a:lstStyle/>
                    <a:p>
                      <a:pPr lvl="0"/>
                      <a:r>
                        <a:rPr lang="da-DK" sz="1600" b="1" kern="1200" dirty="0" smtClean="0">
                          <a:solidFill>
                            <a:schemeClr val="lt1"/>
                          </a:solidFill>
                          <a:effectLst/>
                          <a:latin typeface="+mn-lt"/>
                          <a:ea typeface="+mn-ea"/>
                          <a:cs typeface="+mn-cs"/>
                        </a:rPr>
                        <a:t>Eleverne lærer bedre fra billeder ledsaget af forklaring end fra billede fulgt op af tekst og tale.</a:t>
                      </a:r>
                    </a:p>
                    <a:p>
                      <a:pPr lvl="0"/>
                      <a:endParaRPr lang="da-DK" sz="1600" dirty="0">
                        <a:effectLst/>
                        <a:latin typeface="Calibri"/>
                        <a:ea typeface="Calibri"/>
                        <a:cs typeface="Times New Roman"/>
                      </a:endParaRPr>
                    </a:p>
                  </a:txBody>
                  <a:tcPr marL="47102" marR="47102" marT="0" marB="0"/>
                </a:tc>
                <a:tc>
                  <a:txBody>
                    <a:bodyPr/>
                    <a:lstStyle/>
                    <a:p>
                      <a:pPr algn="l">
                        <a:lnSpc>
                          <a:spcPct val="115000"/>
                        </a:lnSpc>
                        <a:spcAft>
                          <a:spcPts val="0"/>
                        </a:spcAft>
                      </a:pPr>
                      <a:r>
                        <a:rPr lang="da-DK" sz="1400" dirty="0">
                          <a:effectLst/>
                        </a:rPr>
                        <a:t>Præsentationer, der involverer både ord og billeder skal præsenteres som  tekst enten i skriftlig form, eller i auditiv form, men ikke i begge samtidig</a:t>
                      </a:r>
                      <a:r>
                        <a:rPr lang="da-DK" sz="1400" dirty="0" smtClean="0">
                          <a:effectLst/>
                        </a:rPr>
                        <a:t>.</a:t>
                      </a:r>
                      <a:endParaRPr lang="da-DK" sz="1400" dirty="0">
                        <a:effectLst/>
                        <a:latin typeface="Calibri"/>
                        <a:ea typeface="Calibri"/>
                        <a:cs typeface="Times New Roman"/>
                      </a:endParaRPr>
                    </a:p>
                  </a:txBody>
                  <a:tcPr marL="47102" marR="47102" marT="0" marB="0"/>
                </a:tc>
              </a:tr>
              <a:tr h="7920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smtClean="0"/>
                        <a:t>Eleverne lærer bedre, når de er aktive i læreproces og præsentation.</a:t>
                      </a:r>
                      <a:endParaRPr lang="da-DK" sz="1600" dirty="0">
                        <a:effectLst/>
                        <a:latin typeface="Calibri"/>
                        <a:ea typeface="Calibri"/>
                        <a:cs typeface="Times New Roman"/>
                      </a:endParaRPr>
                    </a:p>
                  </a:txBody>
                  <a:tcPr marL="47102" marR="47102" marT="0" marB="0"/>
                </a:tc>
                <a:tc>
                  <a:txBody>
                    <a:bodyPr/>
                    <a:lstStyle/>
                    <a:p>
                      <a:pPr algn="l">
                        <a:lnSpc>
                          <a:spcPct val="115000"/>
                        </a:lnSpc>
                        <a:spcAft>
                          <a:spcPts val="0"/>
                        </a:spcAft>
                      </a:pPr>
                      <a:r>
                        <a:rPr lang="da-DK" sz="1400" dirty="0" smtClean="0">
                          <a:effectLst/>
                          <a:latin typeface="Calibri"/>
                          <a:ea typeface="Calibri"/>
                          <a:cs typeface="Times New Roman"/>
                        </a:rPr>
                        <a:t>Hvordan kan eleverne blive aktive i deres egen læreproces?</a:t>
                      </a:r>
                      <a:endParaRPr lang="da-DK" sz="1400" dirty="0">
                        <a:effectLst/>
                        <a:latin typeface="Calibri"/>
                        <a:ea typeface="Calibri"/>
                        <a:cs typeface="Times New Roman"/>
                      </a:endParaRPr>
                    </a:p>
                  </a:txBody>
                  <a:tcPr marL="47102" marR="47102" marT="0" marB="0"/>
                </a:tc>
              </a:tr>
            </a:tbl>
          </a:graphicData>
        </a:graphic>
      </p:graphicFrame>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1249135E-CC31-4586-A38E-A8EF2E644737}" type="slidenum">
              <a:rPr lang="da-DK" smtClean="0"/>
              <a:t>66</a:t>
            </a:fld>
            <a:endParaRPr lang="da-DK"/>
          </a:p>
        </p:txBody>
      </p:sp>
    </p:spTree>
    <p:extLst>
      <p:ext uri="{BB962C8B-B14F-4D97-AF65-F5344CB8AC3E}">
        <p14:creationId xmlns:p14="http://schemas.microsoft.com/office/powerpoint/2010/main" val="19861763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67</a:t>
            </a:fld>
            <a:endParaRPr lang="da-DK"/>
          </a:p>
        </p:txBody>
      </p:sp>
      <p:sp>
        <p:nvSpPr>
          <p:cNvPr id="5" name="Rektangel 4"/>
          <p:cNvSpPr/>
          <p:nvPr/>
        </p:nvSpPr>
        <p:spPr>
          <a:xfrm>
            <a:off x="395536" y="1412776"/>
            <a:ext cx="7488832" cy="3970318"/>
          </a:xfrm>
          <a:prstGeom prst="rect">
            <a:avLst/>
          </a:prstGeom>
        </p:spPr>
        <p:txBody>
          <a:bodyPr wrap="square">
            <a:spAutoFit/>
          </a:bodyPr>
          <a:lstStyle/>
          <a:p>
            <a:r>
              <a:rPr lang="da-DK" b="1" i="1" dirty="0"/>
              <a:t>Temaer i </a:t>
            </a:r>
            <a:r>
              <a:rPr lang="da-DK" b="1" i="1" dirty="0" smtClean="0"/>
              <a:t>planlægningsfasen</a:t>
            </a:r>
          </a:p>
          <a:p>
            <a:endParaRPr lang="da-DK" b="1" i="1" dirty="0"/>
          </a:p>
          <a:p>
            <a:endParaRPr lang="da-DK" b="1" i="1" dirty="0" smtClean="0"/>
          </a:p>
          <a:p>
            <a:endParaRPr lang="da-DK" dirty="0"/>
          </a:p>
          <a:p>
            <a:pPr marL="285750" indent="-285750">
              <a:buFont typeface="Arial" pitchFamily="34" charset="0"/>
              <a:buChar char="•"/>
            </a:pPr>
            <a:r>
              <a:rPr lang="da-DK" dirty="0" smtClean="0"/>
              <a:t>Udvælge relevante billeder/illustrationer til understøttelse af faglige pointer repræsenteret ved</a:t>
            </a:r>
          </a:p>
          <a:p>
            <a:pPr marL="285750" indent="-285750">
              <a:buFont typeface="Arial" pitchFamily="34" charset="0"/>
              <a:buChar char="•"/>
            </a:pPr>
            <a:endParaRPr lang="da-DK" dirty="0" smtClean="0"/>
          </a:p>
          <a:p>
            <a:pPr marL="285750" indent="-285750">
              <a:buFont typeface="Arial" pitchFamily="34" charset="0"/>
              <a:buChar char="•"/>
            </a:pPr>
            <a:r>
              <a:rPr lang="da-DK" dirty="0" smtClean="0"/>
              <a:t>Udvælge </a:t>
            </a:r>
            <a:r>
              <a:rPr lang="da-DK" dirty="0"/>
              <a:t>relevante </a:t>
            </a:r>
            <a:r>
              <a:rPr lang="da-DK" dirty="0" smtClean="0"/>
              <a:t>nøgleord  der repræsenterer de faglige </a:t>
            </a:r>
            <a:r>
              <a:rPr lang="da-DK" dirty="0"/>
              <a:t>pointer </a:t>
            </a:r>
            <a:endParaRPr lang="da-DK" dirty="0" smtClean="0"/>
          </a:p>
          <a:p>
            <a:pPr marL="285750" indent="-285750">
              <a:buFont typeface="Arial" pitchFamily="34" charset="0"/>
              <a:buChar char="•"/>
            </a:pPr>
            <a:endParaRPr lang="da-DK" dirty="0"/>
          </a:p>
          <a:p>
            <a:pPr marL="285750" indent="-285750">
              <a:buFont typeface="Arial" pitchFamily="34" charset="0"/>
              <a:buChar char="•"/>
            </a:pPr>
            <a:r>
              <a:rPr lang="da-DK" dirty="0" smtClean="0"/>
              <a:t>Overvejelser </a:t>
            </a:r>
            <a:r>
              <a:rPr lang="da-DK" dirty="0"/>
              <a:t>over hvordan de faglige pointer/nøgleord skal præsenteres for </a:t>
            </a:r>
            <a:r>
              <a:rPr lang="da-DK" dirty="0" smtClean="0"/>
              <a:t>eleverne</a:t>
            </a:r>
          </a:p>
          <a:p>
            <a:pPr marL="285750" lvl="0" indent="-285750">
              <a:buFont typeface="Arial" pitchFamily="34" charset="0"/>
              <a:buChar char="•"/>
            </a:pPr>
            <a:endParaRPr lang="da-DK" dirty="0"/>
          </a:p>
          <a:p>
            <a:pPr marL="285750" lvl="0" indent="-285750">
              <a:buFont typeface="Arial" pitchFamily="34" charset="0"/>
              <a:buChar char="•"/>
            </a:pPr>
            <a:r>
              <a:rPr lang="da-DK" dirty="0" smtClean="0"/>
              <a:t>Overvejelser </a:t>
            </a:r>
            <a:r>
              <a:rPr lang="da-DK" dirty="0"/>
              <a:t>over hvordan eleverne aktivt inddrages i læreproces og præsentation.</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381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512234" y="313135"/>
            <a:ext cx="8092017"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da-DK" dirty="0"/>
              <a:t>Eleverne må ikke sakke for langt bagud i matematik. Tidlig indsats er endnu mere afgørende i matematik end i andre fag</a:t>
            </a:r>
          </a:p>
          <a:p>
            <a:pPr algn="l"/>
            <a:endParaRPr lang="da-DK" dirty="0"/>
          </a:p>
          <a:p>
            <a:pPr algn="l"/>
            <a:r>
              <a:rPr lang="da-DK" dirty="0"/>
              <a:t>Man kan intervenere ud fra elevens vanskeligheder og individualisere undervisningen.</a:t>
            </a:r>
          </a:p>
          <a:p>
            <a:pPr algn="l"/>
            <a:endParaRPr lang="da-DK" dirty="0"/>
          </a:p>
          <a:p>
            <a:pPr algn="l"/>
            <a:r>
              <a:rPr lang="da-DK" dirty="0"/>
              <a:t>Det er vigtigt at være fleksibel i forhold til disse elever og tillade dem at benytte omvejsstrategier.</a:t>
            </a:r>
          </a:p>
          <a:p>
            <a:pPr algn="l"/>
            <a:endParaRPr lang="da-DK" dirty="0"/>
          </a:p>
          <a:p>
            <a:pPr algn="l"/>
            <a:r>
              <a:rPr lang="da-DK" dirty="0"/>
              <a:t>Læreren skal være præcis og tydelig, når der arbejdes med problemløsning.</a:t>
            </a:r>
          </a:p>
          <a:p>
            <a:pPr algn="l"/>
            <a:endParaRPr lang="da-DK" dirty="0"/>
          </a:p>
          <a:p>
            <a:pPr algn="l"/>
            <a:r>
              <a:rPr lang="da-DK" dirty="0"/>
              <a:t>Der skal være fleksibilitet i undervisningen. Ikke alle elever bliver lige skrappe til matematik, men de grundlæggende </a:t>
            </a:r>
            <a:r>
              <a:rPr lang="da-DK" dirty="0" err="1"/>
              <a:t>færdifheder</a:t>
            </a:r>
            <a:r>
              <a:rPr lang="da-DK" dirty="0"/>
              <a:t> som talforståelse, de 4 regningsarter, hverdagsmatematik og problemløsning, har alle elever glæde af.</a:t>
            </a:r>
          </a:p>
          <a:p>
            <a:pPr algn="l"/>
            <a:endParaRPr lang="da-DK" dirty="0"/>
          </a:p>
          <a:p>
            <a:pPr algn="l"/>
            <a:r>
              <a:rPr lang="da-DK" dirty="0"/>
              <a:t>Det er vigtigt, at overveje hvordan man præsenterer nyt stof for de enkelte elever.</a:t>
            </a:r>
          </a:p>
          <a:p>
            <a:pPr algn="l"/>
            <a:endParaRPr lang="da-DK" dirty="0"/>
          </a:p>
          <a:p>
            <a:pPr algn="l"/>
            <a:r>
              <a:rPr lang="da-DK" dirty="0"/>
              <a:t>Det er vigtigt, at arbejde med åbne opgaver, så alle kan byde ind med det de ved.</a:t>
            </a:r>
          </a:p>
          <a:p>
            <a:pPr algn="l"/>
            <a:endParaRPr lang="da-DK" dirty="0"/>
          </a:p>
          <a:p>
            <a:pPr algn="l"/>
            <a:r>
              <a:rPr lang="da-DK" dirty="0"/>
              <a:t>Læg op til at arbejde med forståelse, så eleverne forstår hvad de gør.</a:t>
            </a:r>
          </a:p>
          <a:p>
            <a:pPr algn="l"/>
            <a:endParaRPr lang="da-DK" dirty="0"/>
          </a:p>
          <a:p>
            <a:pPr algn="l"/>
            <a:r>
              <a:rPr lang="da-DK" dirty="0"/>
              <a:t>Skolen skal støtte op omkring elevers neurologiske vanskeligheder. </a:t>
            </a:r>
          </a:p>
        </p:txBody>
      </p:sp>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68</a:t>
            </a:fld>
            <a:endParaRPr lang="da-DK"/>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246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
          <p:cNvSpPr txBox="1"/>
          <p:nvPr/>
        </p:nvSpPr>
        <p:spPr>
          <a:xfrm>
            <a:off x="539552" y="188640"/>
            <a:ext cx="6408712" cy="6463308"/>
          </a:xfrm>
          <a:prstGeom prst="rect">
            <a:avLst/>
          </a:prstGeom>
          <a:noFill/>
        </p:spPr>
        <p:txBody>
          <a:bodyPr wrap="square" rtlCol="0">
            <a:spAutoFit/>
          </a:bodyPr>
          <a:lstStyle/>
          <a:p>
            <a:r>
              <a:rPr lang="da-DK" dirty="0" smtClean="0"/>
              <a:t/>
            </a:r>
            <a:br>
              <a:rPr lang="da-DK" dirty="0" smtClean="0"/>
            </a:br>
            <a:endParaRPr lang="da-DK" dirty="0" smtClean="0"/>
          </a:p>
          <a:p>
            <a:pPr>
              <a:buFont typeface="Arial" pitchFamily="34" charset="0"/>
              <a:buChar char="•"/>
            </a:pPr>
            <a:r>
              <a:rPr lang="da-DK" dirty="0"/>
              <a:t> </a:t>
            </a:r>
            <a:r>
              <a:rPr lang="da-DK" dirty="0" smtClean="0"/>
              <a:t>At henlede opmærksomheden på et objekt</a:t>
            </a:r>
            <a:br>
              <a:rPr lang="da-DK" dirty="0" smtClean="0"/>
            </a:br>
            <a:endParaRPr lang="da-DK" dirty="0" smtClean="0"/>
          </a:p>
          <a:p>
            <a:pPr>
              <a:buFont typeface="Arial" pitchFamily="34" charset="0"/>
              <a:buChar char="•"/>
            </a:pPr>
            <a:r>
              <a:rPr lang="da-DK" dirty="0"/>
              <a:t> </a:t>
            </a:r>
            <a:r>
              <a:rPr lang="da-DK" dirty="0" smtClean="0"/>
              <a:t>At strukturere opgaven i sekvenser</a:t>
            </a:r>
            <a:br>
              <a:rPr lang="da-DK" dirty="0" smtClean="0"/>
            </a:br>
            <a:endParaRPr lang="da-DK" dirty="0" smtClean="0"/>
          </a:p>
          <a:p>
            <a:pPr>
              <a:buFont typeface="Arial" pitchFamily="34" charset="0"/>
              <a:buChar char="•"/>
            </a:pPr>
            <a:r>
              <a:rPr lang="da-DK" dirty="0"/>
              <a:t> </a:t>
            </a:r>
            <a:r>
              <a:rPr lang="da-DK" dirty="0" smtClean="0"/>
              <a:t>At dele opgaven op i mindre delopgaver</a:t>
            </a:r>
            <a:br>
              <a:rPr lang="da-DK" dirty="0" smtClean="0"/>
            </a:br>
            <a:endParaRPr lang="da-DK" dirty="0" smtClean="0"/>
          </a:p>
          <a:p>
            <a:pPr>
              <a:buFont typeface="Arial" pitchFamily="34" charset="0"/>
              <a:buChar char="•"/>
            </a:pPr>
            <a:r>
              <a:rPr lang="da-DK" dirty="0"/>
              <a:t> </a:t>
            </a:r>
            <a:r>
              <a:rPr lang="da-DK" dirty="0" smtClean="0"/>
              <a:t>At gøre opmærksom på vigtige egenskaber</a:t>
            </a:r>
            <a:br>
              <a:rPr lang="da-DK" dirty="0" smtClean="0"/>
            </a:br>
            <a:endParaRPr lang="da-DK" dirty="0" smtClean="0"/>
          </a:p>
          <a:p>
            <a:pPr>
              <a:buFont typeface="Arial" pitchFamily="34" charset="0"/>
              <a:buChar char="•"/>
            </a:pPr>
            <a:r>
              <a:rPr lang="da-DK" dirty="0"/>
              <a:t> </a:t>
            </a:r>
            <a:r>
              <a:rPr lang="da-DK" dirty="0" smtClean="0"/>
              <a:t>At demonstrere hvordan tingene skal gøres</a:t>
            </a:r>
            <a:br>
              <a:rPr lang="da-DK" dirty="0" smtClean="0"/>
            </a:br>
            <a:endParaRPr lang="da-DK" dirty="0" smtClean="0"/>
          </a:p>
          <a:p>
            <a:pPr>
              <a:buFont typeface="Arial" pitchFamily="34" charset="0"/>
              <a:buChar char="•"/>
            </a:pPr>
            <a:r>
              <a:rPr lang="da-DK" dirty="0"/>
              <a:t> </a:t>
            </a:r>
            <a:r>
              <a:rPr lang="da-DK" dirty="0" smtClean="0"/>
              <a:t>At minde barnet om, hvordan tingene skal gøres</a:t>
            </a:r>
            <a:br>
              <a:rPr lang="da-DK" dirty="0" smtClean="0"/>
            </a:br>
            <a:endParaRPr lang="da-DK" dirty="0" smtClean="0"/>
          </a:p>
          <a:p>
            <a:pPr>
              <a:buFont typeface="Arial" pitchFamily="34" charset="0"/>
              <a:buChar char="•"/>
            </a:pPr>
            <a:r>
              <a:rPr lang="da-DK" dirty="0"/>
              <a:t> </a:t>
            </a:r>
            <a:r>
              <a:rPr lang="da-DK" dirty="0" smtClean="0"/>
              <a:t>At minde barnet om, hvor langt arbejdet er skredet frem</a:t>
            </a:r>
            <a:br>
              <a:rPr lang="da-DK" dirty="0" smtClean="0"/>
            </a:br>
            <a:endParaRPr lang="da-DK" dirty="0" smtClean="0"/>
          </a:p>
          <a:p>
            <a:pPr>
              <a:buFont typeface="Arial" pitchFamily="34" charset="0"/>
              <a:buChar char="•"/>
            </a:pPr>
            <a:r>
              <a:rPr lang="da-DK" dirty="0"/>
              <a:t> </a:t>
            </a:r>
            <a:r>
              <a:rPr lang="da-DK" dirty="0" smtClean="0"/>
              <a:t>At fungere som databank</a:t>
            </a:r>
            <a:br>
              <a:rPr lang="da-DK" dirty="0" smtClean="0"/>
            </a:br>
            <a:endParaRPr lang="da-DK" dirty="0" smtClean="0"/>
          </a:p>
          <a:p>
            <a:pPr>
              <a:buFont typeface="Arial" pitchFamily="34" charset="0"/>
              <a:buChar char="•"/>
            </a:pPr>
            <a:r>
              <a:rPr lang="da-DK" dirty="0"/>
              <a:t> </a:t>
            </a:r>
            <a:r>
              <a:rPr lang="da-DK" dirty="0" smtClean="0"/>
              <a:t>At kontrollere frustration</a:t>
            </a:r>
            <a:br>
              <a:rPr lang="da-DK" dirty="0" smtClean="0"/>
            </a:br>
            <a:endParaRPr lang="da-DK" dirty="0" smtClean="0"/>
          </a:p>
          <a:p>
            <a:pPr>
              <a:buFont typeface="Arial" pitchFamily="34" charset="0"/>
              <a:buChar char="•"/>
            </a:pPr>
            <a:r>
              <a:rPr lang="da-DK" dirty="0"/>
              <a:t> </a:t>
            </a:r>
            <a:r>
              <a:rPr lang="da-DK" dirty="0" smtClean="0"/>
              <a:t>At evaluere succes / fiasko</a:t>
            </a:r>
            <a:br>
              <a:rPr lang="da-DK" dirty="0" smtClean="0"/>
            </a:br>
            <a:endParaRPr lang="da-DK" dirty="0" smtClean="0"/>
          </a:p>
          <a:p>
            <a:pPr>
              <a:buFont typeface="Arial" pitchFamily="34" charset="0"/>
              <a:buChar char="•"/>
            </a:pPr>
            <a:r>
              <a:rPr lang="da-DK" dirty="0"/>
              <a:t> </a:t>
            </a:r>
            <a:r>
              <a:rPr lang="da-DK" dirty="0" smtClean="0"/>
              <a:t>At fastholde orienteringen mod målet</a:t>
            </a:r>
          </a:p>
        </p:txBody>
      </p:sp>
      <p:sp>
        <p:nvSpPr>
          <p:cNvPr id="3" name="Pladsholder til diasnummer 2"/>
          <p:cNvSpPr>
            <a:spLocks noGrp="1"/>
          </p:cNvSpPr>
          <p:nvPr>
            <p:ph type="sldNum" sz="quarter" idx="12"/>
          </p:nvPr>
        </p:nvSpPr>
        <p:spPr/>
        <p:txBody>
          <a:bodyPr/>
          <a:lstStyle/>
          <a:p>
            <a:fld id="{DD404C52-F0D7-4616-87BA-9A0B7B9A70E5}" type="slidenum">
              <a:rPr lang="da-DK" smtClean="0"/>
              <a:t>69</a:t>
            </a:fld>
            <a:endParaRPr lang="da-DK"/>
          </a:p>
        </p:txBody>
      </p:sp>
      <p:sp>
        <p:nvSpPr>
          <p:cNvPr id="2" name="Pladsholder til sidefod 1"/>
          <p:cNvSpPr>
            <a:spLocks noGrp="1"/>
          </p:cNvSpPr>
          <p:nvPr>
            <p:ph type="ftr" sz="quarter" idx="11"/>
          </p:nvPr>
        </p:nvSpPr>
        <p:spPr/>
        <p:txBody>
          <a:bodyPr/>
          <a:lstStyle/>
          <a:p>
            <a:r>
              <a:rPr lang="de-DE" smtClean="0"/>
              <a:t>AH &amp; Matematik, MWA, ALF, 2013</a:t>
            </a:r>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ktangel 6"/>
          <p:cNvSpPr/>
          <p:nvPr/>
        </p:nvSpPr>
        <p:spPr>
          <a:xfrm>
            <a:off x="663643" y="207447"/>
            <a:ext cx="1765163" cy="369332"/>
          </a:xfrm>
          <a:prstGeom prst="rect">
            <a:avLst/>
          </a:prstGeom>
        </p:spPr>
        <p:txBody>
          <a:bodyPr wrap="none">
            <a:spAutoFit/>
          </a:bodyPr>
          <a:lstStyle/>
          <a:p>
            <a:r>
              <a:rPr lang="da-DK" b="1" dirty="0">
                <a:solidFill>
                  <a:prstClr val="black"/>
                </a:solidFill>
              </a:rPr>
              <a:t>Læreren opgave </a:t>
            </a:r>
            <a:endParaRPr lang="da-DK" dirty="0"/>
          </a:p>
        </p:txBody>
      </p:sp>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831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7</a:t>
            </a:fld>
            <a:endParaRPr lang="da-DK"/>
          </a:p>
        </p:txBody>
      </p:sp>
      <p:sp>
        <p:nvSpPr>
          <p:cNvPr id="13" name="Tekstboks 12"/>
          <p:cNvSpPr txBox="1"/>
          <p:nvPr/>
        </p:nvSpPr>
        <p:spPr>
          <a:xfrm>
            <a:off x="6544119" y="5905926"/>
            <a:ext cx="1438471" cy="369332"/>
          </a:xfrm>
          <a:prstGeom prst="rect">
            <a:avLst/>
          </a:prstGeom>
          <a:noFill/>
        </p:spPr>
        <p:txBody>
          <a:bodyPr wrap="none" rtlCol="0">
            <a:spAutoFit/>
          </a:bodyPr>
          <a:lstStyle/>
          <a:p>
            <a:r>
              <a:rPr lang="da-DK" dirty="0" smtClean="0"/>
              <a:t>Alloway 2011</a:t>
            </a:r>
            <a:endParaRPr lang="da-DK"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574864"/>
            <a:ext cx="5544616" cy="511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kstboks 18"/>
          <p:cNvSpPr txBox="1"/>
          <p:nvPr/>
        </p:nvSpPr>
        <p:spPr>
          <a:xfrm>
            <a:off x="3851920" y="2780928"/>
            <a:ext cx="756938" cy="646331"/>
          </a:xfrm>
          <a:prstGeom prst="rect">
            <a:avLst/>
          </a:prstGeom>
          <a:noFill/>
        </p:spPr>
        <p:txBody>
          <a:bodyPr wrap="none" rtlCol="0">
            <a:spAutoFit/>
          </a:bodyPr>
          <a:lstStyle/>
          <a:p>
            <a:r>
              <a:rPr lang="da-DK" sz="3600" b="1" dirty="0" smtClean="0">
                <a:solidFill>
                  <a:schemeClr val="bg1"/>
                </a:solidFill>
              </a:rPr>
              <a:t>AH</a:t>
            </a:r>
            <a:endParaRPr lang="da-DK" sz="3600" b="1" dirty="0">
              <a:solidFill>
                <a:schemeClr val="bg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355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pPr>
              <a:defRPr/>
            </a:pPr>
            <a:r>
              <a:rPr lang="de-DE" smtClean="0"/>
              <a:t>AH &amp; Matematik, MWA, ALF, 2013</a:t>
            </a:r>
            <a:endParaRPr lang="da-DK"/>
          </a:p>
        </p:txBody>
      </p:sp>
      <p:sp>
        <p:nvSpPr>
          <p:cNvPr id="3" name="Pladsholder til diasnummer 2"/>
          <p:cNvSpPr>
            <a:spLocks noGrp="1"/>
          </p:cNvSpPr>
          <p:nvPr>
            <p:ph type="sldNum" sz="quarter" idx="12"/>
          </p:nvPr>
        </p:nvSpPr>
        <p:spPr/>
        <p:txBody>
          <a:bodyPr/>
          <a:lstStyle/>
          <a:p>
            <a:pPr>
              <a:defRPr/>
            </a:pPr>
            <a:fld id="{39FFDB8F-F32D-408A-9B64-DA6FE04D4E0E}" type="slidenum">
              <a:rPr lang="da-DK" smtClean="0"/>
              <a:pPr>
                <a:defRPr/>
              </a:pPr>
              <a:t>70</a:t>
            </a:fld>
            <a:endParaRPr lang="da-DK"/>
          </a:p>
        </p:txBody>
      </p:sp>
      <p:sp>
        <p:nvSpPr>
          <p:cNvPr id="313" name="Rektangel 312"/>
          <p:cNvSpPr/>
          <p:nvPr/>
        </p:nvSpPr>
        <p:spPr>
          <a:xfrm>
            <a:off x="669925" y="333375"/>
            <a:ext cx="4981575" cy="6408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pic>
        <p:nvPicPr>
          <p:cNvPr id="5530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46038"/>
            <a:ext cx="4981575" cy="677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0649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DD404C52-F0D7-4616-87BA-9A0B7B9A70E5}" type="slidenum">
              <a:rPr lang="da-DK" smtClean="0"/>
              <a:t>71</a:t>
            </a:fld>
            <a:endParaRPr lang="da-DK"/>
          </a:p>
        </p:txBody>
      </p:sp>
      <p:grpSp>
        <p:nvGrpSpPr>
          <p:cNvPr id="5" name="Gruppe 4"/>
          <p:cNvGrpSpPr>
            <a:grpSpLocks/>
          </p:cNvGrpSpPr>
          <p:nvPr/>
        </p:nvGrpSpPr>
        <p:grpSpPr>
          <a:xfrm>
            <a:off x="179512" y="404664"/>
            <a:ext cx="7704649" cy="5400504"/>
            <a:chOff x="-1080395" y="-648192"/>
            <a:chExt cx="7705131" cy="5400720"/>
          </a:xfrm>
        </p:grpSpPr>
        <p:pic>
          <p:nvPicPr>
            <p:cNvPr id="6" name="Picture 19" descr="http://www.skoveniskolen.dk/media/Fugleb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0520" y="3161095"/>
              <a:ext cx="1676647" cy="872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84176" y="3078927"/>
              <a:ext cx="1470185" cy="132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ktangel 7"/>
            <p:cNvSpPr/>
            <p:nvPr/>
          </p:nvSpPr>
          <p:spPr>
            <a:xfrm>
              <a:off x="0" y="0"/>
              <a:ext cx="6624736" cy="4752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da-DK" sz="1100">
                  <a:effectLst/>
                  <a:ea typeface="Times New Roman"/>
                  <a:cs typeface="Times New Roman"/>
                </a:rPr>
                <a:t> </a:t>
              </a:r>
              <a:endParaRPr lang="da-DK" sz="1100">
                <a:effectLst/>
                <a:ea typeface="Calibri"/>
                <a:cs typeface="Times New Roman"/>
              </a:endParaRPr>
            </a:p>
          </p:txBody>
        </p:sp>
        <p:pic>
          <p:nvPicPr>
            <p:cNvPr id="9"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7449" y="3582228"/>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5365" y="3605404"/>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68" y="3727540"/>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4726" y="3732592"/>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0189" y="3350202"/>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422" y="3350202"/>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282" y="3396553"/>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484" y="3582412"/>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810" y="3834594"/>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8693" y="3872430"/>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4656" y="3872430"/>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2521" y="3872430"/>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5491" y="3907990"/>
              <a:ext cx="247916" cy="23202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6740" y="3872430"/>
              <a:ext cx="247916" cy="232026"/>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uppe 22"/>
            <p:cNvGrpSpPr/>
            <p:nvPr/>
          </p:nvGrpSpPr>
          <p:grpSpPr>
            <a:xfrm>
              <a:off x="3255324" y="3487177"/>
              <a:ext cx="247916" cy="232026"/>
              <a:chOff x="3255324" y="3487177"/>
              <a:chExt cx="247916" cy="232026"/>
            </a:xfrm>
          </p:grpSpPr>
          <p:pic>
            <p:nvPicPr>
              <p:cNvPr id="51"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5324" y="3487177"/>
                <a:ext cx="247916" cy="232026"/>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Lige forbindelse 51"/>
              <p:cNvCxnSpPr/>
              <p:nvPr/>
            </p:nvCxnSpPr>
            <p:spPr>
              <a:xfrm>
                <a:off x="3379282" y="3487177"/>
                <a:ext cx="0" cy="232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Lige forbindelse 52"/>
              <p:cNvCxnSpPr/>
              <p:nvPr/>
            </p:nvCxnSpPr>
            <p:spPr>
              <a:xfrm>
                <a:off x="3255324" y="3603190"/>
                <a:ext cx="247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uppe 23"/>
            <p:cNvGrpSpPr/>
            <p:nvPr/>
          </p:nvGrpSpPr>
          <p:grpSpPr>
            <a:xfrm>
              <a:off x="3407724" y="3639577"/>
              <a:ext cx="247916" cy="232026"/>
              <a:chOff x="3407724" y="3639577"/>
              <a:chExt cx="247916" cy="232026"/>
            </a:xfrm>
          </p:grpSpPr>
          <p:pic>
            <p:nvPicPr>
              <p:cNvPr id="48"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7724" y="3639577"/>
                <a:ext cx="247916" cy="232026"/>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Lige forbindelse 48"/>
              <p:cNvCxnSpPr/>
              <p:nvPr/>
            </p:nvCxnSpPr>
            <p:spPr>
              <a:xfrm>
                <a:off x="3531682" y="3639577"/>
                <a:ext cx="0" cy="232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Lige forbindelse 49"/>
              <p:cNvCxnSpPr/>
              <p:nvPr/>
            </p:nvCxnSpPr>
            <p:spPr>
              <a:xfrm>
                <a:off x="3407724" y="3755590"/>
                <a:ext cx="247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uppe 24"/>
            <p:cNvGrpSpPr/>
            <p:nvPr/>
          </p:nvGrpSpPr>
          <p:grpSpPr>
            <a:xfrm>
              <a:off x="3560124" y="3791977"/>
              <a:ext cx="247916" cy="232026"/>
              <a:chOff x="3560124" y="3791977"/>
              <a:chExt cx="247916" cy="232026"/>
            </a:xfrm>
          </p:grpSpPr>
          <p:pic>
            <p:nvPicPr>
              <p:cNvPr id="45"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124" y="3791977"/>
                <a:ext cx="247916" cy="232026"/>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Lige forbindelse 45"/>
              <p:cNvCxnSpPr/>
              <p:nvPr/>
            </p:nvCxnSpPr>
            <p:spPr>
              <a:xfrm>
                <a:off x="3684082" y="3791977"/>
                <a:ext cx="0" cy="232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Lige forbindelse 46"/>
              <p:cNvCxnSpPr/>
              <p:nvPr/>
            </p:nvCxnSpPr>
            <p:spPr>
              <a:xfrm>
                <a:off x="3560124" y="3907990"/>
                <a:ext cx="247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uppe 25"/>
            <p:cNvGrpSpPr/>
            <p:nvPr/>
          </p:nvGrpSpPr>
          <p:grpSpPr>
            <a:xfrm>
              <a:off x="3712524" y="3944377"/>
              <a:ext cx="247916" cy="232026"/>
              <a:chOff x="3712524" y="3944377"/>
              <a:chExt cx="247916" cy="232026"/>
            </a:xfrm>
          </p:grpSpPr>
          <p:pic>
            <p:nvPicPr>
              <p:cNvPr id="42" name="Picture 2" descr="http://www.naturplan.dk/illustrationer/illustrationer-t/bille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2524" y="3944377"/>
                <a:ext cx="247916" cy="232026"/>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Lige forbindelse 42"/>
              <p:cNvCxnSpPr/>
              <p:nvPr/>
            </p:nvCxnSpPr>
            <p:spPr>
              <a:xfrm>
                <a:off x="3836482" y="3944377"/>
                <a:ext cx="0" cy="2320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p:nvCxnSpPr>
            <p:spPr>
              <a:xfrm>
                <a:off x="3712524" y="4060390"/>
                <a:ext cx="2479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Tekstboks 1027"/>
            <p:cNvSpPr txBox="1"/>
            <p:nvPr/>
          </p:nvSpPr>
          <p:spPr>
            <a:xfrm>
              <a:off x="1944094" y="2376170"/>
              <a:ext cx="790575" cy="1579880"/>
            </a:xfrm>
            <a:prstGeom prst="rect">
              <a:avLst/>
            </a:prstGeom>
            <a:noFill/>
          </p:spPr>
          <p:txBody>
            <a:bodyPr wrap="none" rtlCol="0">
              <a:spAutoFit/>
            </a:bodyPr>
            <a:lstStyle/>
            <a:p>
              <a:pPr>
                <a:spcAft>
                  <a:spcPts val="0"/>
                </a:spcAft>
              </a:pPr>
              <a:r>
                <a:rPr lang="da-DK" sz="9600" kern="1200">
                  <a:solidFill>
                    <a:srgbClr val="000000"/>
                  </a:solidFill>
                  <a:effectLst/>
                  <a:latin typeface="Calibri"/>
                  <a:ea typeface="Times New Roman"/>
                  <a:cs typeface="Times New Roman"/>
                </a:rPr>
                <a:t>_</a:t>
              </a:r>
              <a:endParaRPr lang="da-DK" sz="1200">
                <a:effectLst/>
                <a:latin typeface="Times New Roman"/>
                <a:ea typeface="Times New Roman"/>
              </a:endParaRPr>
            </a:p>
          </p:txBody>
        </p:sp>
        <p:sp>
          <p:nvSpPr>
            <p:cNvPr id="28" name="Tekstboks 1028"/>
            <p:cNvSpPr txBox="1"/>
            <p:nvPr/>
          </p:nvSpPr>
          <p:spPr>
            <a:xfrm>
              <a:off x="3960191" y="2923465"/>
              <a:ext cx="790575" cy="1579880"/>
            </a:xfrm>
            <a:prstGeom prst="rect">
              <a:avLst/>
            </a:prstGeom>
            <a:noFill/>
          </p:spPr>
          <p:txBody>
            <a:bodyPr wrap="none" rtlCol="0">
              <a:spAutoFit/>
            </a:bodyPr>
            <a:lstStyle/>
            <a:p>
              <a:pPr>
                <a:spcAft>
                  <a:spcPts val="0"/>
                </a:spcAft>
              </a:pPr>
              <a:r>
                <a:rPr lang="da-DK" sz="9600" kern="1200">
                  <a:solidFill>
                    <a:srgbClr val="000000"/>
                  </a:solidFill>
                  <a:effectLst/>
                  <a:latin typeface="Calibri"/>
                  <a:ea typeface="Times New Roman"/>
                  <a:cs typeface="Times New Roman"/>
                </a:rPr>
                <a:t>=</a:t>
              </a:r>
              <a:endParaRPr lang="da-DK" sz="1200">
                <a:effectLst/>
                <a:latin typeface="Times New Roman"/>
                <a:ea typeface="Times New Roman"/>
              </a:endParaRPr>
            </a:p>
          </p:txBody>
        </p:sp>
        <p:sp>
          <p:nvSpPr>
            <p:cNvPr id="29" name="Tekstboks 56"/>
            <p:cNvSpPr txBox="1"/>
            <p:nvPr/>
          </p:nvSpPr>
          <p:spPr>
            <a:xfrm>
              <a:off x="2808136" y="1656118"/>
              <a:ext cx="1021715" cy="308610"/>
            </a:xfrm>
            <a:prstGeom prst="rect">
              <a:avLst/>
            </a:prstGeom>
            <a:solidFill>
              <a:schemeClr val="bg1">
                <a:lumMod val="85000"/>
              </a:schemeClr>
            </a:solidFill>
          </p:spPr>
          <p:txBody>
            <a:bodyPr wrap="none" rtlCol="0">
              <a:spAutoFit/>
            </a:bodyPr>
            <a:lstStyle/>
            <a:p>
              <a:pPr>
                <a:spcAft>
                  <a:spcPts val="0"/>
                </a:spcAft>
              </a:pPr>
              <a:r>
                <a:rPr lang="da-DK" sz="1400" kern="1200">
                  <a:solidFill>
                    <a:srgbClr val="000000"/>
                  </a:solidFill>
                  <a:effectLst/>
                  <a:latin typeface="Calibri"/>
                  <a:ea typeface="Times New Roman"/>
                  <a:cs typeface="Times New Roman"/>
                </a:rPr>
                <a:t>Subtraktion</a:t>
              </a:r>
              <a:endParaRPr lang="da-DK" sz="1200">
                <a:effectLst/>
                <a:latin typeface="Times New Roman"/>
                <a:ea typeface="Times New Roman"/>
              </a:endParaRPr>
            </a:p>
          </p:txBody>
        </p:sp>
        <p:cxnSp>
          <p:nvCxnSpPr>
            <p:cNvPr id="30" name="Lige pilforbindelse 29"/>
            <p:cNvCxnSpPr/>
            <p:nvPr/>
          </p:nvCxnSpPr>
          <p:spPr>
            <a:xfrm flipV="1">
              <a:off x="3325185" y="864097"/>
              <a:ext cx="0" cy="7920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Lige pilforbindelse 30"/>
            <p:cNvCxnSpPr/>
            <p:nvPr/>
          </p:nvCxnSpPr>
          <p:spPr>
            <a:xfrm flipH="1">
              <a:off x="3325184" y="1963961"/>
              <a:ext cx="1" cy="823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Tekstboks 59"/>
            <p:cNvSpPr txBox="1"/>
            <p:nvPr/>
          </p:nvSpPr>
          <p:spPr>
            <a:xfrm>
              <a:off x="2938232" y="2160240"/>
              <a:ext cx="869807" cy="307777"/>
            </a:xfrm>
            <a:prstGeom prst="rect">
              <a:avLst/>
            </a:prstGeom>
            <a:solidFill>
              <a:schemeClr val="bg1"/>
            </a:solidFill>
          </p:spPr>
          <p:txBody>
            <a:bodyPr wrap="square" rtlCol="0">
              <a:spAutoFit/>
            </a:bodyPr>
            <a:lstStyle/>
            <a:p>
              <a:pPr>
                <a:spcAft>
                  <a:spcPts val="0"/>
                </a:spcAft>
              </a:pPr>
              <a:r>
                <a:rPr lang="da-DK" sz="1400" kern="1200">
                  <a:solidFill>
                    <a:srgbClr val="000000"/>
                  </a:solidFill>
                  <a:effectLst/>
                  <a:latin typeface="Calibri"/>
                  <a:ea typeface="Times New Roman"/>
                  <a:cs typeface="Times New Roman"/>
                </a:rPr>
                <a:t>Tegning</a:t>
              </a:r>
              <a:endParaRPr lang="da-DK" sz="1200">
                <a:effectLst/>
                <a:latin typeface="Times New Roman"/>
                <a:ea typeface="Times New Roman"/>
              </a:endParaRPr>
            </a:p>
          </p:txBody>
        </p:sp>
        <p:sp>
          <p:nvSpPr>
            <p:cNvPr id="33" name="Tekstboks 60"/>
            <p:cNvSpPr txBox="1"/>
            <p:nvPr/>
          </p:nvSpPr>
          <p:spPr>
            <a:xfrm>
              <a:off x="2791162" y="1152082"/>
              <a:ext cx="1082675" cy="308610"/>
            </a:xfrm>
            <a:prstGeom prst="rect">
              <a:avLst/>
            </a:prstGeom>
            <a:solidFill>
              <a:schemeClr val="bg1"/>
            </a:solidFill>
          </p:spPr>
          <p:txBody>
            <a:bodyPr wrap="none" rtlCol="0">
              <a:spAutoFit/>
            </a:bodyPr>
            <a:lstStyle/>
            <a:p>
              <a:pPr>
                <a:spcAft>
                  <a:spcPts val="0"/>
                </a:spcAft>
              </a:pPr>
              <a:r>
                <a:rPr lang="da-DK" sz="1400" kern="1200">
                  <a:solidFill>
                    <a:srgbClr val="000000"/>
                  </a:solidFill>
                  <a:effectLst/>
                  <a:latin typeface="Calibri"/>
                  <a:ea typeface="Times New Roman"/>
                  <a:cs typeface="Times New Roman"/>
                </a:rPr>
                <a:t>Regnestykke</a:t>
              </a:r>
              <a:endParaRPr lang="da-DK" sz="1200">
                <a:effectLst/>
                <a:latin typeface="Times New Roman"/>
                <a:ea typeface="Times New Roman"/>
              </a:endParaRPr>
            </a:p>
          </p:txBody>
        </p:sp>
        <p:cxnSp>
          <p:nvCxnSpPr>
            <p:cNvPr id="34" name="Lige pilforbindelse 33"/>
            <p:cNvCxnSpPr/>
            <p:nvPr/>
          </p:nvCxnSpPr>
          <p:spPr>
            <a:xfrm flipV="1">
              <a:off x="3842057" y="1810072"/>
              <a:ext cx="1270511"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Tekstboks 62"/>
            <p:cNvSpPr txBox="1"/>
            <p:nvPr/>
          </p:nvSpPr>
          <p:spPr>
            <a:xfrm>
              <a:off x="4104198" y="1656118"/>
              <a:ext cx="744855" cy="463550"/>
            </a:xfrm>
            <a:prstGeom prst="rect">
              <a:avLst/>
            </a:prstGeom>
            <a:solidFill>
              <a:schemeClr val="bg1"/>
            </a:solidFill>
          </p:spPr>
          <p:txBody>
            <a:bodyPr wrap="none" rtlCol="0">
              <a:spAutoFit/>
            </a:bodyPr>
            <a:lstStyle/>
            <a:p>
              <a:pPr>
                <a:spcAft>
                  <a:spcPts val="0"/>
                </a:spcAft>
              </a:pPr>
              <a:r>
                <a:rPr lang="da-DK" sz="1400" kern="1200">
                  <a:solidFill>
                    <a:srgbClr val="000000"/>
                  </a:solidFill>
                  <a:effectLst/>
                  <a:latin typeface="Calibri"/>
                  <a:ea typeface="Times New Roman"/>
                  <a:cs typeface="Times New Roman"/>
                </a:rPr>
                <a:t>Historie</a:t>
              </a:r>
              <a:endParaRPr lang="da-DK" sz="1200">
                <a:effectLst/>
                <a:latin typeface="Times New Roman"/>
                <a:ea typeface="Times New Roman"/>
              </a:endParaRPr>
            </a:p>
            <a:p>
              <a:pPr>
                <a:spcAft>
                  <a:spcPts val="0"/>
                </a:spcAft>
              </a:pPr>
              <a:r>
                <a:rPr lang="da-DK" sz="1000" kern="1200">
                  <a:solidFill>
                    <a:srgbClr val="000000"/>
                  </a:solidFill>
                  <a:effectLst/>
                  <a:latin typeface="Calibri"/>
                  <a:ea typeface="Times New Roman"/>
                  <a:cs typeface="Times New Roman"/>
                </a:rPr>
                <a:t>(Proces)</a:t>
              </a:r>
              <a:endParaRPr lang="da-DK" sz="1200">
                <a:effectLst/>
                <a:latin typeface="Times New Roman"/>
                <a:ea typeface="Times New Roman"/>
              </a:endParaRPr>
            </a:p>
          </p:txBody>
        </p:sp>
        <p:cxnSp>
          <p:nvCxnSpPr>
            <p:cNvPr id="36" name="Lige pilforbindelse 35"/>
            <p:cNvCxnSpPr/>
            <p:nvPr/>
          </p:nvCxnSpPr>
          <p:spPr>
            <a:xfrm flipH="1" flipV="1">
              <a:off x="1584176" y="1810072"/>
              <a:ext cx="1224136"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Tekstboks 64"/>
            <p:cNvSpPr txBox="1"/>
            <p:nvPr/>
          </p:nvSpPr>
          <p:spPr>
            <a:xfrm>
              <a:off x="1842671" y="1656118"/>
              <a:ext cx="741045" cy="463550"/>
            </a:xfrm>
            <a:prstGeom prst="rect">
              <a:avLst/>
            </a:prstGeom>
            <a:solidFill>
              <a:schemeClr val="bg1"/>
            </a:solidFill>
          </p:spPr>
          <p:txBody>
            <a:bodyPr wrap="none" rtlCol="0">
              <a:spAutoFit/>
            </a:bodyPr>
            <a:lstStyle/>
            <a:p>
              <a:pPr>
                <a:spcAft>
                  <a:spcPts val="0"/>
                </a:spcAft>
              </a:pPr>
              <a:r>
                <a:rPr lang="da-DK" sz="1400" kern="1200">
                  <a:solidFill>
                    <a:srgbClr val="000000"/>
                  </a:solidFill>
                  <a:effectLst/>
                  <a:latin typeface="Calibri"/>
                  <a:ea typeface="Times New Roman"/>
                  <a:cs typeface="Times New Roman"/>
                </a:rPr>
                <a:t>Hvad er</a:t>
              </a:r>
              <a:endParaRPr lang="da-DK" sz="1200">
                <a:effectLst/>
                <a:latin typeface="Times New Roman"/>
                <a:ea typeface="Times New Roman"/>
              </a:endParaRPr>
            </a:p>
            <a:p>
              <a:pPr>
                <a:spcAft>
                  <a:spcPts val="0"/>
                </a:spcAft>
              </a:pPr>
              <a:r>
                <a:rPr lang="da-DK" sz="1000" kern="1200">
                  <a:solidFill>
                    <a:srgbClr val="000000"/>
                  </a:solidFill>
                  <a:effectLst/>
                  <a:latin typeface="Calibri"/>
                  <a:ea typeface="Times New Roman"/>
                  <a:cs typeface="Times New Roman"/>
                </a:rPr>
                <a:t>(Indhold)</a:t>
              </a:r>
              <a:endParaRPr lang="da-DK" sz="1200">
                <a:effectLst/>
                <a:latin typeface="Times New Roman"/>
                <a:ea typeface="Times New Roman"/>
              </a:endParaRPr>
            </a:p>
          </p:txBody>
        </p:sp>
        <p:sp>
          <p:nvSpPr>
            <p:cNvPr id="38" name="Rektangel 37"/>
            <p:cNvSpPr/>
            <p:nvPr/>
          </p:nvSpPr>
          <p:spPr>
            <a:xfrm>
              <a:off x="144016" y="1008111"/>
              <a:ext cx="1130424" cy="1656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a-DK" sz="1100" b="1" kern="1200">
                  <a:solidFill>
                    <a:srgbClr val="FFFFFF"/>
                  </a:solidFill>
                  <a:effectLst/>
                  <a:ea typeface="Times New Roman"/>
                  <a:cs typeface="Times New Roman"/>
                </a:rPr>
                <a:t>Man ser hvor mange man har, så tager man nogen væk, og så ser man, hvor mange der er tilbage. </a:t>
              </a:r>
              <a:endParaRPr lang="da-DK" sz="1200">
                <a:effectLst/>
                <a:latin typeface="Times New Roman"/>
                <a:ea typeface="Times New Roman"/>
              </a:endParaRPr>
            </a:p>
          </p:txBody>
        </p:sp>
        <p:sp>
          <p:nvSpPr>
            <p:cNvPr id="39" name="Rektangel 38"/>
            <p:cNvSpPr/>
            <p:nvPr/>
          </p:nvSpPr>
          <p:spPr>
            <a:xfrm>
              <a:off x="5328592" y="1000518"/>
              <a:ext cx="1152128" cy="1663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a-DK" sz="1100" b="1" kern="1200">
                  <a:solidFill>
                    <a:srgbClr val="FFFFFF"/>
                  </a:solidFill>
                  <a:effectLst/>
                  <a:ea typeface="Times New Roman"/>
                  <a:cs typeface="Times New Roman"/>
                </a:rPr>
                <a:t>En fugl fandt 9 biller. Den spiste 4 biller. Men 5 biller nåede at gemme sig under en sten</a:t>
              </a:r>
              <a:r>
                <a:rPr lang="da-DK" sz="1100" kern="1200">
                  <a:solidFill>
                    <a:srgbClr val="FFFFFF"/>
                  </a:solidFill>
                  <a:effectLst/>
                  <a:ea typeface="Times New Roman"/>
                  <a:cs typeface="Times New Roman"/>
                </a:rPr>
                <a:t>. </a:t>
              </a:r>
              <a:endParaRPr lang="da-DK" sz="1200">
                <a:effectLst/>
                <a:latin typeface="Times New Roman"/>
                <a:ea typeface="Times New Roman"/>
              </a:endParaRPr>
            </a:p>
          </p:txBody>
        </p:sp>
        <p:sp>
          <p:nvSpPr>
            <p:cNvPr id="40" name="Tekstboks 67"/>
            <p:cNvSpPr txBox="1"/>
            <p:nvPr/>
          </p:nvSpPr>
          <p:spPr>
            <a:xfrm>
              <a:off x="-1080395" y="-648192"/>
              <a:ext cx="1688517" cy="461683"/>
            </a:xfrm>
            <a:prstGeom prst="rect">
              <a:avLst/>
            </a:prstGeom>
            <a:noFill/>
          </p:spPr>
          <p:txBody>
            <a:bodyPr wrap="none" rtlCol="0">
              <a:spAutoFit/>
            </a:bodyPr>
            <a:lstStyle/>
            <a:p>
              <a:pPr>
                <a:spcAft>
                  <a:spcPts val="0"/>
                </a:spcAft>
              </a:pPr>
              <a:r>
                <a:rPr lang="da-DK" sz="2400" kern="1200" dirty="0">
                  <a:solidFill>
                    <a:srgbClr val="000000"/>
                  </a:solidFill>
                  <a:effectLst/>
                  <a:latin typeface="Calibri"/>
                  <a:ea typeface="Times New Roman"/>
                  <a:cs typeface="Times New Roman"/>
                </a:rPr>
                <a:t>Begrebskort</a:t>
              </a:r>
              <a:endParaRPr lang="da-DK" sz="2400" dirty="0">
                <a:effectLst/>
                <a:latin typeface="Times New Roman"/>
                <a:ea typeface="Times New Roman"/>
              </a:endParaRPr>
            </a:p>
          </p:txBody>
        </p:sp>
        <p:sp>
          <p:nvSpPr>
            <p:cNvPr id="41" name="Tekstboks 1034"/>
            <p:cNvSpPr txBox="1"/>
            <p:nvPr/>
          </p:nvSpPr>
          <p:spPr>
            <a:xfrm>
              <a:off x="2243748" y="72005"/>
              <a:ext cx="2268855" cy="835660"/>
            </a:xfrm>
            <a:prstGeom prst="rect">
              <a:avLst/>
            </a:prstGeom>
            <a:noFill/>
          </p:spPr>
          <p:txBody>
            <a:bodyPr wrap="none" rtlCol="0">
              <a:spAutoFit/>
            </a:bodyPr>
            <a:lstStyle/>
            <a:p>
              <a:pPr>
                <a:spcAft>
                  <a:spcPts val="0"/>
                </a:spcAft>
              </a:pPr>
              <a:r>
                <a:rPr lang="da-DK" sz="4800" b="1" kern="1200">
                  <a:solidFill>
                    <a:srgbClr val="000000"/>
                  </a:solidFill>
                  <a:effectLst/>
                  <a:latin typeface="Calibri"/>
                  <a:ea typeface="Times New Roman"/>
                  <a:cs typeface="Times New Roman"/>
                </a:rPr>
                <a:t>9 – 4 = 5</a:t>
              </a:r>
              <a:endParaRPr lang="da-DK" sz="1200">
                <a:effectLst/>
                <a:latin typeface="Times New Roman"/>
                <a:ea typeface="Times New Roman"/>
              </a:endParaRPr>
            </a:p>
          </p:txBody>
        </p:sp>
      </p:grpSp>
      <p:pic>
        <p:nvPicPr>
          <p:cNvPr id="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descr="Professionshjskolen UCC">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369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p:cNvSpPr>
            <a:spLocks noGrp="1"/>
          </p:cNvSpPr>
          <p:nvPr>
            <p:ph type="ftr" sz="quarter" idx="11"/>
          </p:nvPr>
        </p:nvSpPr>
        <p:spPr/>
        <p:txBody>
          <a:bodyPr/>
          <a:lstStyle/>
          <a:p>
            <a:r>
              <a:rPr lang="de-DE" smtClean="0"/>
              <a:t>AH &amp; Matematik, MWA, ALF, 2013</a:t>
            </a:r>
            <a:endParaRPr lang="da-DK"/>
          </a:p>
        </p:txBody>
      </p:sp>
      <p:sp>
        <p:nvSpPr>
          <p:cNvPr id="3" name="Pladsholder til diasnummer 2"/>
          <p:cNvSpPr>
            <a:spLocks noGrp="1"/>
          </p:cNvSpPr>
          <p:nvPr>
            <p:ph type="sldNum" sz="quarter" idx="12"/>
          </p:nvPr>
        </p:nvSpPr>
        <p:spPr/>
        <p:txBody>
          <a:bodyPr/>
          <a:lstStyle/>
          <a:p>
            <a:fld id="{E20328C9-5876-4991-AF8C-9174419118DD}" type="slidenum">
              <a:rPr lang="da-DK" smtClean="0"/>
              <a:t>72</a:t>
            </a:fld>
            <a:endParaRPr lang="da-DK"/>
          </a:p>
        </p:txBody>
      </p:sp>
      <p:sp>
        <p:nvSpPr>
          <p:cNvPr id="4" name="Tekstboks 3"/>
          <p:cNvSpPr txBox="1"/>
          <p:nvPr/>
        </p:nvSpPr>
        <p:spPr>
          <a:xfrm>
            <a:off x="179512" y="436022"/>
            <a:ext cx="1321196" cy="369332"/>
          </a:xfrm>
          <a:prstGeom prst="rect">
            <a:avLst/>
          </a:prstGeom>
          <a:noFill/>
        </p:spPr>
        <p:txBody>
          <a:bodyPr wrap="none" rtlCol="0">
            <a:spAutoFit/>
          </a:bodyPr>
          <a:lstStyle/>
          <a:p>
            <a:r>
              <a:rPr lang="da-DK" dirty="0" smtClean="0"/>
              <a:t>6 principper</a:t>
            </a:r>
            <a:endParaRPr lang="da-DK" dirty="0"/>
          </a:p>
        </p:txBody>
      </p:sp>
      <p:sp>
        <p:nvSpPr>
          <p:cNvPr id="5" name="Tekstboks 4"/>
          <p:cNvSpPr txBox="1"/>
          <p:nvPr/>
        </p:nvSpPr>
        <p:spPr>
          <a:xfrm>
            <a:off x="396489" y="1628800"/>
            <a:ext cx="7908354" cy="5078313"/>
          </a:xfrm>
          <a:prstGeom prst="rect">
            <a:avLst/>
          </a:prstGeom>
          <a:noFill/>
        </p:spPr>
        <p:txBody>
          <a:bodyPr wrap="square" rtlCol="0">
            <a:spAutoFit/>
          </a:bodyPr>
          <a:lstStyle/>
          <a:p>
            <a:r>
              <a:rPr lang="da-DK" dirty="0" smtClean="0"/>
              <a:t>Arbejd med elevernes forståelse – man kan ikke træne sig til forståelse</a:t>
            </a:r>
          </a:p>
          <a:p>
            <a:endParaRPr lang="da-DK" dirty="0"/>
          </a:p>
          <a:p>
            <a:r>
              <a:rPr lang="da-DK" dirty="0" smtClean="0"/>
              <a:t>Begynd med tallene i den virkelige verden! Diskuter, vis og lad eleverne gøre erfaringer med hvilke tal der er størst fx 7 eller 9</a:t>
            </a:r>
          </a:p>
          <a:p>
            <a:endParaRPr lang="da-DK" dirty="0"/>
          </a:p>
          <a:p>
            <a:r>
              <a:rPr lang="da-DK" dirty="0"/>
              <a:t>Lad eleverne sætte ord på matematiske erfaringer</a:t>
            </a:r>
            <a:r>
              <a:rPr lang="da-DK" dirty="0" smtClean="0"/>
              <a:t>.</a:t>
            </a:r>
          </a:p>
          <a:p>
            <a:endParaRPr lang="da-DK" dirty="0"/>
          </a:p>
          <a:p>
            <a:r>
              <a:rPr lang="da-DK" dirty="0" smtClean="0"/>
              <a:t>Foretage en gradvis systematisk introduktion af de formelle matematiske begreber.</a:t>
            </a:r>
          </a:p>
          <a:p>
            <a:endParaRPr lang="da-DK" dirty="0"/>
          </a:p>
          <a:p>
            <a:r>
              <a:rPr lang="da-DK" dirty="0" smtClean="0"/>
              <a:t>De mere abstrakte begreber er centrale for den matematiske forståelse. Sæt ord på egenskaberne ved matematiske begreber.</a:t>
            </a:r>
          </a:p>
          <a:p>
            <a:endParaRPr lang="da-DK" dirty="0"/>
          </a:p>
          <a:p>
            <a:r>
              <a:rPr lang="da-DK" dirty="0" smtClean="0"/>
              <a:t>Lad eleverne anvende egne strategier i begyndelsen, men lær dem effektive </a:t>
            </a:r>
            <a:r>
              <a:rPr lang="da-DK" dirty="0" err="1" smtClean="0"/>
              <a:t>retreivalstrategier</a:t>
            </a:r>
            <a:r>
              <a:rPr lang="da-DK" dirty="0" smtClean="0"/>
              <a:t>, så eleverne får en hurtig tilgang til det matematiske langtidslager. (2+2 = 4)</a:t>
            </a:r>
          </a:p>
          <a:p>
            <a:endParaRPr lang="da-DK" dirty="0"/>
          </a:p>
          <a:p>
            <a:endParaRPr lang="da-DK" dirty="0"/>
          </a:p>
          <a:p>
            <a:endParaRPr lang="da-DK"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150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8847" y="313105"/>
            <a:ext cx="20063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sz="2000" b="1" dirty="0"/>
              <a:t>Begrebsudvikling</a:t>
            </a:r>
          </a:p>
        </p:txBody>
      </p:sp>
      <p:sp>
        <p:nvSpPr>
          <p:cNvPr id="17411" name="Text Box 3"/>
          <p:cNvSpPr txBox="1">
            <a:spLocks noChangeArrowheads="1"/>
          </p:cNvSpPr>
          <p:nvPr/>
        </p:nvSpPr>
        <p:spPr bwMode="auto">
          <a:xfrm>
            <a:off x="1348318" y="1214438"/>
            <a:ext cx="25230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a-DK" b="1"/>
              <a:t>Konkret </a:t>
            </a:r>
            <a:r>
              <a:rPr lang="da-DK"/>
              <a:t>erfaring</a:t>
            </a:r>
          </a:p>
        </p:txBody>
      </p:sp>
      <p:sp>
        <p:nvSpPr>
          <p:cNvPr id="17412" name="Text Box 4"/>
          <p:cNvSpPr txBox="1">
            <a:spLocks noChangeArrowheads="1"/>
          </p:cNvSpPr>
          <p:nvPr/>
        </p:nvSpPr>
        <p:spPr bwMode="auto">
          <a:xfrm>
            <a:off x="1348318" y="1916907"/>
            <a:ext cx="440377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b="1"/>
              <a:t>Sprog</a:t>
            </a:r>
            <a:r>
              <a:rPr lang="da-DK"/>
              <a:t> der</a:t>
            </a:r>
          </a:p>
          <a:p>
            <a:r>
              <a:rPr lang="da-DK"/>
              <a:t>beskriver erfaringen</a:t>
            </a:r>
          </a:p>
          <a:p>
            <a:r>
              <a:rPr lang="da-DK" b="1">
                <a:latin typeface="Bradley Hand ITC" pitchFamily="66" charset="0"/>
              </a:rPr>
              <a:t>”Se! Jeg har tre røde og to grønne kugler …”</a:t>
            </a:r>
          </a:p>
        </p:txBody>
      </p:sp>
      <p:sp>
        <p:nvSpPr>
          <p:cNvPr id="17413" name="Text Box 5"/>
          <p:cNvSpPr txBox="1">
            <a:spLocks noChangeArrowheads="1"/>
          </p:cNvSpPr>
          <p:nvPr/>
        </p:nvSpPr>
        <p:spPr bwMode="auto">
          <a:xfrm>
            <a:off x="1375834" y="2996804"/>
            <a:ext cx="24104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b="1"/>
              <a:t>Tegninger</a:t>
            </a:r>
            <a:r>
              <a:rPr lang="da-DK"/>
              <a:t> der</a:t>
            </a:r>
          </a:p>
          <a:p>
            <a:r>
              <a:rPr lang="da-DK"/>
              <a:t>symboliserer erfaringen</a:t>
            </a:r>
          </a:p>
        </p:txBody>
      </p:sp>
      <p:grpSp>
        <p:nvGrpSpPr>
          <p:cNvPr id="4" name="Gruppe 3"/>
          <p:cNvGrpSpPr/>
          <p:nvPr/>
        </p:nvGrpSpPr>
        <p:grpSpPr>
          <a:xfrm>
            <a:off x="1568450" y="3900487"/>
            <a:ext cx="3435597" cy="434579"/>
            <a:chOff x="1568451" y="3900488"/>
            <a:chExt cx="3359150" cy="253604"/>
          </a:xfrm>
        </p:grpSpPr>
        <p:sp>
          <p:nvSpPr>
            <p:cNvPr id="17414" name="Oval 6"/>
            <p:cNvSpPr>
              <a:spLocks noChangeArrowheads="1"/>
            </p:cNvSpPr>
            <p:nvPr/>
          </p:nvSpPr>
          <p:spPr bwMode="auto">
            <a:xfrm>
              <a:off x="1568451" y="3900488"/>
              <a:ext cx="480483" cy="25360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7415" name="Oval 7"/>
            <p:cNvSpPr>
              <a:spLocks noChangeArrowheads="1"/>
            </p:cNvSpPr>
            <p:nvPr/>
          </p:nvSpPr>
          <p:spPr bwMode="auto">
            <a:xfrm>
              <a:off x="2912534" y="3900488"/>
              <a:ext cx="480484" cy="25360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7416" name="Oval 8"/>
            <p:cNvSpPr>
              <a:spLocks noChangeArrowheads="1"/>
            </p:cNvSpPr>
            <p:nvPr/>
          </p:nvSpPr>
          <p:spPr bwMode="auto">
            <a:xfrm>
              <a:off x="2239434" y="3900488"/>
              <a:ext cx="480484" cy="25360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7417" name="Oval 9"/>
            <p:cNvSpPr>
              <a:spLocks noChangeArrowheads="1"/>
            </p:cNvSpPr>
            <p:nvPr/>
          </p:nvSpPr>
          <p:spPr bwMode="auto">
            <a:xfrm>
              <a:off x="4447118" y="3900488"/>
              <a:ext cx="480483" cy="253604"/>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7418" name="Oval 10"/>
            <p:cNvSpPr>
              <a:spLocks noChangeArrowheads="1"/>
            </p:cNvSpPr>
            <p:nvPr/>
          </p:nvSpPr>
          <p:spPr bwMode="auto">
            <a:xfrm>
              <a:off x="3680885" y="3900488"/>
              <a:ext cx="480483" cy="253604"/>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sp>
        <p:nvSpPr>
          <p:cNvPr id="17419" name="Line 11"/>
          <p:cNvSpPr>
            <a:spLocks noChangeShapeType="1"/>
          </p:cNvSpPr>
          <p:nvPr/>
        </p:nvSpPr>
        <p:spPr bwMode="auto">
          <a:xfrm>
            <a:off x="1758951" y="4670823"/>
            <a:ext cx="0" cy="43219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7420" name="Line 12"/>
          <p:cNvSpPr>
            <a:spLocks noChangeShapeType="1"/>
          </p:cNvSpPr>
          <p:nvPr/>
        </p:nvSpPr>
        <p:spPr bwMode="auto">
          <a:xfrm>
            <a:off x="2432051" y="4670823"/>
            <a:ext cx="0" cy="43219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7421" name="Line 13"/>
          <p:cNvSpPr>
            <a:spLocks noChangeShapeType="1"/>
          </p:cNvSpPr>
          <p:nvPr/>
        </p:nvSpPr>
        <p:spPr bwMode="auto">
          <a:xfrm>
            <a:off x="3103034" y="4670823"/>
            <a:ext cx="0" cy="43219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7422" name="Line 14"/>
          <p:cNvSpPr>
            <a:spLocks noChangeShapeType="1"/>
          </p:cNvSpPr>
          <p:nvPr/>
        </p:nvSpPr>
        <p:spPr bwMode="auto">
          <a:xfrm>
            <a:off x="4064001" y="4670823"/>
            <a:ext cx="0" cy="43219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7423" name="Line 15"/>
          <p:cNvSpPr>
            <a:spLocks noChangeShapeType="1"/>
          </p:cNvSpPr>
          <p:nvPr/>
        </p:nvSpPr>
        <p:spPr bwMode="auto">
          <a:xfrm>
            <a:off x="4734985" y="4670823"/>
            <a:ext cx="0" cy="43219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7424" name="Text Box 16"/>
          <p:cNvSpPr txBox="1">
            <a:spLocks noChangeArrowheads="1"/>
          </p:cNvSpPr>
          <p:nvPr/>
        </p:nvSpPr>
        <p:spPr bwMode="auto">
          <a:xfrm>
            <a:off x="1375834" y="5535217"/>
            <a:ext cx="24384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b="1"/>
              <a:t>Symboler</a:t>
            </a:r>
            <a:r>
              <a:rPr lang="da-DK"/>
              <a:t> der</a:t>
            </a:r>
          </a:p>
          <a:p>
            <a:r>
              <a:rPr lang="da-DK"/>
              <a:t>generaliserer erfaringen</a:t>
            </a:r>
          </a:p>
        </p:txBody>
      </p:sp>
      <p:sp>
        <p:nvSpPr>
          <p:cNvPr id="17425" name="Text Box 17"/>
          <p:cNvSpPr txBox="1">
            <a:spLocks noChangeArrowheads="1"/>
          </p:cNvSpPr>
          <p:nvPr/>
        </p:nvSpPr>
        <p:spPr bwMode="auto">
          <a:xfrm>
            <a:off x="1540934" y="6129339"/>
            <a:ext cx="9781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b="1"/>
              <a:t>3 + 2 = 5</a:t>
            </a:r>
          </a:p>
        </p:txBody>
      </p:sp>
      <p:grpSp>
        <p:nvGrpSpPr>
          <p:cNvPr id="3" name="Gruppe 2"/>
          <p:cNvGrpSpPr/>
          <p:nvPr/>
        </p:nvGrpSpPr>
        <p:grpSpPr>
          <a:xfrm>
            <a:off x="5626100" y="513160"/>
            <a:ext cx="1731434" cy="1382315"/>
            <a:chOff x="5147734" y="513160"/>
            <a:chExt cx="2209800" cy="1382315"/>
          </a:xfrm>
        </p:grpSpPr>
        <p:sp>
          <p:nvSpPr>
            <p:cNvPr id="17426" name="Freeform 18"/>
            <p:cNvSpPr>
              <a:spLocks/>
            </p:cNvSpPr>
            <p:nvPr/>
          </p:nvSpPr>
          <p:spPr bwMode="auto">
            <a:xfrm flipH="1">
              <a:off x="5147734" y="513160"/>
              <a:ext cx="2209800" cy="1382315"/>
            </a:xfrm>
            <a:custGeom>
              <a:avLst/>
              <a:gdLst>
                <a:gd name="T0" fmla="*/ 95 w 1253"/>
                <a:gd name="T1" fmla="*/ 1117 h 1161"/>
                <a:gd name="T2" fmla="*/ 14 w 1253"/>
                <a:gd name="T3" fmla="*/ 1022 h 1161"/>
                <a:gd name="T4" fmla="*/ 33 w 1253"/>
                <a:gd name="T5" fmla="*/ 901 h 1161"/>
                <a:gd name="T6" fmla="*/ 62 w 1253"/>
                <a:gd name="T7" fmla="*/ 791 h 1161"/>
                <a:gd name="T8" fmla="*/ 42 w 1253"/>
                <a:gd name="T9" fmla="*/ 488 h 1161"/>
                <a:gd name="T10" fmla="*/ 104 w 1253"/>
                <a:gd name="T11" fmla="*/ 337 h 1161"/>
                <a:gd name="T12" fmla="*/ 146 w 1253"/>
                <a:gd name="T13" fmla="*/ 215 h 1161"/>
                <a:gd name="T14" fmla="*/ 213 w 1253"/>
                <a:gd name="T15" fmla="*/ 68 h 1161"/>
                <a:gd name="T16" fmla="*/ 305 w 1253"/>
                <a:gd name="T17" fmla="*/ 163 h 1161"/>
                <a:gd name="T18" fmla="*/ 293 w 1253"/>
                <a:gd name="T19" fmla="*/ 374 h 1161"/>
                <a:gd name="T20" fmla="*/ 443 w 1253"/>
                <a:gd name="T21" fmla="*/ 309 h 1161"/>
                <a:gd name="T22" fmla="*/ 517 w 1253"/>
                <a:gd name="T23" fmla="*/ 261 h 1161"/>
                <a:gd name="T24" fmla="*/ 599 w 1253"/>
                <a:gd name="T25" fmla="*/ 236 h 1161"/>
                <a:gd name="T26" fmla="*/ 724 w 1253"/>
                <a:gd name="T27" fmla="*/ 158 h 1161"/>
                <a:gd name="T28" fmla="*/ 832 w 1253"/>
                <a:gd name="T29" fmla="*/ 86 h 1161"/>
                <a:gd name="T30" fmla="*/ 837 w 1253"/>
                <a:gd name="T31" fmla="*/ 82 h 1161"/>
                <a:gd name="T32" fmla="*/ 877 w 1253"/>
                <a:gd name="T33" fmla="*/ 41 h 1161"/>
                <a:gd name="T34" fmla="*/ 993 w 1253"/>
                <a:gd name="T35" fmla="*/ 67 h 1161"/>
                <a:gd name="T36" fmla="*/ 849 w 1253"/>
                <a:gd name="T37" fmla="*/ 239 h 1161"/>
                <a:gd name="T38" fmla="*/ 762 w 1253"/>
                <a:gd name="T39" fmla="*/ 290 h 1161"/>
                <a:gd name="T40" fmla="*/ 681 w 1253"/>
                <a:gd name="T41" fmla="*/ 348 h 1161"/>
                <a:gd name="T42" fmla="*/ 712 w 1253"/>
                <a:gd name="T43" fmla="*/ 375 h 1161"/>
                <a:gd name="T44" fmla="*/ 785 w 1253"/>
                <a:gd name="T45" fmla="*/ 321 h 1161"/>
                <a:gd name="T46" fmla="*/ 865 w 1253"/>
                <a:gd name="T47" fmla="*/ 283 h 1161"/>
                <a:gd name="T48" fmla="*/ 976 w 1253"/>
                <a:gd name="T49" fmla="*/ 190 h 1161"/>
                <a:gd name="T50" fmla="*/ 1096 w 1253"/>
                <a:gd name="T51" fmla="*/ 57 h 1161"/>
                <a:gd name="T52" fmla="*/ 1136 w 1253"/>
                <a:gd name="T53" fmla="*/ 154 h 1161"/>
                <a:gd name="T54" fmla="*/ 1046 w 1253"/>
                <a:gd name="T55" fmla="*/ 284 h 1161"/>
                <a:gd name="T56" fmla="*/ 935 w 1253"/>
                <a:gd name="T57" fmla="*/ 394 h 1161"/>
                <a:gd name="T58" fmla="*/ 824 w 1253"/>
                <a:gd name="T59" fmla="*/ 470 h 1161"/>
                <a:gd name="T60" fmla="*/ 864 w 1253"/>
                <a:gd name="T61" fmla="*/ 482 h 1161"/>
                <a:gd name="T62" fmla="*/ 970 w 1253"/>
                <a:gd name="T63" fmla="*/ 452 h 1161"/>
                <a:gd name="T64" fmla="*/ 1058 w 1253"/>
                <a:gd name="T65" fmla="*/ 367 h 1161"/>
                <a:gd name="T66" fmla="*/ 1109 w 1253"/>
                <a:gd name="T67" fmla="*/ 305 h 1161"/>
                <a:gd name="T68" fmla="*/ 1171 w 1253"/>
                <a:gd name="T69" fmla="*/ 236 h 1161"/>
                <a:gd name="T70" fmla="*/ 1233 w 1253"/>
                <a:gd name="T71" fmla="*/ 284 h 1161"/>
                <a:gd name="T72" fmla="*/ 1168 w 1253"/>
                <a:gd name="T73" fmla="*/ 406 h 1161"/>
                <a:gd name="T74" fmla="*/ 1045 w 1253"/>
                <a:gd name="T75" fmla="*/ 531 h 1161"/>
                <a:gd name="T76" fmla="*/ 900 w 1253"/>
                <a:gd name="T77" fmla="*/ 628 h 1161"/>
                <a:gd name="T78" fmla="*/ 996 w 1253"/>
                <a:gd name="T79" fmla="*/ 601 h 1161"/>
                <a:gd name="T80" fmla="*/ 1096 w 1253"/>
                <a:gd name="T81" fmla="*/ 549 h 1161"/>
                <a:gd name="T82" fmla="*/ 1181 w 1253"/>
                <a:gd name="T83" fmla="*/ 458 h 1161"/>
                <a:gd name="T84" fmla="*/ 1249 w 1253"/>
                <a:gd name="T85" fmla="*/ 467 h 1161"/>
                <a:gd name="T86" fmla="*/ 1232 w 1253"/>
                <a:gd name="T87" fmla="*/ 515 h 1161"/>
                <a:gd name="T88" fmla="*/ 1159 w 1253"/>
                <a:gd name="T89" fmla="*/ 611 h 1161"/>
                <a:gd name="T90" fmla="*/ 1058 w 1253"/>
                <a:gd name="T91" fmla="*/ 679 h 1161"/>
                <a:gd name="T92" fmla="*/ 953 w 1253"/>
                <a:gd name="T93" fmla="*/ 737 h 1161"/>
                <a:gd name="T94" fmla="*/ 876 w 1253"/>
                <a:gd name="T95" fmla="*/ 796 h 1161"/>
                <a:gd name="T96" fmla="*/ 788 w 1253"/>
                <a:gd name="T97" fmla="*/ 831 h 1161"/>
                <a:gd name="T98" fmla="*/ 680 w 1253"/>
                <a:gd name="T99" fmla="*/ 902 h 1161"/>
                <a:gd name="T100" fmla="*/ 555 w 1253"/>
                <a:gd name="T101" fmla="*/ 970 h 1161"/>
                <a:gd name="T102" fmla="*/ 456 w 1253"/>
                <a:gd name="T103" fmla="*/ 1025 h 1161"/>
                <a:gd name="T104" fmla="*/ 413 w 1253"/>
                <a:gd name="T105" fmla="*/ 1103 h 1161"/>
                <a:gd name="T106" fmla="*/ 322 w 1253"/>
                <a:gd name="T107" fmla="*/ 1153 h 1161"/>
                <a:gd name="T108" fmla="*/ 209 w 1253"/>
                <a:gd name="T109" fmla="*/ 1161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3" h="1161">
                  <a:moveTo>
                    <a:pt x="209" y="1161"/>
                  </a:moveTo>
                  <a:lnTo>
                    <a:pt x="187" y="1157"/>
                  </a:lnTo>
                  <a:lnTo>
                    <a:pt x="166" y="1152"/>
                  </a:lnTo>
                  <a:lnTo>
                    <a:pt x="146" y="1146"/>
                  </a:lnTo>
                  <a:lnTo>
                    <a:pt x="128" y="1138"/>
                  </a:lnTo>
                  <a:lnTo>
                    <a:pt x="111" y="1129"/>
                  </a:lnTo>
                  <a:lnTo>
                    <a:pt x="95" y="1117"/>
                  </a:lnTo>
                  <a:lnTo>
                    <a:pt x="80" y="1104"/>
                  </a:lnTo>
                  <a:lnTo>
                    <a:pt x="65" y="1087"/>
                  </a:lnTo>
                  <a:lnTo>
                    <a:pt x="55" y="1078"/>
                  </a:lnTo>
                  <a:lnTo>
                    <a:pt x="44" y="1066"/>
                  </a:lnTo>
                  <a:lnTo>
                    <a:pt x="33" y="1053"/>
                  </a:lnTo>
                  <a:lnTo>
                    <a:pt x="23" y="1037"/>
                  </a:lnTo>
                  <a:lnTo>
                    <a:pt x="14" y="1022"/>
                  </a:lnTo>
                  <a:lnTo>
                    <a:pt x="7" y="1007"/>
                  </a:lnTo>
                  <a:lnTo>
                    <a:pt x="2" y="993"/>
                  </a:lnTo>
                  <a:lnTo>
                    <a:pt x="0" y="982"/>
                  </a:lnTo>
                  <a:lnTo>
                    <a:pt x="8" y="962"/>
                  </a:lnTo>
                  <a:lnTo>
                    <a:pt x="17" y="942"/>
                  </a:lnTo>
                  <a:lnTo>
                    <a:pt x="24" y="921"/>
                  </a:lnTo>
                  <a:lnTo>
                    <a:pt x="33" y="901"/>
                  </a:lnTo>
                  <a:lnTo>
                    <a:pt x="42" y="881"/>
                  </a:lnTo>
                  <a:lnTo>
                    <a:pt x="51" y="862"/>
                  </a:lnTo>
                  <a:lnTo>
                    <a:pt x="61" y="842"/>
                  </a:lnTo>
                  <a:lnTo>
                    <a:pt x="71" y="823"/>
                  </a:lnTo>
                  <a:lnTo>
                    <a:pt x="70" y="812"/>
                  </a:lnTo>
                  <a:lnTo>
                    <a:pt x="66" y="802"/>
                  </a:lnTo>
                  <a:lnTo>
                    <a:pt x="62" y="791"/>
                  </a:lnTo>
                  <a:lnTo>
                    <a:pt x="57" y="781"/>
                  </a:lnTo>
                  <a:lnTo>
                    <a:pt x="50" y="721"/>
                  </a:lnTo>
                  <a:lnTo>
                    <a:pt x="45" y="661"/>
                  </a:lnTo>
                  <a:lnTo>
                    <a:pt x="43" y="602"/>
                  </a:lnTo>
                  <a:lnTo>
                    <a:pt x="42" y="542"/>
                  </a:lnTo>
                  <a:lnTo>
                    <a:pt x="41" y="513"/>
                  </a:lnTo>
                  <a:lnTo>
                    <a:pt x="42" y="488"/>
                  </a:lnTo>
                  <a:lnTo>
                    <a:pt x="46" y="466"/>
                  </a:lnTo>
                  <a:lnTo>
                    <a:pt x="54" y="446"/>
                  </a:lnTo>
                  <a:lnTo>
                    <a:pt x="63" y="426"/>
                  </a:lnTo>
                  <a:lnTo>
                    <a:pt x="74" y="406"/>
                  </a:lnTo>
                  <a:lnTo>
                    <a:pt x="86" y="383"/>
                  </a:lnTo>
                  <a:lnTo>
                    <a:pt x="98" y="356"/>
                  </a:lnTo>
                  <a:lnTo>
                    <a:pt x="104" y="337"/>
                  </a:lnTo>
                  <a:lnTo>
                    <a:pt x="108" y="320"/>
                  </a:lnTo>
                  <a:lnTo>
                    <a:pt x="114" y="301"/>
                  </a:lnTo>
                  <a:lnTo>
                    <a:pt x="119" y="283"/>
                  </a:lnTo>
                  <a:lnTo>
                    <a:pt x="125" y="266"/>
                  </a:lnTo>
                  <a:lnTo>
                    <a:pt x="131" y="249"/>
                  </a:lnTo>
                  <a:lnTo>
                    <a:pt x="138" y="231"/>
                  </a:lnTo>
                  <a:lnTo>
                    <a:pt x="146" y="215"/>
                  </a:lnTo>
                  <a:lnTo>
                    <a:pt x="159" y="198"/>
                  </a:lnTo>
                  <a:lnTo>
                    <a:pt x="171" y="178"/>
                  </a:lnTo>
                  <a:lnTo>
                    <a:pt x="181" y="157"/>
                  </a:lnTo>
                  <a:lnTo>
                    <a:pt x="190" y="135"/>
                  </a:lnTo>
                  <a:lnTo>
                    <a:pt x="198" y="112"/>
                  </a:lnTo>
                  <a:lnTo>
                    <a:pt x="206" y="90"/>
                  </a:lnTo>
                  <a:lnTo>
                    <a:pt x="213" y="68"/>
                  </a:lnTo>
                  <a:lnTo>
                    <a:pt x="221" y="48"/>
                  </a:lnTo>
                  <a:lnTo>
                    <a:pt x="252" y="55"/>
                  </a:lnTo>
                  <a:lnTo>
                    <a:pt x="275" y="69"/>
                  </a:lnTo>
                  <a:lnTo>
                    <a:pt x="292" y="88"/>
                  </a:lnTo>
                  <a:lnTo>
                    <a:pt x="302" y="110"/>
                  </a:lnTo>
                  <a:lnTo>
                    <a:pt x="306" y="135"/>
                  </a:lnTo>
                  <a:lnTo>
                    <a:pt x="305" y="163"/>
                  </a:lnTo>
                  <a:lnTo>
                    <a:pt x="301" y="191"/>
                  </a:lnTo>
                  <a:lnTo>
                    <a:pt x="294" y="221"/>
                  </a:lnTo>
                  <a:lnTo>
                    <a:pt x="280" y="259"/>
                  </a:lnTo>
                  <a:lnTo>
                    <a:pt x="272" y="296"/>
                  </a:lnTo>
                  <a:lnTo>
                    <a:pt x="271" y="330"/>
                  </a:lnTo>
                  <a:lnTo>
                    <a:pt x="277" y="356"/>
                  </a:lnTo>
                  <a:lnTo>
                    <a:pt x="293" y="374"/>
                  </a:lnTo>
                  <a:lnTo>
                    <a:pt x="317" y="381"/>
                  </a:lnTo>
                  <a:lnTo>
                    <a:pt x="350" y="374"/>
                  </a:lnTo>
                  <a:lnTo>
                    <a:pt x="396" y="350"/>
                  </a:lnTo>
                  <a:lnTo>
                    <a:pt x="409" y="339"/>
                  </a:lnTo>
                  <a:lnTo>
                    <a:pt x="420" y="327"/>
                  </a:lnTo>
                  <a:lnTo>
                    <a:pt x="432" y="317"/>
                  </a:lnTo>
                  <a:lnTo>
                    <a:pt x="443" y="309"/>
                  </a:lnTo>
                  <a:lnTo>
                    <a:pt x="453" y="300"/>
                  </a:lnTo>
                  <a:lnTo>
                    <a:pt x="463" y="292"/>
                  </a:lnTo>
                  <a:lnTo>
                    <a:pt x="474" y="284"/>
                  </a:lnTo>
                  <a:lnTo>
                    <a:pt x="484" y="278"/>
                  </a:lnTo>
                  <a:lnTo>
                    <a:pt x="495" y="272"/>
                  </a:lnTo>
                  <a:lnTo>
                    <a:pt x="506" y="267"/>
                  </a:lnTo>
                  <a:lnTo>
                    <a:pt x="517" y="261"/>
                  </a:lnTo>
                  <a:lnTo>
                    <a:pt x="530" y="257"/>
                  </a:lnTo>
                  <a:lnTo>
                    <a:pt x="544" y="252"/>
                  </a:lnTo>
                  <a:lnTo>
                    <a:pt x="558" y="249"/>
                  </a:lnTo>
                  <a:lnTo>
                    <a:pt x="574" y="246"/>
                  </a:lnTo>
                  <a:lnTo>
                    <a:pt x="590" y="242"/>
                  </a:lnTo>
                  <a:lnTo>
                    <a:pt x="595" y="239"/>
                  </a:lnTo>
                  <a:lnTo>
                    <a:pt x="599" y="236"/>
                  </a:lnTo>
                  <a:lnTo>
                    <a:pt x="606" y="232"/>
                  </a:lnTo>
                  <a:lnTo>
                    <a:pt x="614" y="226"/>
                  </a:lnTo>
                  <a:lnTo>
                    <a:pt x="628" y="218"/>
                  </a:lnTo>
                  <a:lnTo>
                    <a:pt x="645" y="206"/>
                  </a:lnTo>
                  <a:lnTo>
                    <a:pt x="671" y="189"/>
                  </a:lnTo>
                  <a:lnTo>
                    <a:pt x="704" y="167"/>
                  </a:lnTo>
                  <a:lnTo>
                    <a:pt x="724" y="158"/>
                  </a:lnTo>
                  <a:lnTo>
                    <a:pt x="744" y="151"/>
                  </a:lnTo>
                  <a:lnTo>
                    <a:pt x="761" y="143"/>
                  </a:lnTo>
                  <a:lnTo>
                    <a:pt x="778" y="136"/>
                  </a:lnTo>
                  <a:lnTo>
                    <a:pt x="793" y="127"/>
                  </a:lnTo>
                  <a:lnTo>
                    <a:pt x="808" y="117"/>
                  </a:lnTo>
                  <a:lnTo>
                    <a:pt x="821" y="104"/>
                  </a:lnTo>
                  <a:lnTo>
                    <a:pt x="832" y="86"/>
                  </a:lnTo>
                  <a:lnTo>
                    <a:pt x="833" y="86"/>
                  </a:lnTo>
                  <a:lnTo>
                    <a:pt x="834" y="86"/>
                  </a:lnTo>
                  <a:lnTo>
                    <a:pt x="835" y="86"/>
                  </a:lnTo>
                  <a:lnTo>
                    <a:pt x="837" y="86"/>
                  </a:lnTo>
                  <a:lnTo>
                    <a:pt x="837" y="84"/>
                  </a:lnTo>
                  <a:lnTo>
                    <a:pt x="837" y="83"/>
                  </a:lnTo>
                  <a:lnTo>
                    <a:pt x="837" y="82"/>
                  </a:lnTo>
                  <a:lnTo>
                    <a:pt x="838" y="80"/>
                  </a:lnTo>
                  <a:lnTo>
                    <a:pt x="839" y="81"/>
                  </a:lnTo>
                  <a:lnTo>
                    <a:pt x="839" y="82"/>
                  </a:lnTo>
                  <a:lnTo>
                    <a:pt x="839" y="82"/>
                  </a:lnTo>
                  <a:lnTo>
                    <a:pt x="840" y="82"/>
                  </a:lnTo>
                  <a:lnTo>
                    <a:pt x="855" y="61"/>
                  </a:lnTo>
                  <a:lnTo>
                    <a:pt x="877" y="41"/>
                  </a:lnTo>
                  <a:lnTo>
                    <a:pt x="905" y="22"/>
                  </a:lnTo>
                  <a:lnTo>
                    <a:pt x="935" y="8"/>
                  </a:lnTo>
                  <a:lnTo>
                    <a:pt x="964" y="0"/>
                  </a:lnTo>
                  <a:lnTo>
                    <a:pt x="987" y="2"/>
                  </a:lnTo>
                  <a:lnTo>
                    <a:pt x="1003" y="15"/>
                  </a:lnTo>
                  <a:lnTo>
                    <a:pt x="1010" y="41"/>
                  </a:lnTo>
                  <a:lnTo>
                    <a:pt x="993" y="67"/>
                  </a:lnTo>
                  <a:lnTo>
                    <a:pt x="975" y="92"/>
                  </a:lnTo>
                  <a:lnTo>
                    <a:pt x="955" y="117"/>
                  </a:lnTo>
                  <a:lnTo>
                    <a:pt x="935" y="143"/>
                  </a:lnTo>
                  <a:lnTo>
                    <a:pt x="913" y="168"/>
                  </a:lnTo>
                  <a:lnTo>
                    <a:pt x="892" y="193"/>
                  </a:lnTo>
                  <a:lnTo>
                    <a:pt x="870" y="217"/>
                  </a:lnTo>
                  <a:lnTo>
                    <a:pt x="849" y="239"/>
                  </a:lnTo>
                  <a:lnTo>
                    <a:pt x="839" y="246"/>
                  </a:lnTo>
                  <a:lnTo>
                    <a:pt x="829" y="252"/>
                  </a:lnTo>
                  <a:lnTo>
                    <a:pt x="817" y="259"/>
                  </a:lnTo>
                  <a:lnTo>
                    <a:pt x="804" y="267"/>
                  </a:lnTo>
                  <a:lnTo>
                    <a:pt x="790" y="273"/>
                  </a:lnTo>
                  <a:lnTo>
                    <a:pt x="777" y="282"/>
                  </a:lnTo>
                  <a:lnTo>
                    <a:pt x="762" y="290"/>
                  </a:lnTo>
                  <a:lnTo>
                    <a:pt x="749" y="298"/>
                  </a:lnTo>
                  <a:lnTo>
                    <a:pt x="736" y="306"/>
                  </a:lnTo>
                  <a:lnTo>
                    <a:pt x="723" y="314"/>
                  </a:lnTo>
                  <a:lnTo>
                    <a:pt x="711" y="323"/>
                  </a:lnTo>
                  <a:lnTo>
                    <a:pt x="699" y="332"/>
                  </a:lnTo>
                  <a:lnTo>
                    <a:pt x="690" y="340"/>
                  </a:lnTo>
                  <a:lnTo>
                    <a:pt x="681" y="348"/>
                  </a:lnTo>
                  <a:lnTo>
                    <a:pt x="674" y="357"/>
                  </a:lnTo>
                  <a:lnTo>
                    <a:pt x="670" y="365"/>
                  </a:lnTo>
                  <a:lnTo>
                    <a:pt x="671" y="377"/>
                  </a:lnTo>
                  <a:lnTo>
                    <a:pt x="676" y="385"/>
                  </a:lnTo>
                  <a:lnTo>
                    <a:pt x="685" y="389"/>
                  </a:lnTo>
                  <a:lnTo>
                    <a:pt x="701" y="385"/>
                  </a:lnTo>
                  <a:lnTo>
                    <a:pt x="712" y="375"/>
                  </a:lnTo>
                  <a:lnTo>
                    <a:pt x="723" y="366"/>
                  </a:lnTo>
                  <a:lnTo>
                    <a:pt x="734" y="357"/>
                  </a:lnTo>
                  <a:lnTo>
                    <a:pt x="744" y="350"/>
                  </a:lnTo>
                  <a:lnTo>
                    <a:pt x="754" y="342"/>
                  </a:lnTo>
                  <a:lnTo>
                    <a:pt x="765" y="334"/>
                  </a:lnTo>
                  <a:lnTo>
                    <a:pt x="775" y="327"/>
                  </a:lnTo>
                  <a:lnTo>
                    <a:pt x="785" y="321"/>
                  </a:lnTo>
                  <a:lnTo>
                    <a:pt x="796" y="315"/>
                  </a:lnTo>
                  <a:lnTo>
                    <a:pt x="806" y="310"/>
                  </a:lnTo>
                  <a:lnTo>
                    <a:pt x="817" y="304"/>
                  </a:lnTo>
                  <a:lnTo>
                    <a:pt x="828" y="299"/>
                  </a:lnTo>
                  <a:lnTo>
                    <a:pt x="840" y="293"/>
                  </a:lnTo>
                  <a:lnTo>
                    <a:pt x="853" y="288"/>
                  </a:lnTo>
                  <a:lnTo>
                    <a:pt x="865" y="283"/>
                  </a:lnTo>
                  <a:lnTo>
                    <a:pt x="880" y="278"/>
                  </a:lnTo>
                  <a:lnTo>
                    <a:pt x="895" y="260"/>
                  </a:lnTo>
                  <a:lnTo>
                    <a:pt x="911" y="243"/>
                  </a:lnTo>
                  <a:lnTo>
                    <a:pt x="926" y="229"/>
                  </a:lnTo>
                  <a:lnTo>
                    <a:pt x="942" y="215"/>
                  </a:lnTo>
                  <a:lnTo>
                    <a:pt x="958" y="203"/>
                  </a:lnTo>
                  <a:lnTo>
                    <a:pt x="976" y="190"/>
                  </a:lnTo>
                  <a:lnTo>
                    <a:pt x="996" y="177"/>
                  </a:lnTo>
                  <a:lnTo>
                    <a:pt x="1016" y="165"/>
                  </a:lnTo>
                  <a:lnTo>
                    <a:pt x="1027" y="145"/>
                  </a:lnTo>
                  <a:lnTo>
                    <a:pt x="1040" y="121"/>
                  </a:lnTo>
                  <a:lnTo>
                    <a:pt x="1056" y="96"/>
                  </a:lnTo>
                  <a:lnTo>
                    <a:pt x="1075" y="74"/>
                  </a:lnTo>
                  <a:lnTo>
                    <a:pt x="1096" y="57"/>
                  </a:lnTo>
                  <a:lnTo>
                    <a:pt x="1118" y="47"/>
                  </a:lnTo>
                  <a:lnTo>
                    <a:pt x="1143" y="47"/>
                  </a:lnTo>
                  <a:lnTo>
                    <a:pt x="1167" y="60"/>
                  </a:lnTo>
                  <a:lnTo>
                    <a:pt x="1165" y="73"/>
                  </a:lnTo>
                  <a:lnTo>
                    <a:pt x="1158" y="96"/>
                  </a:lnTo>
                  <a:lnTo>
                    <a:pt x="1148" y="124"/>
                  </a:lnTo>
                  <a:lnTo>
                    <a:pt x="1136" y="154"/>
                  </a:lnTo>
                  <a:lnTo>
                    <a:pt x="1123" y="184"/>
                  </a:lnTo>
                  <a:lnTo>
                    <a:pt x="1109" y="209"/>
                  </a:lnTo>
                  <a:lnTo>
                    <a:pt x="1096" y="228"/>
                  </a:lnTo>
                  <a:lnTo>
                    <a:pt x="1084" y="237"/>
                  </a:lnTo>
                  <a:lnTo>
                    <a:pt x="1072" y="252"/>
                  </a:lnTo>
                  <a:lnTo>
                    <a:pt x="1059" y="268"/>
                  </a:lnTo>
                  <a:lnTo>
                    <a:pt x="1046" y="284"/>
                  </a:lnTo>
                  <a:lnTo>
                    <a:pt x="1033" y="301"/>
                  </a:lnTo>
                  <a:lnTo>
                    <a:pt x="1020" y="316"/>
                  </a:lnTo>
                  <a:lnTo>
                    <a:pt x="1007" y="333"/>
                  </a:lnTo>
                  <a:lnTo>
                    <a:pt x="993" y="348"/>
                  </a:lnTo>
                  <a:lnTo>
                    <a:pt x="980" y="363"/>
                  </a:lnTo>
                  <a:lnTo>
                    <a:pt x="955" y="381"/>
                  </a:lnTo>
                  <a:lnTo>
                    <a:pt x="935" y="394"/>
                  </a:lnTo>
                  <a:lnTo>
                    <a:pt x="918" y="405"/>
                  </a:lnTo>
                  <a:lnTo>
                    <a:pt x="904" y="415"/>
                  </a:lnTo>
                  <a:lnTo>
                    <a:pt x="891" y="424"/>
                  </a:lnTo>
                  <a:lnTo>
                    <a:pt x="876" y="432"/>
                  </a:lnTo>
                  <a:lnTo>
                    <a:pt x="860" y="444"/>
                  </a:lnTo>
                  <a:lnTo>
                    <a:pt x="838" y="457"/>
                  </a:lnTo>
                  <a:lnTo>
                    <a:pt x="824" y="470"/>
                  </a:lnTo>
                  <a:lnTo>
                    <a:pt x="817" y="480"/>
                  </a:lnTo>
                  <a:lnTo>
                    <a:pt x="814" y="488"/>
                  </a:lnTo>
                  <a:lnTo>
                    <a:pt x="818" y="491"/>
                  </a:lnTo>
                  <a:lnTo>
                    <a:pt x="824" y="493"/>
                  </a:lnTo>
                  <a:lnTo>
                    <a:pt x="835" y="492"/>
                  </a:lnTo>
                  <a:lnTo>
                    <a:pt x="849" y="488"/>
                  </a:lnTo>
                  <a:lnTo>
                    <a:pt x="864" y="482"/>
                  </a:lnTo>
                  <a:lnTo>
                    <a:pt x="875" y="479"/>
                  </a:lnTo>
                  <a:lnTo>
                    <a:pt x="890" y="476"/>
                  </a:lnTo>
                  <a:lnTo>
                    <a:pt x="906" y="472"/>
                  </a:lnTo>
                  <a:lnTo>
                    <a:pt x="924" y="468"/>
                  </a:lnTo>
                  <a:lnTo>
                    <a:pt x="940" y="463"/>
                  </a:lnTo>
                  <a:lnTo>
                    <a:pt x="957" y="458"/>
                  </a:lnTo>
                  <a:lnTo>
                    <a:pt x="970" y="452"/>
                  </a:lnTo>
                  <a:lnTo>
                    <a:pt x="980" y="447"/>
                  </a:lnTo>
                  <a:lnTo>
                    <a:pt x="992" y="430"/>
                  </a:lnTo>
                  <a:lnTo>
                    <a:pt x="1004" y="416"/>
                  </a:lnTo>
                  <a:lnTo>
                    <a:pt x="1017" y="403"/>
                  </a:lnTo>
                  <a:lnTo>
                    <a:pt x="1030" y="390"/>
                  </a:lnTo>
                  <a:lnTo>
                    <a:pt x="1043" y="378"/>
                  </a:lnTo>
                  <a:lnTo>
                    <a:pt x="1058" y="367"/>
                  </a:lnTo>
                  <a:lnTo>
                    <a:pt x="1074" y="355"/>
                  </a:lnTo>
                  <a:lnTo>
                    <a:pt x="1092" y="343"/>
                  </a:lnTo>
                  <a:lnTo>
                    <a:pt x="1095" y="337"/>
                  </a:lnTo>
                  <a:lnTo>
                    <a:pt x="1098" y="332"/>
                  </a:lnTo>
                  <a:lnTo>
                    <a:pt x="1102" y="322"/>
                  </a:lnTo>
                  <a:lnTo>
                    <a:pt x="1108" y="305"/>
                  </a:lnTo>
                  <a:lnTo>
                    <a:pt x="1109" y="305"/>
                  </a:lnTo>
                  <a:lnTo>
                    <a:pt x="1111" y="305"/>
                  </a:lnTo>
                  <a:lnTo>
                    <a:pt x="1112" y="305"/>
                  </a:lnTo>
                  <a:lnTo>
                    <a:pt x="1113" y="305"/>
                  </a:lnTo>
                  <a:lnTo>
                    <a:pt x="1119" y="289"/>
                  </a:lnTo>
                  <a:lnTo>
                    <a:pt x="1133" y="270"/>
                  </a:lnTo>
                  <a:lnTo>
                    <a:pt x="1151" y="251"/>
                  </a:lnTo>
                  <a:lnTo>
                    <a:pt x="1171" y="236"/>
                  </a:lnTo>
                  <a:lnTo>
                    <a:pt x="1193" y="224"/>
                  </a:lnTo>
                  <a:lnTo>
                    <a:pt x="1214" y="219"/>
                  </a:lnTo>
                  <a:lnTo>
                    <a:pt x="1233" y="225"/>
                  </a:lnTo>
                  <a:lnTo>
                    <a:pt x="1249" y="240"/>
                  </a:lnTo>
                  <a:lnTo>
                    <a:pt x="1246" y="253"/>
                  </a:lnTo>
                  <a:lnTo>
                    <a:pt x="1241" y="269"/>
                  </a:lnTo>
                  <a:lnTo>
                    <a:pt x="1233" y="284"/>
                  </a:lnTo>
                  <a:lnTo>
                    <a:pt x="1226" y="301"/>
                  </a:lnTo>
                  <a:lnTo>
                    <a:pt x="1216" y="316"/>
                  </a:lnTo>
                  <a:lnTo>
                    <a:pt x="1207" y="332"/>
                  </a:lnTo>
                  <a:lnTo>
                    <a:pt x="1199" y="346"/>
                  </a:lnTo>
                  <a:lnTo>
                    <a:pt x="1192" y="360"/>
                  </a:lnTo>
                  <a:lnTo>
                    <a:pt x="1181" y="384"/>
                  </a:lnTo>
                  <a:lnTo>
                    <a:pt x="1168" y="406"/>
                  </a:lnTo>
                  <a:lnTo>
                    <a:pt x="1154" y="427"/>
                  </a:lnTo>
                  <a:lnTo>
                    <a:pt x="1137" y="446"/>
                  </a:lnTo>
                  <a:lnTo>
                    <a:pt x="1119" y="465"/>
                  </a:lnTo>
                  <a:lnTo>
                    <a:pt x="1102" y="483"/>
                  </a:lnTo>
                  <a:lnTo>
                    <a:pt x="1082" y="502"/>
                  </a:lnTo>
                  <a:lnTo>
                    <a:pt x="1062" y="523"/>
                  </a:lnTo>
                  <a:lnTo>
                    <a:pt x="1045" y="531"/>
                  </a:lnTo>
                  <a:lnTo>
                    <a:pt x="1023" y="542"/>
                  </a:lnTo>
                  <a:lnTo>
                    <a:pt x="998" y="554"/>
                  </a:lnTo>
                  <a:lnTo>
                    <a:pt x="971" y="567"/>
                  </a:lnTo>
                  <a:lnTo>
                    <a:pt x="946" y="582"/>
                  </a:lnTo>
                  <a:lnTo>
                    <a:pt x="925" y="597"/>
                  </a:lnTo>
                  <a:lnTo>
                    <a:pt x="908" y="613"/>
                  </a:lnTo>
                  <a:lnTo>
                    <a:pt x="900" y="628"/>
                  </a:lnTo>
                  <a:lnTo>
                    <a:pt x="914" y="624"/>
                  </a:lnTo>
                  <a:lnTo>
                    <a:pt x="928" y="619"/>
                  </a:lnTo>
                  <a:lnTo>
                    <a:pt x="940" y="615"/>
                  </a:lnTo>
                  <a:lnTo>
                    <a:pt x="954" y="612"/>
                  </a:lnTo>
                  <a:lnTo>
                    <a:pt x="967" y="607"/>
                  </a:lnTo>
                  <a:lnTo>
                    <a:pt x="981" y="604"/>
                  </a:lnTo>
                  <a:lnTo>
                    <a:pt x="996" y="601"/>
                  </a:lnTo>
                  <a:lnTo>
                    <a:pt x="1012" y="598"/>
                  </a:lnTo>
                  <a:lnTo>
                    <a:pt x="1025" y="585"/>
                  </a:lnTo>
                  <a:lnTo>
                    <a:pt x="1039" y="576"/>
                  </a:lnTo>
                  <a:lnTo>
                    <a:pt x="1053" y="567"/>
                  </a:lnTo>
                  <a:lnTo>
                    <a:pt x="1067" y="562"/>
                  </a:lnTo>
                  <a:lnTo>
                    <a:pt x="1082" y="555"/>
                  </a:lnTo>
                  <a:lnTo>
                    <a:pt x="1096" y="549"/>
                  </a:lnTo>
                  <a:lnTo>
                    <a:pt x="1111" y="542"/>
                  </a:lnTo>
                  <a:lnTo>
                    <a:pt x="1124" y="532"/>
                  </a:lnTo>
                  <a:lnTo>
                    <a:pt x="1133" y="514"/>
                  </a:lnTo>
                  <a:lnTo>
                    <a:pt x="1143" y="498"/>
                  </a:lnTo>
                  <a:lnTo>
                    <a:pt x="1154" y="482"/>
                  </a:lnTo>
                  <a:lnTo>
                    <a:pt x="1167" y="469"/>
                  </a:lnTo>
                  <a:lnTo>
                    <a:pt x="1181" y="458"/>
                  </a:lnTo>
                  <a:lnTo>
                    <a:pt x="1198" y="451"/>
                  </a:lnTo>
                  <a:lnTo>
                    <a:pt x="1217" y="448"/>
                  </a:lnTo>
                  <a:lnTo>
                    <a:pt x="1238" y="450"/>
                  </a:lnTo>
                  <a:lnTo>
                    <a:pt x="1241" y="455"/>
                  </a:lnTo>
                  <a:lnTo>
                    <a:pt x="1243" y="457"/>
                  </a:lnTo>
                  <a:lnTo>
                    <a:pt x="1245" y="461"/>
                  </a:lnTo>
                  <a:lnTo>
                    <a:pt x="1249" y="467"/>
                  </a:lnTo>
                  <a:lnTo>
                    <a:pt x="1249" y="467"/>
                  </a:lnTo>
                  <a:lnTo>
                    <a:pt x="1250" y="467"/>
                  </a:lnTo>
                  <a:lnTo>
                    <a:pt x="1252" y="467"/>
                  </a:lnTo>
                  <a:lnTo>
                    <a:pt x="1253" y="467"/>
                  </a:lnTo>
                  <a:lnTo>
                    <a:pt x="1246" y="482"/>
                  </a:lnTo>
                  <a:lnTo>
                    <a:pt x="1240" y="499"/>
                  </a:lnTo>
                  <a:lnTo>
                    <a:pt x="1232" y="515"/>
                  </a:lnTo>
                  <a:lnTo>
                    <a:pt x="1224" y="531"/>
                  </a:lnTo>
                  <a:lnTo>
                    <a:pt x="1216" y="547"/>
                  </a:lnTo>
                  <a:lnTo>
                    <a:pt x="1207" y="563"/>
                  </a:lnTo>
                  <a:lnTo>
                    <a:pt x="1197" y="576"/>
                  </a:lnTo>
                  <a:lnTo>
                    <a:pt x="1186" y="589"/>
                  </a:lnTo>
                  <a:lnTo>
                    <a:pt x="1172" y="599"/>
                  </a:lnTo>
                  <a:lnTo>
                    <a:pt x="1159" y="611"/>
                  </a:lnTo>
                  <a:lnTo>
                    <a:pt x="1145" y="620"/>
                  </a:lnTo>
                  <a:lnTo>
                    <a:pt x="1130" y="630"/>
                  </a:lnTo>
                  <a:lnTo>
                    <a:pt x="1116" y="640"/>
                  </a:lnTo>
                  <a:lnTo>
                    <a:pt x="1102" y="650"/>
                  </a:lnTo>
                  <a:lnTo>
                    <a:pt x="1087" y="660"/>
                  </a:lnTo>
                  <a:lnTo>
                    <a:pt x="1073" y="669"/>
                  </a:lnTo>
                  <a:lnTo>
                    <a:pt x="1058" y="679"/>
                  </a:lnTo>
                  <a:lnTo>
                    <a:pt x="1042" y="688"/>
                  </a:lnTo>
                  <a:lnTo>
                    <a:pt x="1028" y="697"/>
                  </a:lnTo>
                  <a:lnTo>
                    <a:pt x="1012" y="704"/>
                  </a:lnTo>
                  <a:lnTo>
                    <a:pt x="997" y="713"/>
                  </a:lnTo>
                  <a:lnTo>
                    <a:pt x="982" y="721"/>
                  </a:lnTo>
                  <a:lnTo>
                    <a:pt x="967" y="729"/>
                  </a:lnTo>
                  <a:lnTo>
                    <a:pt x="953" y="737"/>
                  </a:lnTo>
                  <a:lnTo>
                    <a:pt x="944" y="748"/>
                  </a:lnTo>
                  <a:lnTo>
                    <a:pt x="934" y="758"/>
                  </a:lnTo>
                  <a:lnTo>
                    <a:pt x="923" y="766"/>
                  </a:lnTo>
                  <a:lnTo>
                    <a:pt x="912" y="775"/>
                  </a:lnTo>
                  <a:lnTo>
                    <a:pt x="901" y="783"/>
                  </a:lnTo>
                  <a:lnTo>
                    <a:pt x="888" y="790"/>
                  </a:lnTo>
                  <a:lnTo>
                    <a:pt x="876" y="796"/>
                  </a:lnTo>
                  <a:lnTo>
                    <a:pt x="864" y="802"/>
                  </a:lnTo>
                  <a:lnTo>
                    <a:pt x="852" y="807"/>
                  </a:lnTo>
                  <a:lnTo>
                    <a:pt x="839" y="812"/>
                  </a:lnTo>
                  <a:lnTo>
                    <a:pt x="825" y="817"/>
                  </a:lnTo>
                  <a:lnTo>
                    <a:pt x="813" y="822"/>
                  </a:lnTo>
                  <a:lnTo>
                    <a:pt x="800" y="826"/>
                  </a:lnTo>
                  <a:lnTo>
                    <a:pt x="788" y="831"/>
                  </a:lnTo>
                  <a:lnTo>
                    <a:pt x="775" y="836"/>
                  </a:lnTo>
                  <a:lnTo>
                    <a:pt x="762" y="840"/>
                  </a:lnTo>
                  <a:lnTo>
                    <a:pt x="746" y="854"/>
                  </a:lnTo>
                  <a:lnTo>
                    <a:pt x="729" y="867"/>
                  </a:lnTo>
                  <a:lnTo>
                    <a:pt x="713" y="879"/>
                  </a:lnTo>
                  <a:lnTo>
                    <a:pt x="696" y="891"/>
                  </a:lnTo>
                  <a:lnTo>
                    <a:pt x="680" y="902"/>
                  </a:lnTo>
                  <a:lnTo>
                    <a:pt x="662" y="913"/>
                  </a:lnTo>
                  <a:lnTo>
                    <a:pt x="644" y="925"/>
                  </a:lnTo>
                  <a:lnTo>
                    <a:pt x="628" y="934"/>
                  </a:lnTo>
                  <a:lnTo>
                    <a:pt x="609" y="944"/>
                  </a:lnTo>
                  <a:lnTo>
                    <a:pt x="591" y="953"/>
                  </a:lnTo>
                  <a:lnTo>
                    <a:pt x="574" y="962"/>
                  </a:lnTo>
                  <a:lnTo>
                    <a:pt x="555" y="970"/>
                  </a:lnTo>
                  <a:lnTo>
                    <a:pt x="536" y="979"/>
                  </a:lnTo>
                  <a:lnTo>
                    <a:pt x="517" y="986"/>
                  </a:lnTo>
                  <a:lnTo>
                    <a:pt x="498" y="994"/>
                  </a:lnTo>
                  <a:lnTo>
                    <a:pt x="478" y="1001"/>
                  </a:lnTo>
                  <a:lnTo>
                    <a:pt x="471" y="1009"/>
                  </a:lnTo>
                  <a:lnTo>
                    <a:pt x="463" y="1016"/>
                  </a:lnTo>
                  <a:lnTo>
                    <a:pt x="456" y="1025"/>
                  </a:lnTo>
                  <a:lnTo>
                    <a:pt x="451" y="1035"/>
                  </a:lnTo>
                  <a:lnTo>
                    <a:pt x="445" y="1044"/>
                  </a:lnTo>
                  <a:lnTo>
                    <a:pt x="440" y="1054"/>
                  </a:lnTo>
                  <a:lnTo>
                    <a:pt x="435" y="1064"/>
                  </a:lnTo>
                  <a:lnTo>
                    <a:pt x="430" y="1073"/>
                  </a:lnTo>
                  <a:lnTo>
                    <a:pt x="422" y="1089"/>
                  </a:lnTo>
                  <a:lnTo>
                    <a:pt x="413" y="1103"/>
                  </a:lnTo>
                  <a:lnTo>
                    <a:pt x="403" y="1115"/>
                  </a:lnTo>
                  <a:lnTo>
                    <a:pt x="392" y="1125"/>
                  </a:lnTo>
                  <a:lnTo>
                    <a:pt x="380" y="1134"/>
                  </a:lnTo>
                  <a:lnTo>
                    <a:pt x="366" y="1140"/>
                  </a:lnTo>
                  <a:lnTo>
                    <a:pt x="353" y="1146"/>
                  </a:lnTo>
                  <a:lnTo>
                    <a:pt x="337" y="1150"/>
                  </a:lnTo>
                  <a:lnTo>
                    <a:pt x="322" y="1153"/>
                  </a:lnTo>
                  <a:lnTo>
                    <a:pt x="306" y="1157"/>
                  </a:lnTo>
                  <a:lnTo>
                    <a:pt x="290" y="1158"/>
                  </a:lnTo>
                  <a:lnTo>
                    <a:pt x="273" y="1159"/>
                  </a:lnTo>
                  <a:lnTo>
                    <a:pt x="257" y="1160"/>
                  </a:lnTo>
                  <a:lnTo>
                    <a:pt x="241" y="1160"/>
                  </a:lnTo>
                  <a:lnTo>
                    <a:pt x="224" y="1161"/>
                  </a:lnTo>
                  <a:lnTo>
                    <a:pt x="209" y="1161"/>
                  </a:lnTo>
                  <a:close/>
                </a:path>
              </a:pathLst>
            </a:custGeom>
            <a:solidFill>
              <a:srgbClr val="FFCC99"/>
            </a:solidFill>
            <a:ln w="9525">
              <a:solidFill>
                <a:srgbClr val="FF9933"/>
              </a:solidFill>
              <a:round/>
              <a:headEnd/>
              <a:tailEnd/>
            </a:ln>
            <a:effectLst>
              <a:outerShdw sy="50000" kx="-2453608" rotWithShape="0">
                <a:schemeClr val="bg2"/>
              </a:outerShdw>
            </a:effectLst>
          </p:spPr>
          <p:txBody>
            <a:bodyPr/>
            <a:lstStyle/>
            <a:p>
              <a:endParaRPr lang="da-DK"/>
            </a:p>
          </p:txBody>
        </p:sp>
        <p:sp>
          <p:nvSpPr>
            <p:cNvPr id="17427" name="Oval 19"/>
            <p:cNvSpPr>
              <a:spLocks noChangeArrowheads="1"/>
            </p:cNvSpPr>
            <p:nvPr/>
          </p:nvSpPr>
          <p:spPr bwMode="auto">
            <a:xfrm>
              <a:off x="6013451" y="1070373"/>
              <a:ext cx="480483" cy="253603"/>
            </a:xfrm>
            <a:prstGeom prst="ellipse">
              <a:avLst/>
            </a:prstGeom>
            <a:gradFill rotWithShape="1">
              <a:gsLst>
                <a:gs pos="0">
                  <a:srgbClr val="FF9933"/>
                </a:gs>
                <a:gs pos="100000">
                  <a:srgbClr val="FF0000"/>
                </a:gs>
              </a:gsLst>
              <a:path path="shape">
                <a:fillToRect l="50000" t="50000" r="50000" b="50000"/>
              </a:path>
            </a:gradFill>
            <a:ln w="9525">
              <a:solidFill>
                <a:srgbClr val="A50021"/>
              </a:solidFill>
              <a:round/>
              <a:headEnd/>
              <a:tailEnd/>
            </a:ln>
            <a:effectLst>
              <a:outerShdw sy="50000" kx="-2453608" rotWithShape="0">
                <a:schemeClr val="bg2">
                  <a:alpha val="50000"/>
                </a:schemeClr>
              </a:outerShdw>
            </a:effectLst>
          </p:spPr>
          <p:txBody>
            <a:bodyPr wrap="none" anchor="ctr"/>
            <a:lstStyle/>
            <a:p>
              <a:endParaRPr lang="da-DK"/>
            </a:p>
          </p:txBody>
        </p:sp>
        <p:sp>
          <p:nvSpPr>
            <p:cNvPr id="17428" name="Oval 20"/>
            <p:cNvSpPr>
              <a:spLocks noChangeArrowheads="1"/>
            </p:cNvSpPr>
            <p:nvPr/>
          </p:nvSpPr>
          <p:spPr bwMode="auto">
            <a:xfrm>
              <a:off x="6396567" y="1070373"/>
              <a:ext cx="480484" cy="253603"/>
            </a:xfrm>
            <a:prstGeom prst="ellipse">
              <a:avLst/>
            </a:prstGeom>
            <a:gradFill rotWithShape="1">
              <a:gsLst>
                <a:gs pos="0">
                  <a:srgbClr val="FF9933"/>
                </a:gs>
                <a:gs pos="100000">
                  <a:srgbClr val="FF0000"/>
                </a:gs>
              </a:gsLst>
              <a:path path="shape">
                <a:fillToRect l="50000" t="50000" r="50000" b="50000"/>
              </a:path>
            </a:gradFill>
            <a:ln w="9525">
              <a:solidFill>
                <a:srgbClr val="A50021"/>
              </a:solidFill>
              <a:round/>
              <a:headEnd/>
              <a:tailEnd/>
            </a:ln>
            <a:effectLst>
              <a:outerShdw sy="50000" kx="-2453608" rotWithShape="0">
                <a:schemeClr val="bg2">
                  <a:alpha val="50000"/>
                </a:schemeClr>
              </a:outerShdw>
            </a:effectLst>
          </p:spPr>
          <p:txBody>
            <a:bodyPr wrap="none" anchor="ctr"/>
            <a:lstStyle/>
            <a:p>
              <a:endParaRPr lang="da-DK"/>
            </a:p>
          </p:txBody>
        </p:sp>
        <p:sp>
          <p:nvSpPr>
            <p:cNvPr id="17429" name="Oval 21"/>
            <p:cNvSpPr>
              <a:spLocks noChangeArrowheads="1"/>
            </p:cNvSpPr>
            <p:nvPr/>
          </p:nvSpPr>
          <p:spPr bwMode="auto">
            <a:xfrm>
              <a:off x="6589185" y="1270398"/>
              <a:ext cx="480483" cy="253603"/>
            </a:xfrm>
            <a:prstGeom prst="ellipse">
              <a:avLst/>
            </a:prstGeom>
            <a:gradFill rotWithShape="1">
              <a:gsLst>
                <a:gs pos="0">
                  <a:srgbClr val="99FF33"/>
                </a:gs>
                <a:gs pos="100000">
                  <a:srgbClr val="009900"/>
                </a:gs>
              </a:gsLst>
              <a:path path="shape">
                <a:fillToRect l="50000" t="50000" r="50000" b="50000"/>
              </a:path>
            </a:gradFill>
            <a:ln w="9525">
              <a:solidFill>
                <a:schemeClr val="tx1"/>
              </a:solidFill>
              <a:round/>
              <a:headEnd/>
              <a:tailEnd/>
            </a:ln>
            <a:effectLst>
              <a:outerShdw sy="50000" kx="-2453608" rotWithShape="0">
                <a:schemeClr val="bg2"/>
              </a:outerShdw>
            </a:effectLst>
          </p:spPr>
          <p:txBody>
            <a:bodyPr wrap="none" anchor="ctr"/>
            <a:lstStyle/>
            <a:p>
              <a:endParaRPr lang="da-DK"/>
            </a:p>
          </p:txBody>
        </p:sp>
        <p:sp>
          <p:nvSpPr>
            <p:cNvPr id="17430" name="Oval 22"/>
            <p:cNvSpPr>
              <a:spLocks noChangeArrowheads="1"/>
            </p:cNvSpPr>
            <p:nvPr/>
          </p:nvSpPr>
          <p:spPr bwMode="auto">
            <a:xfrm>
              <a:off x="6686551" y="1053704"/>
              <a:ext cx="480483" cy="253603"/>
            </a:xfrm>
            <a:prstGeom prst="ellipse">
              <a:avLst/>
            </a:prstGeom>
            <a:gradFill rotWithShape="1">
              <a:gsLst>
                <a:gs pos="0">
                  <a:srgbClr val="99FF33"/>
                </a:gs>
                <a:gs pos="100000">
                  <a:srgbClr val="009900"/>
                </a:gs>
              </a:gsLst>
              <a:path path="shape">
                <a:fillToRect l="50000" t="50000" r="50000" b="50000"/>
              </a:path>
            </a:gradFill>
            <a:ln w="9525">
              <a:solidFill>
                <a:srgbClr val="003300"/>
              </a:solidFill>
              <a:round/>
              <a:headEnd/>
              <a:tailEnd/>
            </a:ln>
            <a:effectLst>
              <a:outerShdw sy="50000" kx="-2453608" rotWithShape="0">
                <a:schemeClr val="bg2"/>
              </a:outerShdw>
            </a:effectLst>
          </p:spPr>
          <p:txBody>
            <a:bodyPr wrap="none" anchor="ctr"/>
            <a:lstStyle/>
            <a:p>
              <a:endParaRPr lang="da-DK"/>
            </a:p>
          </p:txBody>
        </p:sp>
        <p:sp>
          <p:nvSpPr>
            <p:cNvPr id="17431" name="Oval 23"/>
            <p:cNvSpPr>
              <a:spLocks noChangeArrowheads="1"/>
            </p:cNvSpPr>
            <p:nvPr/>
          </p:nvSpPr>
          <p:spPr bwMode="auto">
            <a:xfrm>
              <a:off x="6301318" y="1232298"/>
              <a:ext cx="480483" cy="253603"/>
            </a:xfrm>
            <a:prstGeom prst="ellipse">
              <a:avLst/>
            </a:prstGeom>
            <a:gradFill rotWithShape="1">
              <a:gsLst>
                <a:gs pos="0">
                  <a:srgbClr val="FF9933"/>
                </a:gs>
                <a:gs pos="100000">
                  <a:srgbClr val="FF0000"/>
                </a:gs>
              </a:gsLst>
              <a:path path="shape">
                <a:fillToRect l="50000" t="50000" r="50000" b="50000"/>
              </a:path>
            </a:gradFill>
            <a:ln w="9525">
              <a:solidFill>
                <a:srgbClr val="003300"/>
              </a:solidFill>
              <a:round/>
              <a:headEnd/>
              <a:tailEnd/>
            </a:ln>
            <a:effectLst>
              <a:outerShdw sy="50000" kx="-2453608" rotWithShape="0">
                <a:schemeClr val="bg2"/>
              </a:outerShdw>
            </a:effectLst>
          </p:spPr>
          <p:txBody>
            <a:bodyPr wrap="none" anchor="ctr"/>
            <a:lstStyle/>
            <a:p>
              <a:endParaRPr lang="da-DK"/>
            </a:p>
          </p:txBody>
        </p:sp>
      </p:grpSp>
      <p:sp>
        <p:nvSpPr>
          <p:cNvPr id="17432" name="Text Box 24"/>
          <p:cNvSpPr txBox="1">
            <a:spLocks noChangeArrowheads="1"/>
          </p:cNvSpPr>
          <p:nvPr/>
        </p:nvSpPr>
        <p:spPr bwMode="auto">
          <a:xfrm>
            <a:off x="1473201" y="3589736"/>
            <a:ext cx="14982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sz="1400"/>
              <a:t>Kontekstafhængig</a:t>
            </a:r>
          </a:p>
        </p:txBody>
      </p:sp>
      <p:sp>
        <p:nvSpPr>
          <p:cNvPr id="17433" name="Text Box 25"/>
          <p:cNvSpPr txBox="1">
            <a:spLocks noChangeArrowheads="1"/>
          </p:cNvSpPr>
          <p:nvPr/>
        </p:nvSpPr>
        <p:spPr bwMode="auto">
          <a:xfrm>
            <a:off x="1500718" y="4335067"/>
            <a:ext cx="15949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a-DK" sz="1400"/>
              <a:t>Kontekstuafhængig</a:t>
            </a:r>
          </a:p>
        </p:txBody>
      </p:sp>
      <p:sp>
        <p:nvSpPr>
          <p:cNvPr id="17434" name="Line 26"/>
          <p:cNvSpPr>
            <a:spLocks noChangeShapeType="1"/>
          </p:cNvSpPr>
          <p:nvPr/>
        </p:nvSpPr>
        <p:spPr bwMode="auto">
          <a:xfrm>
            <a:off x="922867" y="1701404"/>
            <a:ext cx="47032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7435" name="Line 27"/>
          <p:cNvSpPr>
            <a:spLocks noChangeShapeType="1"/>
          </p:cNvSpPr>
          <p:nvPr/>
        </p:nvSpPr>
        <p:spPr bwMode="auto">
          <a:xfrm>
            <a:off x="924985" y="2924944"/>
            <a:ext cx="7391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7436" name="Line 28"/>
          <p:cNvSpPr>
            <a:spLocks noChangeShapeType="1"/>
          </p:cNvSpPr>
          <p:nvPr/>
        </p:nvSpPr>
        <p:spPr bwMode="auto">
          <a:xfrm flipV="1">
            <a:off x="924985" y="5319714"/>
            <a:ext cx="7486649" cy="535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17437" name="Line 29"/>
          <p:cNvSpPr>
            <a:spLocks noChangeShapeType="1"/>
          </p:cNvSpPr>
          <p:nvPr/>
        </p:nvSpPr>
        <p:spPr bwMode="auto">
          <a:xfrm>
            <a:off x="539751" y="1160860"/>
            <a:ext cx="0" cy="5023247"/>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a:p>
        </p:txBody>
      </p:sp>
      <p:sp>
        <p:nvSpPr>
          <p:cNvPr id="5" name="Pladsholder til sidefod 4"/>
          <p:cNvSpPr>
            <a:spLocks noGrp="1"/>
          </p:cNvSpPr>
          <p:nvPr>
            <p:ph type="ftr" sz="quarter" idx="11"/>
          </p:nvPr>
        </p:nvSpPr>
        <p:spPr/>
        <p:txBody>
          <a:bodyPr/>
          <a:lstStyle/>
          <a:p>
            <a:r>
              <a:rPr lang="de-DE" smtClean="0"/>
              <a:t>AH &amp; Matematik, MWA, ALF, 2013</a:t>
            </a:r>
            <a:endParaRPr lang="da-DK"/>
          </a:p>
        </p:txBody>
      </p:sp>
      <p:sp>
        <p:nvSpPr>
          <p:cNvPr id="6" name="Pladsholder til diasnummer 5"/>
          <p:cNvSpPr>
            <a:spLocks noGrp="1"/>
          </p:cNvSpPr>
          <p:nvPr>
            <p:ph type="sldNum" sz="quarter" idx="12"/>
          </p:nvPr>
        </p:nvSpPr>
        <p:spPr/>
        <p:txBody>
          <a:bodyPr/>
          <a:lstStyle/>
          <a:p>
            <a:fld id="{E20328C9-5876-4991-AF8C-9174419118DD}" type="slidenum">
              <a:rPr lang="da-DK" smtClean="0"/>
              <a:t>73</a:t>
            </a:fld>
            <a:endParaRPr lang="da-DK"/>
          </a:p>
        </p:txBody>
      </p:sp>
      <p:pic>
        <p:nvPicPr>
          <p:cNvPr id="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80753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ktangel 4"/>
          <p:cNvSpPr>
            <a:spLocks noChangeArrowheads="1"/>
          </p:cNvSpPr>
          <p:nvPr/>
        </p:nvSpPr>
        <p:spPr bwMode="auto">
          <a:xfrm>
            <a:off x="231775" y="292100"/>
            <a:ext cx="4195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b="1"/>
              <a:t>Relationer mellem repræsentationer </a:t>
            </a:r>
          </a:p>
        </p:txBody>
      </p:sp>
      <p:sp>
        <p:nvSpPr>
          <p:cNvPr id="40963" name="Rektangel 5"/>
          <p:cNvSpPr>
            <a:spLocks noChangeArrowheads="1"/>
          </p:cNvSpPr>
          <p:nvPr/>
        </p:nvSpPr>
        <p:spPr bwMode="auto">
          <a:xfrm>
            <a:off x="539552" y="5705475"/>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sz="1200" i="1" dirty="0"/>
              <a:t>Transformationer mellem forskellige repræsentationsformer. Bearbejdning efter </a:t>
            </a:r>
            <a:r>
              <a:rPr lang="da-DK" sz="1200" i="1" dirty="0" err="1"/>
              <a:t>Emanuelsson</a:t>
            </a:r>
            <a:r>
              <a:rPr lang="da-DK" sz="1200" i="1" dirty="0"/>
              <a:t> (1995) </a:t>
            </a:r>
            <a:endParaRPr lang="da-DK" sz="1200" dirty="0"/>
          </a:p>
        </p:txBody>
      </p:sp>
      <p:sp>
        <p:nvSpPr>
          <p:cNvPr id="7" name="Rektangel 6"/>
          <p:cNvSpPr>
            <a:spLocks noChangeArrowheads="1"/>
          </p:cNvSpPr>
          <p:nvPr/>
        </p:nvSpPr>
        <p:spPr bwMode="auto">
          <a:xfrm>
            <a:off x="4067175" y="1341438"/>
            <a:ext cx="45720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da-DK" dirty="0"/>
              <a:t>Matematiklæring er en proces, hvor målet </a:t>
            </a:r>
            <a:r>
              <a:rPr lang="da-DK" dirty="0">
                <a:solidFill>
                  <a:srgbClr val="FF0000"/>
                </a:solidFill>
              </a:rPr>
              <a:t>er indsigt </a:t>
            </a:r>
            <a:r>
              <a:rPr lang="da-DK" dirty="0"/>
              <a:t>i symbolske strukturer og relationer. </a:t>
            </a:r>
          </a:p>
          <a:p>
            <a:pPr>
              <a:lnSpc>
                <a:spcPct val="150000"/>
              </a:lnSpc>
            </a:pPr>
            <a:r>
              <a:rPr lang="da-DK" dirty="0" smtClean="0"/>
              <a:t>Indsigten </a:t>
            </a:r>
            <a:r>
              <a:rPr lang="da-DK" dirty="0"/>
              <a:t>skabes ikke blot ved </a:t>
            </a:r>
            <a:r>
              <a:rPr lang="da-DK" dirty="0" smtClean="0"/>
              <a:t>træning </a:t>
            </a:r>
            <a:r>
              <a:rPr lang="da-DK" dirty="0"/>
              <a:t>af matematiske symboler. </a:t>
            </a:r>
          </a:p>
        </p:txBody>
      </p:sp>
      <p:sp>
        <p:nvSpPr>
          <p:cNvPr id="9" name="Rektangel 8"/>
          <p:cNvSpPr>
            <a:spLocks noChangeArrowheads="1"/>
          </p:cNvSpPr>
          <p:nvPr/>
        </p:nvSpPr>
        <p:spPr bwMode="auto">
          <a:xfrm>
            <a:off x="540270" y="3933825"/>
            <a:ext cx="77041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da-DK" dirty="0"/>
              <a:t>Man skal kunne sætte ord på matematik</a:t>
            </a:r>
          </a:p>
          <a:p>
            <a:pPr>
              <a:lnSpc>
                <a:spcPct val="150000"/>
              </a:lnSpc>
            </a:pPr>
            <a:r>
              <a:rPr lang="da-DK" dirty="0"/>
              <a:t>K</a:t>
            </a:r>
            <a:r>
              <a:rPr lang="da-DK" dirty="0" smtClean="0"/>
              <a:t>unne </a:t>
            </a:r>
            <a:r>
              <a:rPr lang="da-DK" dirty="0"/>
              <a:t>knytte matematikken til hverdagssituation, </a:t>
            </a:r>
          </a:p>
          <a:p>
            <a:pPr>
              <a:lnSpc>
                <a:spcPct val="150000"/>
              </a:lnSpc>
            </a:pPr>
            <a:r>
              <a:rPr lang="da-DK" dirty="0"/>
              <a:t>Kunne knytte matematikken til konkrete repræsentationer</a:t>
            </a:r>
          </a:p>
          <a:p>
            <a:pPr>
              <a:lnSpc>
                <a:spcPct val="150000"/>
              </a:lnSpc>
            </a:pPr>
            <a:r>
              <a:rPr lang="da-DK" dirty="0" smtClean="0"/>
              <a:t>Kunne </a:t>
            </a:r>
            <a:r>
              <a:rPr lang="da-DK" dirty="0"/>
              <a:t>generalisere matematikken gennem skriftlige symboler. </a:t>
            </a:r>
          </a:p>
        </p:txBody>
      </p:sp>
      <p:pic>
        <p:nvPicPr>
          <p:cNvPr id="409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87" y="1341438"/>
            <a:ext cx="3404714"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Pladsholder til sidefod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smtClean="0"/>
              <a:t>AH &amp; Matematik, MWA, ALF, 2013</a:t>
            </a:r>
            <a:endParaRPr lang="da-DK"/>
          </a:p>
        </p:txBody>
      </p:sp>
      <p:sp>
        <p:nvSpPr>
          <p:cNvPr id="40968" name="Pladsholder til diasnumm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05A6B2-3B64-4F65-9C3E-A889E11995F0}" type="slidenum">
              <a:rPr lang="da-DK"/>
              <a:pPr eaLnBrk="1" hangingPunct="1"/>
              <a:t>74</a:t>
            </a:fld>
            <a:endParaRPr lang="da-DK"/>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Professionshjskolen UC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03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2847125"/>
            <a:ext cx="4896544" cy="1143000"/>
          </a:xfrm>
        </p:spPr>
        <p:txBody>
          <a:bodyPr>
            <a:normAutofit/>
          </a:bodyPr>
          <a:lstStyle/>
          <a:p>
            <a:r>
              <a:rPr lang="da-DK" dirty="0" smtClean="0"/>
              <a:t>Tak for i dag</a:t>
            </a:r>
            <a:endParaRPr lang="da-DK" dirty="0"/>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DD404C52-F0D7-4616-87BA-9A0B7B9A70E5}" type="slidenum">
              <a:rPr lang="da-DK" smtClean="0"/>
              <a:t>75</a:t>
            </a:fld>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620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arbejdshukommelse?</a:t>
            </a:r>
            <a:endParaRPr lang="da-DK" dirty="0"/>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DD404C52-F0D7-4616-87BA-9A0B7B9A70E5}" type="slidenum">
              <a:rPr lang="da-DK" smtClean="0"/>
              <a:t>8</a:t>
            </a:fld>
            <a:endParaRPr lang="da-DK"/>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99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500063" y="500063"/>
            <a:ext cx="8001000" cy="2677656"/>
          </a:xfrm>
          <a:prstGeom prst="rect">
            <a:avLst/>
          </a:prstGeom>
          <a:noFill/>
        </p:spPr>
        <p:txBody>
          <a:bodyPr>
            <a:spAutoFit/>
          </a:bodyPr>
          <a:lstStyle/>
          <a:p>
            <a:pPr>
              <a:defRPr/>
            </a:pPr>
            <a:r>
              <a:rPr lang="da-DK" sz="2800" dirty="0">
                <a:latin typeface="+mn-lt"/>
              </a:rPr>
              <a:t>Alan </a:t>
            </a:r>
            <a:r>
              <a:rPr lang="da-DK" sz="2800" dirty="0" err="1" smtClean="0">
                <a:latin typeface="+mn-lt"/>
              </a:rPr>
              <a:t>Baddeley</a:t>
            </a:r>
            <a:r>
              <a:rPr lang="da-DK" sz="2800" dirty="0"/>
              <a:t> </a:t>
            </a:r>
            <a:r>
              <a:rPr lang="da-DK" sz="2800" dirty="0" smtClean="0"/>
              <a:t>og G. J. </a:t>
            </a:r>
            <a:r>
              <a:rPr lang="da-DK" sz="2800" dirty="0" err="1" smtClean="0"/>
              <a:t>Hitch</a:t>
            </a:r>
            <a:r>
              <a:rPr lang="da-DK" sz="2800" dirty="0" smtClean="0"/>
              <a:t>:</a:t>
            </a:r>
            <a:endParaRPr lang="da-DK" sz="2800" dirty="0">
              <a:latin typeface="+mn-lt"/>
            </a:endParaRPr>
          </a:p>
          <a:p>
            <a:pPr>
              <a:defRPr/>
            </a:pPr>
            <a:endParaRPr lang="da-DK" sz="2800" dirty="0">
              <a:latin typeface="+mn-lt"/>
            </a:endParaRPr>
          </a:p>
          <a:p>
            <a:pPr>
              <a:defRPr/>
            </a:pPr>
            <a:r>
              <a:rPr lang="da-DK" sz="2800" dirty="0" smtClean="0">
                <a:latin typeface="+mn-lt"/>
              </a:rPr>
              <a:t>Arbejdshukommelsen </a:t>
            </a:r>
            <a:r>
              <a:rPr lang="da-DK" sz="2800" dirty="0">
                <a:latin typeface="+mn-lt"/>
              </a:rPr>
              <a:t>refererer til et system i hjernen, der kan fastholde og håndtere den information, der er nødvendig for at udføre komplicerede kognitive opgaver som fx </a:t>
            </a:r>
            <a:r>
              <a:rPr lang="da-DK" sz="2800" dirty="0" smtClean="0">
                <a:latin typeface="+mn-lt"/>
              </a:rPr>
              <a:t>læsning, læring </a:t>
            </a:r>
            <a:r>
              <a:rPr lang="da-DK" sz="2800" dirty="0">
                <a:latin typeface="+mn-lt"/>
              </a:rPr>
              <a:t>og logisk </a:t>
            </a:r>
            <a:r>
              <a:rPr lang="da-DK" sz="2800" dirty="0" smtClean="0">
                <a:latin typeface="+mn-lt"/>
              </a:rPr>
              <a:t>tænkning</a:t>
            </a:r>
            <a:endParaRPr lang="da-DK" sz="2800" dirty="0">
              <a:latin typeface="+mn-lt"/>
            </a:endParaRPr>
          </a:p>
        </p:txBody>
      </p:sp>
      <p:sp>
        <p:nvSpPr>
          <p:cNvPr id="9219" name="Tekstboks 2"/>
          <p:cNvSpPr txBox="1">
            <a:spLocks noChangeArrowheads="1"/>
          </p:cNvSpPr>
          <p:nvPr/>
        </p:nvSpPr>
        <p:spPr bwMode="auto">
          <a:xfrm>
            <a:off x="500063" y="4357688"/>
            <a:ext cx="8001000" cy="369887"/>
          </a:xfrm>
          <a:prstGeom prst="rect">
            <a:avLst/>
          </a:prstGeom>
          <a:noFill/>
          <a:ln w="9525">
            <a:noFill/>
            <a:miter lim="800000"/>
            <a:headEnd/>
            <a:tailEnd/>
          </a:ln>
        </p:spPr>
        <p:txBody>
          <a:bodyPr>
            <a:spAutoFit/>
          </a:bodyPr>
          <a:lstStyle/>
          <a:p>
            <a:endParaRPr lang="da-DK"/>
          </a:p>
        </p:txBody>
      </p:sp>
      <p:sp>
        <p:nvSpPr>
          <p:cNvPr id="5" name="Tekstboks 4"/>
          <p:cNvSpPr txBox="1"/>
          <p:nvPr/>
        </p:nvSpPr>
        <p:spPr>
          <a:xfrm>
            <a:off x="571500" y="4214813"/>
            <a:ext cx="7929563" cy="1200150"/>
          </a:xfrm>
          <a:prstGeom prst="rect">
            <a:avLst/>
          </a:prstGeom>
          <a:noFill/>
        </p:spPr>
        <p:txBody>
          <a:bodyPr>
            <a:spAutoFit/>
          </a:bodyPr>
          <a:lstStyle/>
          <a:p>
            <a:pPr>
              <a:defRPr/>
            </a:pPr>
            <a:r>
              <a:rPr lang="da-DK" sz="2400" dirty="0">
                <a:latin typeface="+mn-lt"/>
              </a:rPr>
              <a:t>Omskrivning: Arbejdshukommelsen er en funktion der kan fastholde, manipulere og transformere information i en kortvarig , men konstant periode</a:t>
            </a:r>
          </a:p>
        </p:txBody>
      </p:sp>
      <p:sp>
        <p:nvSpPr>
          <p:cNvPr id="3" name="Pladsholder til sidefod 2"/>
          <p:cNvSpPr>
            <a:spLocks noGrp="1"/>
          </p:cNvSpPr>
          <p:nvPr>
            <p:ph type="ftr" sz="quarter" idx="11"/>
          </p:nvPr>
        </p:nvSpPr>
        <p:spPr/>
        <p:txBody>
          <a:bodyPr/>
          <a:lstStyle/>
          <a:p>
            <a:r>
              <a:rPr lang="de-DE" smtClean="0"/>
              <a:t>AH &amp; Matematik, MWA, ALF, 2013</a:t>
            </a:r>
            <a:endParaRPr lang="da-DK"/>
          </a:p>
        </p:txBody>
      </p:sp>
      <p:sp>
        <p:nvSpPr>
          <p:cNvPr id="4" name="Pladsholder til diasnummer 3"/>
          <p:cNvSpPr>
            <a:spLocks noGrp="1"/>
          </p:cNvSpPr>
          <p:nvPr>
            <p:ph type="sldNum" sz="quarter" idx="12"/>
          </p:nvPr>
        </p:nvSpPr>
        <p:spPr/>
        <p:txBody>
          <a:bodyPr/>
          <a:lstStyle/>
          <a:p>
            <a:fld id="{DD404C52-F0D7-4616-87BA-9A0B7B9A70E5}" type="slidenum">
              <a:rPr lang="da-DK" smtClean="0"/>
              <a:t>9</a:t>
            </a:fld>
            <a:endParaRPr lang="da-DK"/>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192" y="178265"/>
            <a:ext cx="357808"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933564" y="-2565413"/>
            <a:ext cx="72008" cy="55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Professionshjskolen UC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1841"/>
            <a:ext cx="720080" cy="26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053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Bambusfletværk">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461</TotalTime>
  <Words>4346</Words>
  <Application>Microsoft Office PowerPoint</Application>
  <PresentationFormat>Skærmshow (4:3)</PresentationFormat>
  <Paragraphs>710</Paragraphs>
  <Slides>75</Slides>
  <Notes>16</Notes>
  <HiddenSlides>1</HiddenSlides>
  <MMClips>0</MMClips>
  <ScaleCrop>false</ScaleCrop>
  <HeadingPairs>
    <vt:vector size="4" baseType="variant">
      <vt:variant>
        <vt:lpstr>Tema</vt:lpstr>
      </vt:variant>
      <vt:variant>
        <vt:i4>1</vt:i4>
      </vt:variant>
      <vt:variant>
        <vt:lpstr>Diastitler</vt:lpstr>
      </vt:variant>
      <vt:variant>
        <vt:i4>75</vt:i4>
      </vt:variant>
    </vt:vector>
  </HeadingPairs>
  <TitlesOfParts>
    <vt:vector size="76" baseType="lpstr">
      <vt:lpstr>Kontortema</vt:lpstr>
      <vt:lpstr>Arbejdshukommelse</vt:lpstr>
      <vt:lpstr>PowerPoint-præsentation</vt:lpstr>
      <vt:lpstr>Hvorfor er det nu interessant?</vt:lpstr>
      <vt:lpstr>AH og inklusion</vt:lpstr>
      <vt:lpstr>PowerPoint-præsentation</vt:lpstr>
      <vt:lpstr>PowerPoint-præsentation</vt:lpstr>
      <vt:lpstr>PowerPoint-præsentation</vt:lpstr>
      <vt:lpstr>Hvad er arbejdshukommelse?</vt:lpstr>
      <vt:lpstr>PowerPoint-præsentation</vt:lpstr>
      <vt:lpstr>PowerPoint-præsentation</vt:lpstr>
      <vt:lpstr>PowerPoint-præsentation</vt:lpstr>
      <vt:lpstr>PowerPoint-præsentation</vt:lpstr>
      <vt:lpstr>PowerPoint-præsentation</vt:lpstr>
      <vt:lpstr>Arbejdshukommelse og opmærksomhed</vt:lpstr>
      <vt:lpstr>Opmærksomhed</vt:lpstr>
      <vt:lpstr>PowerPoint-præsentation</vt:lpstr>
      <vt:lpstr>PowerPoint-præsentation</vt:lpstr>
      <vt:lpstr>Observationspunkter</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Træning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Matematikken i hjernen</vt:lpstr>
      <vt:lpstr>Områder der aktiveres når man arbejder med matematik</vt:lpstr>
      <vt:lpstr>PowerPoint-præsentation</vt:lpstr>
      <vt:lpstr>PowerPoint-præsentation</vt:lpstr>
      <vt:lpstr>PowerPoint-præsentation</vt:lpstr>
      <vt:lpstr>PowerPoint-præsentation</vt:lpstr>
      <vt:lpstr>PowerPoint-præsentation</vt:lpstr>
      <vt:lpstr>Dyskalkuli, findes det?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I skolen</vt:lpstr>
      <vt:lpstr>I undervisningen bliver det svært…</vt:lpstr>
      <vt:lpstr>Der stille ikke krav til AH når eleverne arbejder med:</vt:lpstr>
      <vt:lpstr>Problemregning fordrer kognitiv fleksibilitet</vt:lpstr>
      <vt:lpstr>PowerPoint-præsentation</vt:lpstr>
      <vt:lpstr>Multimedielæring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Tak for i dag</vt:lpstr>
    </vt:vector>
  </TitlesOfParts>
  <Company>Professionshøjskolen UCC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Arbejdshukommelse</dc:title>
  <dc:creator>Michael</dc:creator>
  <cp:lastModifiedBy>Michael Wahl Andersen</cp:lastModifiedBy>
  <cp:revision>35</cp:revision>
  <dcterms:created xsi:type="dcterms:W3CDTF">2013-02-24T10:08:14Z</dcterms:created>
  <dcterms:modified xsi:type="dcterms:W3CDTF">2013-03-14T12:40:42Z</dcterms:modified>
</cp:coreProperties>
</file>