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61" r:id="rId5"/>
    <p:sldId id="262" r:id="rId6"/>
    <p:sldId id="263" r:id="rId7"/>
    <p:sldId id="264" r:id="rId8"/>
    <p:sldId id="265" r:id="rId9"/>
    <p:sldId id="266" r:id="rId10"/>
    <p:sldId id="270" r:id="rId11"/>
    <p:sldId id="279" r:id="rId12"/>
    <p:sldId id="271" r:id="rId13"/>
    <p:sldId id="272" r:id="rId14"/>
    <p:sldId id="274" r:id="rId15"/>
    <p:sldId id="275" r:id="rId16"/>
    <p:sldId id="280" r:id="rId17"/>
    <p:sldId id="283" r:id="rId18"/>
    <p:sldId id="284" r:id="rId19"/>
    <p:sldId id="285" r:id="rId20"/>
    <p:sldId id="286" r:id="rId21"/>
    <p:sldId id="282" r:id="rId22"/>
    <p:sldId id="288" r:id="rId23"/>
    <p:sldId id="287" r:id="rId24"/>
    <p:sldId id="289" r:id="rId25"/>
    <p:sldId id="1716" r:id="rId26"/>
    <p:sldId id="1683" r:id="rId27"/>
    <p:sldId id="1710" r:id="rId28"/>
    <p:sldId id="294" r:id="rId29"/>
    <p:sldId id="1693" r:id="rId30"/>
    <p:sldId id="268" r:id="rId31"/>
    <p:sldId id="1707" r:id="rId32"/>
    <p:sldId id="1708" r:id="rId33"/>
    <p:sldId id="1689" r:id="rId34"/>
    <p:sldId id="1713" r:id="rId35"/>
    <p:sldId id="1718" r:id="rId36"/>
    <p:sldId id="1714" r:id="rId37"/>
    <p:sldId id="1719" r:id="rId38"/>
    <p:sldId id="1711" r:id="rId39"/>
    <p:sldId id="1705" r:id="rId40"/>
    <p:sldId id="1724" r:id="rId41"/>
    <p:sldId id="1725" r:id="rId42"/>
    <p:sldId id="1715" r:id="rId43"/>
    <p:sldId id="1726" r:id="rId44"/>
    <p:sldId id="1723" r:id="rId45"/>
    <p:sldId id="1709" r:id="rId46"/>
    <p:sldId id="1727" r:id="rId47"/>
    <p:sldId id="1729" r:id="rId48"/>
    <p:sldId id="293" r:id="rId49"/>
    <p:sldId id="290" r:id="rId50"/>
    <p:sldId id="259" r:id="rId51"/>
    <p:sldId id="260" r:id="rId52"/>
    <p:sldId id="291" r:id="rId53"/>
    <p:sldId id="292" r:id="rId54"/>
    <p:sldId id="316" r:id="rId55"/>
    <p:sldId id="432" r:id="rId56"/>
    <p:sldId id="311" r:id="rId57"/>
    <p:sldId id="302" r:id="rId58"/>
    <p:sldId id="1721" r:id="rId59"/>
    <p:sldId id="1722" r:id="rId60"/>
    <p:sldId id="1712" r:id="rId6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0729" autoAdjust="0"/>
  </p:normalViewPr>
  <p:slideViewPr>
    <p:cSldViewPr snapToGrid="0">
      <p:cViewPr varScale="1">
        <p:scale>
          <a:sx n="92" d="100"/>
          <a:sy n="92" d="100"/>
        </p:scale>
        <p:origin x="13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A64D9-ABD6-4FCA-85F7-EAD17C1EDAF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a-DK"/>
        </a:p>
      </dgm:t>
    </dgm:pt>
    <dgm:pt modelId="{C113DBD3-9751-4711-ABF2-BE808060A12D}">
      <dgm:prSet phldrT="[Tekst]"/>
      <dgm:spPr/>
      <dgm:t>
        <a:bodyPr/>
        <a:lstStyle/>
        <a:p>
          <a:endParaRPr lang="en-GB" dirty="0">
            <a:solidFill>
              <a:srgbClr val="FF0000"/>
            </a:solidFill>
          </a:endParaRPr>
        </a:p>
        <a:p>
          <a:r>
            <a:rPr lang="en-US" dirty="0"/>
            <a:t>ICF (WHO, 2001). </a:t>
          </a:r>
          <a:r>
            <a:rPr lang="en-US" dirty="0" err="1"/>
            <a:t>Omgivelsesfaktorer</a:t>
          </a:r>
          <a:r>
            <a:rPr lang="en-US" dirty="0"/>
            <a:t> (</a:t>
          </a:r>
          <a:r>
            <a:rPr lang="en-US" dirty="0" err="1"/>
            <a:t>fx</a:t>
          </a:r>
          <a:r>
            <a:rPr lang="en-US" dirty="0"/>
            <a:t> </a:t>
          </a:r>
          <a:r>
            <a:rPr lang="en-US" dirty="0" err="1"/>
            <a:t>kommunikationspartnere</a:t>
          </a:r>
          <a:r>
            <a:rPr lang="en-US" dirty="0"/>
            <a:t>) </a:t>
          </a:r>
          <a:r>
            <a:rPr lang="en-US" dirty="0" err="1"/>
            <a:t>påvirker</a:t>
          </a:r>
          <a:r>
            <a:rPr lang="en-US" dirty="0"/>
            <a:t> de </a:t>
          </a:r>
          <a:r>
            <a:rPr lang="en-US" dirty="0" err="1"/>
            <a:t>muligheder</a:t>
          </a:r>
          <a:r>
            <a:rPr lang="en-US" dirty="0"/>
            <a:t>, </a:t>
          </a:r>
          <a:r>
            <a:rPr lang="en-US" dirty="0" err="1"/>
            <a:t>som</a:t>
          </a:r>
          <a:r>
            <a:rPr lang="en-US" dirty="0"/>
            <a:t> </a:t>
          </a:r>
          <a:r>
            <a:rPr lang="en-US" dirty="0" err="1"/>
            <a:t>en</a:t>
          </a:r>
          <a:r>
            <a:rPr lang="en-US" dirty="0"/>
            <a:t> person med </a:t>
          </a:r>
          <a:r>
            <a:rPr lang="en-US" dirty="0" err="1"/>
            <a:t>kommunikationsvanskeligheder</a:t>
          </a:r>
          <a:r>
            <a:rPr lang="en-US" dirty="0"/>
            <a:t> </a:t>
          </a:r>
          <a:r>
            <a:rPr lang="en-US" dirty="0" err="1"/>
            <a:t>har</a:t>
          </a:r>
          <a:r>
            <a:rPr lang="en-US" dirty="0"/>
            <a:t> for at </a:t>
          </a:r>
          <a:r>
            <a:rPr lang="en-US" dirty="0" err="1"/>
            <a:t>deltage</a:t>
          </a:r>
          <a:r>
            <a:rPr lang="en-US" dirty="0"/>
            <a:t> </a:t>
          </a:r>
          <a:r>
            <a:rPr lang="en-US" dirty="0" err="1"/>
            <a:t>i</a:t>
          </a:r>
          <a:r>
            <a:rPr lang="en-US" dirty="0"/>
            <a:t> </a:t>
          </a:r>
          <a:r>
            <a:rPr lang="en-US" dirty="0" err="1"/>
            <a:t>en</a:t>
          </a:r>
          <a:r>
            <a:rPr lang="en-US" dirty="0"/>
            <a:t> </a:t>
          </a:r>
          <a:r>
            <a:rPr lang="en-US" dirty="0" err="1"/>
            <a:t>samtale</a:t>
          </a:r>
          <a:r>
            <a:rPr lang="en-US" dirty="0"/>
            <a:t>.</a:t>
          </a:r>
        </a:p>
        <a:p>
          <a:endParaRPr lang="da-DK" dirty="0"/>
        </a:p>
      </dgm:t>
    </dgm:pt>
    <dgm:pt modelId="{722485D2-FD43-443D-A60B-F7BDA2B2CB4F}" type="parTrans" cxnId="{2DC8CEB6-DCCB-4075-8974-367721206C0C}">
      <dgm:prSet/>
      <dgm:spPr/>
      <dgm:t>
        <a:bodyPr/>
        <a:lstStyle/>
        <a:p>
          <a:endParaRPr lang="da-DK"/>
        </a:p>
      </dgm:t>
    </dgm:pt>
    <dgm:pt modelId="{BBEF1700-C885-46F9-AA9A-BA65CD67A02B}" type="sibTrans" cxnId="{2DC8CEB6-DCCB-4075-8974-367721206C0C}">
      <dgm:prSet/>
      <dgm:spPr/>
      <dgm:t>
        <a:bodyPr/>
        <a:lstStyle/>
        <a:p>
          <a:endParaRPr lang="da-DK"/>
        </a:p>
      </dgm:t>
    </dgm:pt>
    <dgm:pt modelId="{315E54AD-6EA3-4FF4-B1B9-931549FA01FA}">
      <dgm:prSet phldrT="[Tekst]"/>
      <dgm:spPr/>
      <dgm:t>
        <a:bodyPr/>
        <a:lstStyle/>
        <a:p>
          <a:r>
            <a:rPr lang="en-GB" dirty="0">
              <a:solidFill>
                <a:schemeClr val="bg1"/>
              </a:solidFill>
            </a:rPr>
            <a:t>Halliday (1994). Systemic Functional Linguistics. Vi </a:t>
          </a:r>
          <a:r>
            <a:rPr lang="en-GB" dirty="0" err="1">
              <a:solidFill>
                <a:schemeClr val="bg1"/>
              </a:solidFill>
            </a:rPr>
            <a:t>udtrykker</a:t>
          </a:r>
          <a:r>
            <a:rPr lang="en-GB" dirty="0">
              <a:solidFill>
                <a:schemeClr val="bg1"/>
              </a:solidFill>
            </a:rPr>
            <a:t> </a:t>
          </a:r>
          <a:r>
            <a:rPr lang="en-GB" dirty="0" err="1">
              <a:solidFill>
                <a:schemeClr val="bg1"/>
              </a:solidFill>
            </a:rPr>
            <a:t>os</a:t>
          </a:r>
          <a:r>
            <a:rPr lang="en-GB" dirty="0">
              <a:solidFill>
                <a:schemeClr val="bg1"/>
              </a:solidFill>
            </a:rPr>
            <a:t> </a:t>
          </a:r>
          <a:r>
            <a:rPr lang="en-GB" dirty="0" err="1">
              <a:solidFill>
                <a:schemeClr val="bg1"/>
              </a:solidFill>
            </a:rPr>
            <a:t>forskelligt</a:t>
          </a:r>
          <a:r>
            <a:rPr lang="en-GB" dirty="0">
              <a:solidFill>
                <a:schemeClr val="bg1"/>
              </a:solidFill>
            </a:rPr>
            <a:t> </a:t>
          </a:r>
          <a:r>
            <a:rPr lang="en-GB" dirty="0" err="1">
              <a:solidFill>
                <a:schemeClr val="bg1"/>
              </a:solidFill>
            </a:rPr>
            <a:t>afhængigt</a:t>
          </a:r>
          <a:r>
            <a:rPr lang="en-GB" dirty="0">
              <a:solidFill>
                <a:schemeClr val="bg1"/>
              </a:solidFill>
            </a:rPr>
            <a:t> </a:t>
          </a:r>
          <a:r>
            <a:rPr lang="en-GB" dirty="0" err="1">
              <a:solidFill>
                <a:schemeClr val="bg1"/>
              </a:solidFill>
            </a:rPr>
            <a:t>af</a:t>
          </a:r>
          <a:r>
            <a:rPr lang="en-GB" dirty="0">
              <a:solidFill>
                <a:schemeClr val="bg1"/>
              </a:solidFill>
            </a:rPr>
            <a:t> </a:t>
          </a:r>
          <a:r>
            <a:rPr lang="en-GB" dirty="0" err="1">
              <a:solidFill>
                <a:schemeClr val="bg1"/>
              </a:solidFill>
            </a:rPr>
            <a:t>samtalens</a:t>
          </a:r>
          <a:r>
            <a:rPr lang="en-GB" dirty="0">
              <a:solidFill>
                <a:schemeClr val="bg1"/>
              </a:solidFill>
            </a:rPr>
            <a:t> </a:t>
          </a:r>
          <a:r>
            <a:rPr lang="en-GB" dirty="0" err="1">
              <a:solidFill>
                <a:schemeClr val="bg1"/>
              </a:solidFill>
            </a:rPr>
            <a:t>kontekst</a:t>
          </a:r>
          <a:r>
            <a:rPr lang="en-GB" dirty="0">
              <a:solidFill>
                <a:schemeClr val="bg1"/>
              </a:solidFill>
            </a:rPr>
            <a:t> og </a:t>
          </a:r>
          <a:r>
            <a:rPr lang="en-GB" dirty="0" err="1">
              <a:solidFill>
                <a:schemeClr val="bg1"/>
              </a:solidFill>
            </a:rPr>
            <a:t>samtalepartnere</a:t>
          </a:r>
          <a:r>
            <a:rPr lang="en-GB" dirty="0">
              <a:solidFill>
                <a:schemeClr val="bg1"/>
              </a:solidFill>
            </a:rPr>
            <a:t> (</a:t>
          </a:r>
          <a:r>
            <a:rPr lang="en-GB" dirty="0" err="1">
              <a:solidFill>
                <a:schemeClr val="bg1"/>
              </a:solidFill>
            </a:rPr>
            <a:t>ubevidst</a:t>
          </a:r>
          <a:r>
            <a:rPr lang="en-GB" dirty="0">
              <a:solidFill>
                <a:schemeClr val="bg1"/>
              </a:solidFill>
            </a:rPr>
            <a:t> </a:t>
          </a:r>
          <a:r>
            <a:rPr lang="en-GB" dirty="0" err="1">
              <a:solidFill>
                <a:schemeClr val="bg1"/>
              </a:solidFill>
            </a:rPr>
            <a:t>tilpasning</a:t>
          </a:r>
          <a:r>
            <a:rPr lang="en-GB" dirty="0">
              <a:solidFill>
                <a:schemeClr val="bg1"/>
              </a:solidFill>
            </a:rPr>
            <a:t>). </a:t>
          </a:r>
          <a:r>
            <a:rPr lang="en-GB" dirty="0" err="1">
              <a:solidFill>
                <a:schemeClr val="bg1"/>
              </a:solidFill>
            </a:rPr>
            <a:t>Samtalens</a:t>
          </a:r>
          <a:r>
            <a:rPr lang="en-GB" dirty="0">
              <a:solidFill>
                <a:schemeClr val="bg1"/>
              </a:solidFill>
            </a:rPr>
            <a:t> genre og </a:t>
          </a:r>
          <a:r>
            <a:rPr lang="en-GB" dirty="0" err="1">
              <a:solidFill>
                <a:schemeClr val="bg1"/>
              </a:solidFill>
            </a:rPr>
            <a:t>modalitet</a:t>
          </a:r>
          <a:r>
            <a:rPr lang="en-GB" dirty="0">
              <a:solidFill>
                <a:schemeClr val="bg1"/>
              </a:solidFill>
            </a:rPr>
            <a:t> </a:t>
          </a:r>
          <a:r>
            <a:rPr lang="en-GB" dirty="0" err="1">
              <a:solidFill>
                <a:schemeClr val="bg1"/>
              </a:solidFill>
            </a:rPr>
            <a:t>samt</a:t>
          </a:r>
          <a:r>
            <a:rPr lang="en-GB" dirty="0">
              <a:solidFill>
                <a:schemeClr val="bg1"/>
              </a:solidFill>
            </a:rPr>
            <a:t> </a:t>
          </a:r>
          <a:r>
            <a:rPr lang="en-GB" dirty="0" err="1">
              <a:solidFill>
                <a:schemeClr val="bg1"/>
              </a:solidFill>
            </a:rPr>
            <a:t>relationen</a:t>
          </a:r>
          <a:r>
            <a:rPr lang="en-GB" dirty="0">
              <a:solidFill>
                <a:schemeClr val="bg1"/>
              </a:solidFill>
            </a:rPr>
            <a:t> </a:t>
          </a:r>
          <a:r>
            <a:rPr lang="en-GB" dirty="0" err="1">
              <a:solidFill>
                <a:schemeClr val="bg1"/>
              </a:solidFill>
            </a:rPr>
            <a:t>mellem</a:t>
          </a:r>
          <a:r>
            <a:rPr lang="en-GB" dirty="0">
              <a:solidFill>
                <a:schemeClr val="bg1"/>
              </a:solidFill>
            </a:rPr>
            <a:t> </a:t>
          </a:r>
          <a:r>
            <a:rPr lang="en-GB" dirty="0" err="1">
              <a:solidFill>
                <a:schemeClr val="bg1"/>
              </a:solidFill>
            </a:rPr>
            <a:t>samtalepartnere</a:t>
          </a:r>
          <a:r>
            <a:rPr lang="en-GB" dirty="0">
              <a:solidFill>
                <a:schemeClr val="bg1"/>
              </a:solidFill>
            </a:rPr>
            <a:t> </a:t>
          </a:r>
          <a:r>
            <a:rPr lang="en-GB" dirty="0" err="1">
              <a:solidFill>
                <a:schemeClr val="bg1"/>
              </a:solidFill>
            </a:rPr>
            <a:t>har</a:t>
          </a:r>
          <a:r>
            <a:rPr lang="en-GB" dirty="0">
              <a:solidFill>
                <a:schemeClr val="bg1"/>
              </a:solidFill>
            </a:rPr>
            <a:t> </a:t>
          </a:r>
          <a:r>
            <a:rPr lang="en-GB" dirty="0" err="1">
              <a:solidFill>
                <a:schemeClr val="bg1"/>
              </a:solidFill>
            </a:rPr>
            <a:t>stor</a:t>
          </a:r>
          <a:r>
            <a:rPr lang="en-GB" dirty="0">
              <a:solidFill>
                <a:schemeClr val="bg1"/>
              </a:solidFill>
            </a:rPr>
            <a:t> </a:t>
          </a:r>
          <a:r>
            <a:rPr lang="en-GB" dirty="0" err="1">
              <a:solidFill>
                <a:schemeClr val="bg1"/>
              </a:solidFill>
            </a:rPr>
            <a:t>betydning</a:t>
          </a:r>
          <a:r>
            <a:rPr lang="en-GB" dirty="0">
              <a:solidFill>
                <a:schemeClr val="bg1"/>
              </a:solidFill>
            </a:rPr>
            <a:t> for, </a:t>
          </a:r>
          <a:r>
            <a:rPr lang="en-GB" dirty="0" err="1">
              <a:solidFill>
                <a:schemeClr val="bg1"/>
              </a:solidFill>
            </a:rPr>
            <a:t>hvordan</a:t>
          </a:r>
          <a:r>
            <a:rPr lang="en-GB" dirty="0">
              <a:solidFill>
                <a:schemeClr val="bg1"/>
              </a:solidFill>
            </a:rPr>
            <a:t> vi </a:t>
          </a:r>
          <a:r>
            <a:rPr lang="en-GB" dirty="0" err="1">
              <a:solidFill>
                <a:schemeClr val="bg1"/>
              </a:solidFill>
            </a:rPr>
            <a:t>udtrykker</a:t>
          </a:r>
          <a:r>
            <a:rPr lang="en-GB" dirty="0">
              <a:solidFill>
                <a:schemeClr val="bg1"/>
              </a:solidFill>
            </a:rPr>
            <a:t> </a:t>
          </a:r>
          <a:r>
            <a:rPr lang="en-GB" dirty="0" err="1">
              <a:solidFill>
                <a:schemeClr val="bg1"/>
              </a:solidFill>
            </a:rPr>
            <a:t>os</a:t>
          </a:r>
          <a:r>
            <a:rPr lang="en-GB" dirty="0">
              <a:solidFill>
                <a:schemeClr val="bg1"/>
              </a:solidFill>
            </a:rPr>
            <a:t>. </a:t>
          </a:r>
          <a:r>
            <a:rPr lang="en-GB" dirty="0" err="1">
              <a:solidFill>
                <a:schemeClr val="bg1"/>
              </a:solidFill>
            </a:rPr>
            <a:t>Fokus</a:t>
          </a:r>
          <a:r>
            <a:rPr lang="en-GB" dirty="0">
              <a:solidFill>
                <a:schemeClr val="bg1"/>
              </a:solidFill>
            </a:rPr>
            <a:t> </a:t>
          </a:r>
          <a:r>
            <a:rPr lang="en-GB" dirty="0" err="1">
              <a:solidFill>
                <a:schemeClr val="bg1"/>
              </a:solidFill>
            </a:rPr>
            <a:t>på</a:t>
          </a:r>
          <a:r>
            <a:rPr lang="en-GB" dirty="0">
              <a:solidFill>
                <a:schemeClr val="bg1"/>
              </a:solidFill>
            </a:rPr>
            <a:t> </a:t>
          </a:r>
          <a:r>
            <a:rPr lang="en-GB" dirty="0" err="1">
              <a:solidFill>
                <a:schemeClr val="bg1"/>
              </a:solidFill>
            </a:rPr>
            <a:t>talerens</a:t>
          </a:r>
          <a:r>
            <a:rPr lang="en-GB" dirty="0">
              <a:solidFill>
                <a:schemeClr val="bg1"/>
              </a:solidFill>
            </a:rPr>
            <a:t> </a:t>
          </a:r>
          <a:r>
            <a:rPr lang="en-GB" dirty="0" err="1">
              <a:solidFill>
                <a:schemeClr val="bg1"/>
              </a:solidFill>
            </a:rPr>
            <a:t>handlinger</a:t>
          </a:r>
          <a:r>
            <a:rPr lang="en-GB" dirty="0">
              <a:solidFill>
                <a:schemeClr val="bg1"/>
              </a:solidFill>
            </a:rPr>
            <a:t>.</a:t>
          </a:r>
          <a:endParaRPr lang="da-DK" dirty="0">
            <a:solidFill>
              <a:schemeClr val="bg1"/>
            </a:solidFill>
          </a:endParaRPr>
        </a:p>
      </dgm:t>
    </dgm:pt>
    <dgm:pt modelId="{1701780F-940D-4044-9170-CDD20C998DE7}" type="parTrans" cxnId="{66CEEFBD-CDC8-4C71-93FA-8C036CEF5A54}">
      <dgm:prSet/>
      <dgm:spPr/>
      <dgm:t>
        <a:bodyPr/>
        <a:lstStyle/>
        <a:p>
          <a:endParaRPr lang="da-DK"/>
        </a:p>
      </dgm:t>
    </dgm:pt>
    <dgm:pt modelId="{29689324-D18B-44B9-836F-72EED77C1A64}" type="sibTrans" cxnId="{66CEEFBD-CDC8-4C71-93FA-8C036CEF5A54}">
      <dgm:prSet/>
      <dgm:spPr/>
      <dgm:t>
        <a:bodyPr/>
        <a:lstStyle/>
        <a:p>
          <a:endParaRPr lang="da-DK"/>
        </a:p>
      </dgm:t>
    </dgm:pt>
    <dgm:pt modelId="{DCD915DC-430B-4E2C-9E69-61C059EB0584}">
      <dgm:prSet phldrT="[Tekst]"/>
      <dgm:spPr/>
      <dgm:t>
        <a:bodyPr/>
        <a:lstStyle/>
        <a:p>
          <a:r>
            <a:rPr lang="en-GB" dirty="0" err="1">
              <a:solidFill>
                <a:schemeClr val="bg1"/>
              </a:solidFill>
            </a:rPr>
            <a:t>Linell</a:t>
          </a:r>
          <a:r>
            <a:rPr lang="en-GB" dirty="0">
              <a:solidFill>
                <a:schemeClr val="bg1"/>
              </a:solidFill>
            </a:rPr>
            <a:t> (1998). </a:t>
          </a:r>
          <a:r>
            <a:rPr lang="en-GB" dirty="0" err="1">
              <a:solidFill>
                <a:schemeClr val="bg1"/>
              </a:solidFill>
            </a:rPr>
            <a:t>Dialogisme</a:t>
          </a:r>
          <a:r>
            <a:rPr lang="en-GB" dirty="0">
              <a:solidFill>
                <a:schemeClr val="bg1"/>
              </a:solidFill>
            </a:rPr>
            <a:t>. </a:t>
          </a:r>
          <a:r>
            <a:rPr lang="en-GB" dirty="0" err="1">
              <a:solidFill>
                <a:schemeClr val="bg1"/>
              </a:solidFill>
            </a:rPr>
            <a:t>Kommunikationspartnere</a:t>
          </a:r>
          <a:r>
            <a:rPr lang="en-GB" dirty="0">
              <a:solidFill>
                <a:schemeClr val="bg1"/>
              </a:solidFill>
            </a:rPr>
            <a:t> </a:t>
          </a:r>
          <a:r>
            <a:rPr lang="en-GB" dirty="0" err="1">
              <a:solidFill>
                <a:schemeClr val="bg1"/>
              </a:solidFill>
            </a:rPr>
            <a:t>samarbejder</a:t>
          </a:r>
          <a:r>
            <a:rPr lang="en-GB" dirty="0">
              <a:solidFill>
                <a:schemeClr val="bg1"/>
              </a:solidFill>
            </a:rPr>
            <a:t> om at </a:t>
          </a:r>
          <a:r>
            <a:rPr lang="en-GB" dirty="0" err="1">
              <a:solidFill>
                <a:schemeClr val="bg1"/>
              </a:solidFill>
            </a:rPr>
            <a:t>samkonstruere</a:t>
          </a:r>
          <a:r>
            <a:rPr lang="en-GB" dirty="0">
              <a:solidFill>
                <a:schemeClr val="bg1"/>
              </a:solidFill>
            </a:rPr>
            <a:t> og </a:t>
          </a:r>
          <a:r>
            <a:rPr lang="en-GB" dirty="0" err="1">
              <a:solidFill>
                <a:schemeClr val="bg1"/>
              </a:solidFill>
            </a:rPr>
            <a:t>forhandle</a:t>
          </a:r>
          <a:r>
            <a:rPr lang="en-GB" dirty="0">
              <a:solidFill>
                <a:schemeClr val="bg1"/>
              </a:solidFill>
            </a:rPr>
            <a:t> </a:t>
          </a:r>
          <a:r>
            <a:rPr lang="en-GB" dirty="0" err="1">
              <a:solidFill>
                <a:schemeClr val="bg1"/>
              </a:solidFill>
            </a:rPr>
            <a:t>forståelse</a:t>
          </a:r>
          <a:r>
            <a:rPr lang="en-GB" dirty="0">
              <a:solidFill>
                <a:schemeClr val="bg1"/>
              </a:solidFill>
            </a:rPr>
            <a:t> </a:t>
          </a:r>
          <a:r>
            <a:rPr lang="en-GB" dirty="0" err="1">
              <a:solidFill>
                <a:schemeClr val="bg1"/>
              </a:solidFill>
            </a:rPr>
            <a:t>gennem</a:t>
          </a:r>
          <a:r>
            <a:rPr lang="en-GB" dirty="0">
              <a:solidFill>
                <a:schemeClr val="bg1"/>
              </a:solidFill>
            </a:rPr>
            <a:t> </a:t>
          </a:r>
          <a:r>
            <a:rPr lang="en-GB" dirty="0" err="1">
              <a:solidFill>
                <a:schemeClr val="bg1"/>
              </a:solidFill>
            </a:rPr>
            <a:t>deres</a:t>
          </a:r>
          <a:r>
            <a:rPr lang="en-GB" dirty="0">
              <a:solidFill>
                <a:schemeClr val="bg1"/>
              </a:solidFill>
            </a:rPr>
            <a:t> </a:t>
          </a:r>
          <a:r>
            <a:rPr lang="en-GB" dirty="0" err="1">
              <a:solidFill>
                <a:schemeClr val="bg1"/>
              </a:solidFill>
            </a:rPr>
            <a:t>samtaler</a:t>
          </a:r>
          <a:r>
            <a:rPr lang="en-GB" dirty="0">
              <a:solidFill>
                <a:schemeClr val="bg1"/>
              </a:solidFill>
            </a:rPr>
            <a:t>, </a:t>
          </a:r>
          <a:r>
            <a:rPr lang="en-GB" dirty="0" err="1">
              <a:solidFill>
                <a:schemeClr val="bg1"/>
              </a:solidFill>
            </a:rPr>
            <a:t>mens</a:t>
          </a:r>
          <a:r>
            <a:rPr lang="en-GB" dirty="0">
              <a:solidFill>
                <a:schemeClr val="bg1"/>
              </a:solidFill>
            </a:rPr>
            <a:t> de </a:t>
          </a:r>
          <a:r>
            <a:rPr lang="en-GB" dirty="0" err="1">
              <a:solidFill>
                <a:schemeClr val="bg1"/>
              </a:solidFill>
            </a:rPr>
            <a:t>er</a:t>
          </a:r>
          <a:r>
            <a:rPr lang="en-GB" dirty="0">
              <a:solidFill>
                <a:schemeClr val="bg1"/>
              </a:solidFill>
            </a:rPr>
            <a:t> under </a:t>
          </a:r>
          <a:r>
            <a:rPr lang="en-GB" dirty="0" err="1">
              <a:solidFill>
                <a:schemeClr val="bg1"/>
              </a:solidFill>
            </a:rPr>
            <a:t>indflydelse</a:t>
          </a:r>
          <a:r>
            <a:rPr lang="en-GB" dirty="0">
              <a:solidFill>
                <a:schemeClr val="bg1"/>
              </a:solidFill>
            </a:rPr>
            <a:t> </a:t>
          </a:r>
          <a:r>
            <a:rPr lang="en-GB" dirty="0" err="1">
              <a:solidFill>
                <a:schemeClr val="bg1"/>
              </a:solidFill>
            </a:rPr>
            <a:t>af</a:t>
          </a:r>
          <a:r>
            <a:rPr lang="en-GB" dirty="0">
              <a:solidFill>
                <a:schemeClr val="bg1"/>
              </a:solidFill>
            </a:rPr>
            <a:t> </a:t>
          </a:r>
          <a:r>
            <a:rPr lang="en-GB" dirty="0" err="1">
              <a:solidFill>
                <a:schemeClr val="bg1"/>
              </a:solidFill>
            </a:rPr>
            <a:t>samtalekonteksten</a:t>
          </a:r>
          <a:r>
            <a:rPr lang="en-GB" dirty="0">
              <a:solidFill>
                <a:schemeClr val="bg1"/>
              </a:solidFill>
            </a:rPr>
            <a:t>. </a:t>
          </a:r>
          <a:r>
            <a:rPr lang="en-GB" dirty="0" err="1">
              <a:solidFill>
                <a:schemeClr val="bg1"/>
              </a:solidFill>
            </a:rPr>
            <a:t>Kommunikationspartnernes</a:t>
          </a:r>
          <a:r>
            <a:rPr lang="en-GB" dirty="0">
              <a:solidFill>
                <a:schemeClr val="bg1"/>
              </a:solidFill>
            </a:rPr>
            <a:t> </a:t>
          </a:r>
          <a:r>
            <a:rPr lang="en-GB" dirty="0" err="1">
              <a:solidFill>
                <a:schemeClr val="bg1"/>
              </a:solidFill>
            </a:rPr>
            <a:t>samtalebidrag</a:t>
          </a:r>
          <a:r>
            <a:rPr lang="en-GB" dirty="0">
              <a:solidFill>
                <a:schemeClr val="bg1"/>
              </a:solidFill>
            </a:rPr>
            <a:t> </a:t>
          </a:r>
          <a:r>
            <a:rPr lang="en-GB" dirty="0" err="1">
              <a:solidFill>
                <a:schemeClr val="bg1"/>
              </a:solidFill>
            </a:rPr>
            <a:t>kan</a:t>
          </a:r>
          <a:r>
            <a:rPr lang="en-GB" dirty="0">
              <a:solidFill>
                <a:schemeClr val="bg1"/>
              </a:solidFill>
            </a:rPr>
            <a:t> </a:t>
          </a:r>
          <a:r>
            <a:rPr lang="en-GB" dirty="0" err="1">
              <a:solidFill>
                <a:schemeClr val="bg1"/>
              </a:solidFill>
            </a:rPr>
            <a:t>ofte</a:t>
          </a:r>
          <a:r>
            <a:rPr lang="en-GB" dirty="0">
              <a:solidFill>
                <a:schemeClr val="bg1"/>
              </a:solidFill>
            </a:rPr>
            <a:t> </a:t>
          </a:r>
          <a:r>
            <a:rPr lang="en-GB" dirty="0" err="1">
              <a:solidFill>
                <a:schemeClr val="bg1"/>
              </a:solidFill>
            </a:rPr>
            <a:t>være</a:t>
          </a:r>
          <a:r>
            <a:rPr lang="en-GB" dirty="0">
              <a:solidFill>
                <a:schemeClr val="bg1"/>
              </a:solidFill>
            </a:rPr>
            <a:t> </a:t>
          </a:r>
          <a:r>
            <a:rPr lang="en-GB" dirty="0" err="1">
              <a:solidFill>
                <a:schemeClr val="bg1"/>
              </a:solidFill>
            </a:rPr>
            <a:t>asymmetriske</a:t>
          </a:r>
          <a:r>
            <a:rPr lang="en-GB" dirty="0">
              <a:solidFill>
                <a:schemeClr val="bg1"/>
              </a:solidFill>
            </a:rPr>
            <a:t>, men </a:t>
          </a:r>
          <a:r>
            <a:rPr lang="en-GB" dirty="0" err="1">
              <a:solidFill>
                <a:schemeClr val="bg1"/>
              </a:solidFill>
            </a:rPr>
            <a:t>samarbejdet</a:t>
          </a:r>
          <a:r>
            <a:rPr lang="en-GB" dirty="0">
              <a:solidFill>
                <a:schemeClr val="bg1"/>
              </a:solidFill>
            </a:rPr>
            <a:t> </a:t>
          </a:r>
          <a:r>
            <a:rPr lang="en-GB" dirty="0" err="1">
              <a:solidFill>
                <a:schemeClr val="bg1"/>
              </a:solidFill>
            </a:rPr>
            <a:t>forbliver</a:t>
          </a:r>
          <a:r>
            <a:rPr lang="en-GB" dirty="0">
              <a:solidFill>
                <a:schemeClr val="bg1"/>
              </a:solidFill>
            </a:rPr>
            <a:t> </a:t>
          </a:r>
          <a:r>
            <a:rPr lang="en-GB" dirty="0" err="1">
              <a:solidFill>
                <a:schemeClr val="bg1"/>
              </a:solidFill>
            </a:rPr>
            <a:t>intakt</a:t>
          </a:r>
          <a:r>
            <a:rPr lang="en-GB" dirty="0">
              <a:solidFill>
                <a:schemeClr val="bg1"/>
              </a:solidFill>
            </a:rPr>
            <a:t>. </a:t>
          </a:r>
          <a:r>
            <a:rPr lang="en-GB" dirty="0" err="1">
              <a:solidFill>
                <a:schemeClr val="bg1"/>
              </a:solidFill>
            </a:rPr>
            <a:t>Fokus</a:t>
          </a:r>
          <a:r>
            <a:rPr lang="en-GB" dirty="0">
              <a:solidFill>
                <a:schemeClr val="bg1"/>
              </a:solidFill>
            </a:rPr>
            <a:t> </a:t>
          </a:r>
          <a:r>
            <a:rPr lang="en-GB" dirty="0" err="1">
              <a:solidFill>
                <a:schemeClr val="bg1"/>
              </a:solidFill>
            </a:rPr>
            <a:t>på</a:t>
          </a:r>
          <a:r>
            <a:rPr lang="en-GB" dirty="0">
              <a:solidFill>
                <a:schemeClr val="bg1"/>
              </a:solidFill>
            </a:rPr>
            <a:t> </a:t>
          </a:r>
          <a:r>
            <a:rPr lang="en-GB" dirty="0" err="1">
              <a:solidFill>
                <a:schemeClr val="bg1"/>
              </a:solidFill>
            </a:rPr>
            <a:t>interaktion</a:t>
          </a:r>
          <a:r>
            <a:rPr lang="en-GB" dirty="0">
              <a:solidFill>
                <a:schemeClr val="bg1"/>
              </a:solidFill>
            </a:rPr>
            <a:t>.</a:t>
          </a:r>
          <a:endParaRPr lang="da-DK" dirty="0">
            <a:solidFill>
              <a:schemeClr val="bg1"/>
            </a:solidFill>
          </a:endParaRPr>
        </a:p>
      </dgm:t>
    </dgm:pt>
    <dgm:pt modelId="{AFFB2912-13AD-4885-A69C-3EB16ADD3D2A}" type="parTrans" cxnId="{8591669E-4AB4-40A4-8943-ED496CBF8BE7}">
      <dgm:prSet/>
      <dgm:spPr/>
      <dgm:t>
        <a:bodyPr/>
        <a:lstStyle/>
        <a:p>
          <a:endParaRPr lang="da-DK"/>
        </a:p>
      </dgm:t>
    </dgm:pt>
    <dgm:pt modelId="{9F73AAFC-919A-49AB-AC93-E87C97C7ABDD}" type="sibTrans" cxnId="{8591669E-4AB4-40A4-8943-ED496CBF8BE7}">
      <dgm:prSet/>
      <dgm:spPr/>
      <dgm:t>
        <a:bodyPr/>
        <a:lstStyle/>
        <a:p>
          <a:endParaRPr lang="da-DK"/>
        </a:p>
      </dgm:t>
    </dgm:pt>
    <dgm:pt modelId="{D607DDD6-B935-4488-888B-19AA6BD0EECE}" type="pres">
      <dgm:prSet presAssocID="{6D9A64D9-ABD6-4FCA-85F7-EAD17C1EDAF4}" presName="linear" presStyleCnt="0">
        <dgm:presLayoutVars>
          <dgm:dir/>
          <dgm:resizeHandles val="exact"/>
        </dgm:presLayoutVars>
      </dgm:prSet>
      <dgm:spPr/>
    </dgm:pt>
    <dgm:pt modelId="{D456DF0C-C8B5-4814-AB62-61AB4E92E0A4}" type="pres">
      <dgm:prSet presAssocID="{C113DBD3-9751-4711-ABF2-BE808060A12D}" presName="comp" presStyleCnt="0"/>
      <dgm:spPr/>
    </dgm:pt>
    <dgm:pt modelId="{EF576A9A-4933-45B5-8EF8-0ACC27131EAE}" type="pres">
      <dgm:prSet presAssocID="{C113DBD3-9751-4711-ABF2-BE808060A12D}" presName="box" presStyleLbl="node1" presStyleIdx="0" presStyleCnt="3" custLinFactNeighborX="-1173" custLinFactNeighborY="9210"/>
      <dgm:spPr/>
    </dgm:pt>
    <dgm:pt modelId="{10B33A3A-0C9A-4C36-936A-2B42AA2829B0}" type="pres">
      <dgm:prSet presAssocID="{C113DBD3-9751-4711-ABF2-BE808060A12D}" presName="img" presStyleLbl="fgImgPlace1" presStyleIdx="0" presStyleCnt="3" custScaleX="103978" custScaleY="103259" custLinFactNeighborX="648" custLinFactNeighborY="10414"/>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BA902414-6FC5-411D-BD27-179B939E8108}" type="pres">
      <dgm:prSet presAssocID="{C113DBD3-9751-4711-ABF2-BE808060A12D}" presName="text" presStyleLbl="node1" presStyleIdx="0" presStyleCnt="3">
        <dgm:presLayoutVars>
          <dgm:bulletEnabled val="1"/>
        </dgm:presLayoutVars>
      </dgm:prSet>
      <dgm:spPr/>
    </dgm:pt>
    <dgm:pt modelId="{92F4F48B-059B-4B38-8D99-68B6BC8ECA1A}" type="pres">
      <dgm:prSet presAssocID="{BBEF1700-C885-46F9-AA9A-BA65CD67A02B}" presName="spacer" presStyleCnt="0"/>
      <dgm:spPr/>
    </dgm:pt>
    <dgm:pt modelId="{A27CE588-54E6-4793-9A08-25D0FA6300B3}" type="pres">
      <dgm:prSet presAssocID="{315E54AD-6EA3-4FF4-B1B9-931549FA01FA}" presName="comp" presStyleCnt="0"/>
      <dgm:spPr/>
    </dgm:pt>
    <dgm:pt modelId="{D0FC181A-4286-4638-85DC-41DEFFCF3A7E}" type="pres">
      <dgm:prSet presAssocID="{315E54AD-6EA3-4FF4-B1B9-931549FA01FA}" presName="box" presStyleLbl="node1" presStyleIdx="1" presStyleCnt="3"/>
      <dgm:spPr/>
    </dgm:pt>
    <dgm:pt modelId="{462701F3-67AC-46AE-81F1-BE053BBF6CF6}" type="pres">
      <dgm:prSet presAssocID="{315E54AD-6EA3-4FF4-B1B9-931549FA01FA}" presName="img" presStyleLbl="fgImgPlace1" presStyleIdx="1" presStyleCnt="3"/>
      <dgm:spPr/>
    </dgm:pt>
    <dgm:pt modelId="{9685555F-B1EA-4914-8BEB-7554D1868D84}" type="pres">
      <dgm:prSet presAssocID="{315E54AD-6EA3-4FF4-B1B9-931549FA01FA}" presName="text" presStyleLbl="node1" presStyleIdx="1" presStyleCnt="3">
        <dgm:presLayoutVars>
          <dgm:bulletEnabled val="1"/>
        </dgm:presLayoutVars>
      </dgm:prSet>
      <dgm:spPr/>
    </dgm:pt>
    <dgm:pt modelId="{FA93749D-21B7-4C78-B574-187501F55771}" type="pres">
      <dgm:prSet presAssocID="{29689324-D18B-44B9-836F-72EED77C1A64}" presName="spacer" presStyleCnt="0"/>
      <dgm:spPr/>
    </dgm:pt>
    <dgm:pt modelId="{DF0BC5F6-0879-4F29-B588-CB62256396C1}" type="pres">
      <dgm:prSet presAssocID="{DCD915DC-430B-4E2C-9E69-61C059EB0584}" presName="comp" presStyleCnt="0"/>
      <dgm:spPr/>
    </dgm:pt>
    <dgm:pt modelId="{F6DE22DD-8FB8-464B-A94E-5838FA0CDB67}" type="pres">
      <dgm:prSet presAssocID="{DCD915DC-430B-4E2C-9E69-61C059EB0584}" presName="box" presStyleLbl="node1" presStyleIdx="2" presStyleCnt="3"/>
      <dgm:spPr/>
    </dgm:pt>
    <dgm:pt modelId="{8B8E9D8A-F744-44FB-85B9-91A57CA4176A}" type="pres">
      <dgm:prSet presAssocID="{DCD915DC-430B-4E2C-9E69-61C059EB0584}" presName="img" presStyleLbl="fgImgPlace1" presStyleIdx="2" presStyleCnt="3"/>
      <dgm:spPr/>
    </dgm:pt>
    <dgm:pt modelId="{F40913F1-B13A-4CAF-8C9E-9C93FA39C75B}" type="pres">
      <dgm:prSet presAssocID="{DCD915DC-430B-4E2C-9E69-61C059EB0584}" presName="text" presStyleLbl="node1" presStyleIdx="2" presStyleCnt="3">
        <dgm:presLayoutVars>
          <dgm:bulletEnabled val="1"/>
        </dgm:presLayoutVars>
      </dgm:prSet>
      <dgm:spPr/>
    </dgm:pt>
  </dgm:ptLst>
  <dgm:cxnLst>
    <dgm:cxn modelId="{28926F18-5F39-408A-A3CD-0F74DB9BA00B}" type="presOf" srcId="{C113DBD3-9751-4711-ABF2-BE808060A12D}" destId="{BA902414-6FC5-411D-BD27-179B939E8108}" srcOrd="1" destOrd="0" presId="urn:microsoft.com/office/officeart/2005/8/layout/vList4"/>
    <dgm:cxn modelId="{74CBD24A-933A-49CA-863B-E347C042D1F8}" type="presOf" srcId="{C113DBD3-9751-4711-ABF2-BE808060A12D}" destId="{EF576A9A-4933-45B5-8EF8-0ACC27131EAE}" srcOrd="0" destOrd="0" presId="urn:microsoft.com/office/officeart/2005/8/layout/vList4"/>
    <dgm:cxn modelId="{C5EAA776-1B5A-4A1B-9971-630BE9772147}" type="presOf" srcId="{DCD915DC-430B-4E2C-9E69-61C059EB0584}" destId="{F6DE22DD-8FB8-464B-A94E-5838FA0CDB67}" srcOrd="0" destOrd="0" presId="urn:microsoft.com/office/officeart/2005/8/layout/vList4"/>
    <dgm:cxn modelId="{AFB7807F-5522-44F6-80B2-E52F36008BA4}" type="presOf" srcId="{DCD915DC-430B-4E2C-9E69-61C059EB0584}" destId="{F40913F1-B13A-4CAF-8C9E-9C93FA39C75B}" srcOrd="1" destOrd="0" presId="urn:microsoft.com/office/officeart/2005/8/layout/vList4"/>
    <dgm:cxn modelId="{EE5ED888-98A9-4410-B19E-0C415E7E6EC0}" type="presOf" srcId="{315E54AD-6EA3-4FF4-B1B9-931549FA01FA}" destId="{9685555F-B1EA-4914-8BEB-7554D1868D84}" srcOrd="1" destOrd="0" presId="urn:microsoft.com/office/officeart/2005/8/layout/vList4"/>
    <dgm:cxn modelId="{C8FCFB9B-5E12-417A-BBCC-20C85FB46E72}" type="presOf" srcId="{315E54AD-6EA3-4FF4-B1B9-931549FA01FA}" destId="{D0FC181A-4286-4638-85DC-41DEFFCF3A7E}" srcOrd="0" destOrd="0" presId="urn:microsoft.com/office/officeart/2005/8/layout/vList4"/>
    <dgm:cxn modelId="{8591669E-4AB4-40A4-8943-ED496CBF8BE7}" srcId="{6D9A64D9-ABD6-4FCA-85F7-EAD17C1EDAF4}" destId="{DCD915DC-430B-4E2C-9E69-61C059EB0584}" srcOrd="2" destOrd="0" parTransId="{AFFB2912-13AD-4885-A69C-3EB16ADD3D2A}" sibTransId="{9F73AAFC-919A-49AB-AC93-E87C97C7ABDD}"/>
    <dgm:cxn modelId="{307107A6-CABF-4579-8CBE-B49C28DA9720}" type="presOf" srcId="{6D9A64D9-ABD6-4FCA-85F7-EAD17C1EDAF4}" destId="{D607DDD6-B935-4488-888B-19AA6BD0EECE}" srcOrd="0" destOrd="0" presId="urn:microsoft.com/office/officeart/2005/8/layout/vList4"/>
    <dgm:cxn modelId="{2DC8CEB6-DCCB-4075-8974-367721206C0C}" srcId="{6D9A64D9-ABD6-4FCA-85F7-EAD17C1EDAF4}" destId="{C113DBD3-9751-4711-ABF2-BE808060A12D}" srcOrd="0" destOrd="0" parTransId="{722485D2-FD43-443D-A60B-F7BDA2B2CB4F}" sibTransId="{BBEF1700-C885-46F9-AA9A-BA65CD67A02B}"/>
    <dgm:cxn modelId="{66CEEFBD-CDC8-4C71-93FA-8C036CEF5A54}" srcId="{6D9A64D9-ABD6-4FCA-85F7-EAD17C1EDAF4}" destId="{315E54AD-6EA3-4FF4-B1B9-931549FA01FA}" srcOrd="1" destOrd="0" parTransId="{1701780F-940D-4044-9170-CDD20C998DE7}" sibTransId="{29689324-D18B-44B9-836F-72EED77C1A64}"/>
    <dgm:cxn modelId="{C0A874FB-FBA4-4A67-8C85-4D5405CC2564}" type="presParOf" srcId="{D607DDD6-B935-4488-888B-19AA6BD0EECE}" destId="{D456DF0C-C8B5-4814-AB62-61AB4E92E0A4}" srcOrd="0" destOrd="0" presId="urn:microsoft.com/office/officeart/2005/8/layout/vList4"/>
    <dgm:cxn modelId="{D4D83AE7-C1E6-4A4B-9A15-2D47C2AA64BA}" type="presParOf" srcId="{D456DF0C-C8B5-4814-AB62-61AB4E92E0A4}" destId="{EF576A9A-4933-45B5-8EF8-0ACC27131EAE}" srcOrd="0" destOrd="0" presId="urn:microsoft.com/office/officeart/2005/8/layout/vList4"/>
    <dgm:cxn modelId="{79B64FA1-D5F0-464B-A1F1-D20C7E4E7EFB}" type="presParOf" srcId="{D456DF0C-C8B5-4814-AB62-61AB4E92E0A4}" destId="{10B33A3A-0C9A-4C36-936A-2B42AA2829B0}" srcOrd="1" destOrd="0" presId="urn:microsoft.com/office/officeart/2005/8/layout/vList4"/>
    <dgm:cxn modelId="{148937F8-6A53-4469-819B-9EFE3F5A519E}" type="presParOf" srcId="{D456DF0C-C8B5-4814-AB62-61AB4E92E0A4}" destId="{BA902414-6FC5-411D-BD27-179B939E8108}" srcOrd="2" destOrd="0" presId="urn:microsoft.com/office/officeart/2005/8/layout/vList4"/>
    <dgm:cxn modelId="{776649CE-08C1-46F5-A9F2-5A58FD0896E5}" type="presParOf" srcId="{D607DDD6-B935-4488-888B-19AA6BD0EECE}" destId="{92F4F48B-059B-4B38-8D99-68B6BC8ECA1A}" srcOrd="1" destOrd="0" presId="urn:microsoft.com/office/officeart/2005/8/layout/vList4"/>
    <dgm:cxn modelId="{60527AC8-3BD5-42AA-9FB7-7F1BFD06A048}" type="presParOf" srcId="{D607DDD6-B935-4488-888B-19AA6BD0EECE}" destId="{A27CE588-54E6-4793-9A08-25D0FA6300B3}" srcOrd="2" destOrd="0" presId="urn:microsoft.com/office/officeart/2005/8/layout/vList4"/>
    <dgm:cxn modelId="{AD6570DD-3665-45DF-B1E2-493B6097D975}" type="presParOf" srcId="{A27CE588-54E6-4793-9A08-25D0FA6300B3}" destId="{D0FC181A-4286-4638-85DC-41DEFFCF3A7E}" srcOrd="0" destOrd="0" presId="urn:microsoft.com/office/officeart/2005/8/layout/vList4"/>
    <dgm:cxn modelId="{696E1E73-25F4-4A5B-835F-420B844933B8}" type="presParOf" srcId="{A27CE588-54E6-4793-9A08-25D0FA6300B3}" destId="{462701F3-67AC-46AE-81F1-BE053BBF6CF6}" srcOrd="1" destOrd="0" presId="urn:microsoft.com/office/officeart/2005/8/layout/vList4"/>
    <dgm:cxn modelId="{881DFEAE-F13C-496F-A3D4-B96D8B86E974}" type="presParOf" srcId="{A27CE588-54E6-4793-9A08-25D0FA6300B3}" destId="{9685555F-B1EA-4914-8BEB-7554D1868D84}" srcOrd="2" destOrd="0" presId="urn:microsoft.com/office/officeart/2005/8/layout/vList4"/>
    <dgm:cxn modelId="{C0CCADEE-BC1D-4162-9D2B-8ABE5E5BF7BF}" type="presParOf" srcId="{D607DDD6-B935-4488-888B-19AA6BD0EECE}" destId="{FA93749D-21B7-4C78-B574-187501F55771}" srcOrd="3" destOrd="0" presId="urn:microsoft.com/office/officeart/2005/8/layout/vList4"/>
    <dgm:cxn modelId="{436CEB35-0FC8-4F8F-9F3E-BCBC70CCAD9E}" type="presParOf" srcId="{D607DDD6-B935-4488-888B-19AA6BD0EECE}" destId="{DF0BC5F6-0879-4F29-B588-CB62256396C1}" srcOrd="4" destOrd="0" presId="urn:microsoft.com/office/officeart/2005/8/layout/vList4"/>
    <dgm:cxn modelId="{7F68F7DE-2FC6-4647-8324-3A2EBDE235A4}" type="presParOf" srcId="{DF0BC5F6-0879-4F29-B588-CB62256396C1}" destId="{F6DE22DD-8FB8-464B-A94E-5838FA0CDB67}" srcOrd="0" destOrd="0" presId="urn:microsoft.com/office/officeart/2005/8/layout/vList4"/>
    <dgm:cxn modelId="{AD4D8070-4266-430E-A08B-2AB5E82144F9}" type="presParOf" srcId="{DF0BC5F6-0879-4F29-B588-CB62256396C1}" destId="{8B8E9D8A-F744-44FB-85B9-91A57CA4176A}" srcOrd="1" destOrd="0" presId="urn:microsoft.com/office/officeart/2005/8/layout/vList4"/>
    <dgm:cxn modelId="{93840A91-71DD-44F6-ACB1-8B56B99B3B33}" type="presParOf" srcId="{DF0BC5F6-0879-4F29-B588-CB62256396C1}" destId="{F40913F1-B13A-4CAF-8C9E-9C93FA39C75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F5CA6C-2AF3-43A7-A52B-B1F4EFB3127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5AF6184-10E6-47CA-BF62-B1A9E5ED160C}">
      <dgm:prSet/>
      <dgm:spPr>
        <a:solidFill>
          <a:srgbClr val="FFC000"/>
        </a:solidFill>
      </dgm:spPr>
      <dgm:t>
        <a:bodyPr/>
        <a:lstStyle/>
        <a:p>
          <a:r>
            <a:rPr lang="da-DK" dirty="0">
              <a:solidFill>
                <a:schemeClr val="tx1"/>
              </a:solidFill>
            </a:rPr>
            <a:t>Implementering er den bevidste anvendelse af specifikke strategier til at facilitere brugen af </a:t>
          </a:r>
          <a:r>
            <a:rPr lang="da-DK" i="1" dirty="0">
              <a:solidFill>
                <a:schemeClr val="tx1"/>
              </a:solidFill>
            </a:rPr>
            <a:t>evidensbaserede interventioner</a:t>
          </a:r>
          <a:r>
            <a:rPr lang="da-DK" dirty="0">
              <a:solidFill>
                <a:schemeClr val="tx1"/>
              </a:solidFill>
            </a:rPr>
            <a:t> i klinisk og organisatorisk praksis</a:t>
          </a:r>
          <a:endParaRPr lang="en-US" dirty="0">
            <a:solidFill>
              <a:schemeClr val="tx1"/>
            </a:solidFill>
          </a:endParaRPr>
        </a:p>
      </dgm:t>
    </dgm:pt>
    <dgm:pt modelId="{88FCA8A6-CF8A-4555-822A-DE2B668D3B9A}" type="parTrans" cxnId="{1A47CBD9-6936-4B3D-8F87-7863A5843E25}">
      <dgm:prSet/>
      <dgm:spPr/>
      <dgm:t>
        <a:bodyPr/>
        <a:lstStyle/>
        <a:p>
          <a:endParaRPr lang="en-US"/>
        </a:p>
      </dgm:t>
    </dgm:pt>
    <dgm:pt modelId="{259E0228-F2C6-4FD0-834C-73B30081F5CE}" type="sibTrans" cxnId="{1A47CBD9-6936-4B3D-8F87-7863A5843E25}">
      <dgm:prSet/>
      <dgm:spPr/>
      <dgm:t>
        <a:bodyPr/>
        <a:lstStyle/>
        <a:p>
          <a:endParaRPr lang="en-US"/>
        </a:p>
      </dgm:t>
    </dgm:pt>
    <dgm:pt modelId="{F143E609-F1B5-42E9-AFC8-FF004E2C7C06}">
      <dgm:prSet/>
      <dgm:spPr/>
      <dgm:t>
        <a:bodyPr/>
        <a:lstStyle/>
        <a:p>
          <a:r>
            <a:rPr lang="da-DK" dirty="0">
              <a:solidFill>
                <a:schemeClr val="tx1"/>
              </a:solidFill>
            </a:rPr>
            <a:t>Implementering er en målbevidst proces, der bør beskrives i tilstrækkeligt omfang så udenforstående kan observere aktiviteter, der sigter mod at muliggøre og forbedre en implementering</a:t>
          </a:r>
          <a:endParaRPr lang="en-US" dirty="0">
            <a:solidFill>
              <a:schemeClr val="tx1"/>
            </a:solidFill>
          </a:endParaRPr>
        </a:p>
      </dgm:t>
    </dgm:pt>
    <dgm:pt modelId="{E92F90B1-4D76-4A37-B1D4-B85AFB1FE1D4}" type="parTrans" cxnId="{34475BD8-12FF-4F8A-8E19-C3AE73223D1F}">
      <dgm:prSet/>
      <dgm:spPr/>
      <dgm:t>
        <a:bodyPr/>
        <a:lstStyle/>
        <a:p>
          <a:endParaRPr lang="en-US"/>
        </a:p>
      </dgm:t>
    </dgm:pt>
    <dgm:pt modelId="{AEEF9EFF-3C87-4F99-B347-F6B979D401A3}" type="sibTrans" cxnId="{34475BD8-12FF-4F8A-8E19-C3AE73223D1F}">
      <dgm:prSet/>
      <dgm:spPr/>
      <dgm:t>
        <a:bodyPr/>
        <a:lstStyle/>
        <a:p>
          <a:endParaRPr lang="en-US"/>
        </a:p>
      </dgm:t>
    </dgm:pt>
    <dgm:pt modelId="{CA78C78D-8914-4D5F-9DEE-A73E767C79FC}" type="pres">
      <dgm:prSet presAssocID="{0DF5CA6C-2AF3-43A7-A52B-B1F4EFB3127E}" presName="linear" presStyleCnt="0">
        <dgm:presLayoutVars>
          <dgm:animLvl val="lvl"/>
          <dgm:resizeHandles val="exact"/>
        </dgm:presLayoutVars>
      </dgm:prSet>
      <dgm:spPr/>
    </dgm:pt>
    <dgm:pt modelId="{C3F1122F-1727-420A-B1A3-0D8993501B71}" type="pres">
      <dgm:prSet presAssocID="{65AF6184-10E6-47CA-BF62-B1A9E5ED160C}" presName="parentText" presStyleLbl="node1" presStyleIdx="0" presStyleCnt="2">
        <dgm:presLayoutVars>
          <dgm:chMax val="0"/>
          <dgm:bulletEnabled val="1"/>
        </dgm:presLayoutVars>
      </dgm:prSet>
      <dgm:spPr/>
    </dgm:pt>
    <dgm:pt modelId="{D75EFC61-EEA0-4B04-9AAF-06AD36E6419C}" type="pres">
      <dgm:prSet presAssocID="{259E0228-F2C6-4FD0-834C-73B30081F5CE}" presName="spacer" presStyleCnt="0"/>
      <dgm:spPr/>
    </dgm:pt>
    <dgm:pt modelId="{7099ECED-6F4A-4846-9791-56B345922C68}" type="pres">
      <dgm:prSet presAssocID="{F143E609-F1B5-42E9-AFC8-FF004E2C7C06}" presName="parentText" presStyleLbl="node1" presStyleIdx="1" presStyleCnt="2">
        <dgm:presLayoutVars>
          <dgm:chMax val="0"/>
          <dgm:bulletEnabled val="1"/>
        </dgm:presLayoutVars>
      </dgm:prSet>
      <dgm:spPr/>
    </dgm:pt>
  </dgm:ptLst>
  <dgm:cxnLst>
    <dgm:cxn modelId="{BBC43224-5129-45F1-85AA-11E27C63DCFB}" type="presOf" srcId="{0DF5CA6C-2AF3-43A7-A52B-B1F4EFB3127E}" destId="{CA78C78D-8914-4D5F-9DEE-A73E767C79FC}" srcOrd="0" destOrd="0" presId="urn:microsoft.com/office/officeart/2005/8/layout/vList2"/>
    <dgm:cxn modelId="{55BF4A70-8C97-49D2-9FFC-F4733F2FC3E7}" type="presOf" srcId="{65AF6184-10E6-47CA-BF62-B1A9E5ED160C}" destId="{C3F1122F-1727-420A-B1A3-0D8993501B71}" srcOrd="0" destOrd="0" presId="urn:microsoft.com/office/officeart/2005/8/layout/vList2"/>
    <dgm:cxn modelId="{E18D97C8-063D-4129-9FEE-83D0AABDE9CC}" type="presOf" srcId="{F143E609-F1B5-42E9-AFC8-FF004E2C7C06}" destId="{7099ECED-6F4A-4846-9791-56B345922C68}" srcOrd="0" destOrd="0" presId="urn:microsoft.com/office/officeart/2005/8/layout/vList2"/>
    <dgm:cxn modelId="{34475BD8-12FF-4F8A-8E19-C3AE73223D1F}" srcId="{0DF5CA6C-2AF3-43A7-A52B-B1F4EFB3127E}" destId="{F143E609-F1B5-42E9-AFC8-FF004E2C7C06}" srcOrd="1" destOrd="0" parTransId="{E92F90B1-4D76-4A37-B1D4-B85AFB1FE1D4}" sibTransId="{AEEF9EFF-3C87-4F99-B347-F6B979D401A3}"/>
    <dgm:cxn modelId="{1A47CBD9-6936-4B3D-8F87-7863A5843E25}" srcId="{0DF5CA6C-2AF3-43A7-A52B-B1F4EFB3127E}" destId="{65AF6184-10E6-47CA-BF62-B1A9E5ED160C}" srcOrd="0" destOrd="0" parTransId="{88FCA8A6-CF8A-4555-822A-DE2B668D3B9A}" sibTransId="{259E0228-F2C6-4FD0-834C-73B30081F5CE}"/>
    <dgm:cxn modelId="{8C8073D4-E6E1-4235-8567-E80AEC119ACC}" type="presParOf" srcId="{CA78C78D-8914-4D5F-9DEE-A73E767C79FC}" destId="{C3F1122F-1727-420A-B1A3-0D8993501B71}" srcOrd="0" destOrd="0" presId="urn:microsoft.com/office/officeart/2005/8/layout/vList2"/>
    <dgm:cxn modelId="{37034595-A397-404D-8C94-189C5B9E068E}" type="presParOf" srcId="{CA78C78D-8914-4D5F-9DEE-A73E767C79FC}" destId="{D75EFC61-EEA0-4B04-9AAF-06AD36E6419C}" srcOrd="1" destOrd="0" presId="urn:microsoft.com/office/officeart/2005/8/layout/vList2"/>
    <dgm:cxn modelId="{BE386226-E3CA-4417-A7D0-17F704719435}" type="presParOf" srcId="{CA78C78D-8914-4D5F-9DEE-A73E767C79FC}" destId="{7099ECED-6F4A-4846-9791-56B345922C6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068F69-9D5B-C94D-949B-44DBA6D32251}" type="doc">
      <dgm:prSet loTypeId="urn:microsoft.com/office/officeart/2005/8/layout/radial3" loCatId="" qsTypeId="urn:microsoft.com/office/officeart/2005/8/quickstyle/simple4" qsCatId="simple" csTypeId="urn:microsoft.com/office/officeart/2005/8/colors/colorful5" csCatId="colorful" phldr="1"/>
      <dgm:spPr/>
      <dgm:t>
        <a:bodyPr/>
        <a:lstStyle/>
        <a:p>
          <a:endParaRPr lang="en-US"/>
        </a:p>
      </dgm:t>
    </dgm:pt>
    <dgm:pt modelId="{6350C925-368F-6C4A-9EE6-6F8CE64C4D6F}">
      <dgm:prSet phldrT="[Text]" custT="1"/>
      <dgm:spPr/>
      <dgm:t>
        <a:bodyPr/>
        <a:lstStyle/>
        <a:p>
          <a:r>
            <a:rPr lang="en-US" sz="2800"/>
            <a:t>TDF </a:t>
          </a:r>
        </a:p>
        <a:p>
          <a:r>
            <a:rPr lang="en-US" sz="1000"/>
            <a:t>(Cane et al, 2012)</a:t>
          </a:r>
        </a:p>
      </dgm:t>
    </dgm:pt>
    <dgm:pt modelId="{482A5586-B186-7747-9DB8-B90952EE79ED}" type="parTrans" cxnId="{0E34C7F7-D541-D645-A7C2-EE41B71BA8F4}">
      <dgm:prSet/>
      <dgm:spPr/>
      <dgm:t>
        <a:bodyPr/>
        <a:lstStyle/>
        <a:p>
          <a:endParaRPr lang="en-US" sz="1200"/>
        </a:p>
      </dgm:t>
    </dgm:pt>
    <dgm:pt modelId="{A18B39B8-86F7-6F4C-9DA0-4929CBC9DFD6}" type="sibTrans" cxnId="{0E34C7F7-D541-D645-A7C2-EE41B71BA8F4}">
      <dgm:prSet/>
      <dgm:spPr/>
      <dgm:t>
        <a:bodyPr/>
        <a:lstStyle/>
        <a:p>
          <a:endParaRPr lang="en-US" sz="1200"/>
        </a:p>
      </dgm:t>
    </dgm:pt>
    <dgm:pt modelId="{C7C28B1B-1A61-8547-A09B-F84369A882B8}">
      <dgm:prSet phldrT="[Text]" custT="1"/>
      <dgm:spPr/>
      <dgm:t>
        <a:bodyPr/>
        <a:lstStyle/>
        <a:p>
          <a:r>
            <a:rPr lang="en-US" sz="1100"/>
            <a:t>Knowledge</a:t>
          </a:r>
          <a:endParaRPr lang="en-US" sz="600"/>
        </a:p>
      </dgm:t>
    </dgm:pt>
    <dgm:pt modelId="{456BEF79-3CC4-5945-8864-044EC0A1E659}" type="parTrans" cxnId="{6C4195F2-D858-3F4E-A3E8-DE76636CC894}">
      <dgm:prSet/>
      <dgm:spPr/>
      <dgm:t>
        <a:bodyPr/>
        <a:lstStyle/>
        <a:p>
          <a:endParaRPr lang="en-US" sz="1200"/>
        </a:p>
      </dgm:t>
    </dgm:pt>
    <dgm:pt modelId="{0A813586-AA6E-0F4F-AF05-3A669BC27EDB}" type="sibTrans" cxnId="{6C4195F2-D858-3F4E-A3E8-DE76636CC894}">
      <dgm:prSet/>
      <dgm:spPr/>
      <dgm:t>
        <a:bodyPr/>
        <a:lstStyle/>
        <a:p>
          <a:endParaRPr lang="en-US" sz="1200"/>
        </a:p>
      </dgm:t>
    </dgm:pt>
    <dgm:pt modelId="{D6B267D6-2717-984D-97A8-8B47A410FE50}">
      <dgm:prSet phldrT="[Text]" custT="1"/>
      <dgm:spPr/>
      <dgm:t>
        <a:bodyPr/>
        <a:lstStyle/>
        <a:p>
          <a:r>
            <a:rPr lang="en-US" sz="1200"/>
            <a:t>Skills</a:t>
          </a:r>
          <a:endParaRPr lang="en-US" sz="600"/>
        </a:p>
      </dgm:t>
    </dgm:pt>
    <dgm:pt modelId="{FA9E7921-F188-D64C-A328-D4FFFB2AE695}" type="parTrans" cxnId="{19495555-AEF0-D24B-926E-9DE992A638B5}">
      <dgm:prSet/>
      <dgm:spPr/>
      <dgm:t>
        <a:bodyPr/>
        <a:lstStyle/>
        <a:p>
          <a:endParaRPr lang="en-US" sz="1200"/>
        </a:p>
      </dgm:t>
    </dgm:pt>
    <dgm:pt modelId="{83A8BDD4-2D6A-C143-87D0-A5602F4C45E6}" type="sibTrans" cxnId="{19495555-AEF0-D24B-926E-9DE992A638B5}">
      <dgm:prSet/>
      <dgm:spPr/>
      <dgm:t>
        <a:bodyPr/>
        <a:lstStyle/>
        <a:p>
          <a:endParaRPr lang="en-US" sz="1200"/>
        </a:p>
      </dgm:t>
    </dgm:pt>
    <dgm:pt modelId="{210714D4-E5BE-264D-BD39-623E573E5851}">
      <dgm:prSet phldrT="[Text]" custT="1"/>
      <dgm:spPr/>
      <dgm:t>
        <a:bodyPr/>
        <a:lstStyle/>
        <a:p>
          <a:r>
            <a:rPr lang="en-US" sz="1100"/>
            <a:t>Social/Professional Role &amp; Identity</a:t>
          </a:r>
        </a:p>
      </dgm:t>
    </dgm:pt>
    <dgm:pt modelId="{29F24702-A903-B14F-A31A-4F7BAEC905D7}" type="parTrans" cxnId="{74349811-463D-7342-9086-029032994BE1}">
      <dgm:prSet/>
      <dgm:spPr/>
      <dgm:t>
        <a:bodyPr/>
        <a:lstStyle/>
        <a:p>
          <a:endParaRPr lang="en-US" sz="1200"/>
        </a:p>
      </dgm:t>
    </dgm:pt>
    <dgm:pt modelId="{27065EDA-FE80-3543-AA5A-A2787FEC91C8}" type="sibTrans" cxnId="{74349811-463D-7342-9086-029032994BE1}">
      <dgm:prSet/>
      <dgm:spPr/>
      <dgm:t>
        <a:bodyPr/>
        <a:lstStyle/>
        <a:p>
          <a:endParaRPr lang="en-US" sz="1200"/>
        </a:p>
      </dgm:t>
    </dgm:pt>
    <dgm:pt modelId="{69A0AF4F-50BE-E848-AD20-3021B90F4C13}">
      <dgm:prSet phldrT="[Text]"/>
      <dgm:spPr/>
      <dgm:t>
        <a:bodyPr/>
        <a:lstStyle/>
        <a:p>
          <a:endParaRPr lang="en-US" sz="1200"/>
        </a:p>
      </dgm:t>
    </dgm:pt>
    <dgm:pt modelId="{7E31EBDC-FA9B-FE43-AA01-A49BE15AB52D}" type="parTrans" cxnId="{A6FF89E1-CC23-1A45-A998-864E39582380}">
      <dgm:prSet/>
      <dgm:spPr/>
      <dgm:t>
        <a:bodyPr/>
        <a:lstStyle/>
        <a:p>
          <a:endParaRPr lang="en-US" sz="1200"/>
        </a:p>
      </dgm:t>
    </dgm:pt>
    <dgm:pt modelId="{476066AD-51F2-1948-A6C9-2FA785E884C3}" type="sibTrans" cxnId="{A6FF89E1-CC23-1A45-A998-864E39582380}">
      <dgm:prSet/>
      <dgm:spPr/>
      <dgm:t>
        <a:bodyPr/>
        <a:lstStyle/>
        <a:p>
          <a:endParaRPr lang="en-US" sz="1200"/>
        </a:p>
      </dgm:t>
    </dgm:pt>
    <dgm:pt modelId="{E12903EB-83AD-3240-A844-7F07D1CFAA46}">
      <dgm:prSet phldrT="[Text]" custT="1"/>
      <dgm:spPr/>
      <dgm:t>
        <a:bodyPr/>
        <a:lstStyle/>
        <a:p>
          <a:r>
            <a:rPr lang="en-US" sz="1100"/>
            <a:t>Beliefs about Capabilities</a:t>
          </a:r>
        </a:p>
      </dgm:t>
    </dgm:pt>
    <dgm:pt modelId="{9050319D-CAA4-4645-9EAC-EA9CAB74C93A}" type="parTrans" cxnId="{EF5BFC3B-C2E9-D74B-B5EB-37DC4535AE89}">
      <dgm:prSet/>
      <dgm:spPr/>
      <dgm:t>
        <a:bodyPr/>
        <a:lstStyle/>
        <a:p>
          <a:endParaRPr lang="en-US" sz="1200"/>
        </a:p>
      </dgm:t>
    </dgm:pt>
    <dgm:pt modelId="{E53756DE-80CF-104C-BEC0-3903EE07D275}" type="sibTrans" cxnId="{EF5BFC3B-C2E9-D74B-B5EB-37DC4535AE89}">
      <dgm:prSet/>
      <dgm:spPr/>
      <dgm:t>
        <a:bodyPr/>
        <a:lstStyle/>
        <a:p>
          <a:endParaRPr lang="en-US" sz="1200"/>
        </a:p>
      </dgm:t>
    </dgm:pt>
    <dgm:pt modelId="{EE992FBC-DA63-DC41-9744-F852115EFC97}">
      <dgm:prSet phldrT="[Text]" custT="1"/>
      <dgm:spPr/>
      <dgm:t>
        <a:bodyPr/>
        <a:lstStyle/>
        <a:p>
          <a:r>
            <a:rPr lang="en-US" sz="1100"/>
            <a:t>Optimism</a:t>
          </a:r>
          <a:endParaRPr lang="en-US" sz="1000"/>
        </a:p>
      </dgm:t>
    </dgm:pt>
    <dgm:pt modelId="{3CDA2DDB-4EA8-7A4C-AF1E-C15336674E47}" type="parTrans" cxnId="{A36D5B7D-C51C-1047-9F99-F9A444F3E24A}">
      <dgm:prSet/>
      <dgm:spPr/>
      <dgm:t>
        <a:bodyPr/>
        <a:lstStyle/>
        <a:p>
          <a:endParaRPr lang="en-US" sz="1200"/>
        </a:p>
      </dgm:t>
    </dgm:pt>
    <dgm:pt modelId="{5BF8505D-881F-BA4D-9ACB-0A79C6CAD862}" type="sibTrans" cxnId="{A36D5B7D-C51C-1047-9F99-F9A444F3E24A}">
      <dgm:prSet/>
      <dgm:spPr/>
      <dgm:t>
        <a:bodyPr/>
        <a:lstStyle/>
        <a:p>
          <a:endParaRPr lang="en-US" sz="1200"/>
        </a:p>
      </dgm:t>
    </dgm:pt>
    <dgm:pt modelId="{C31074B9-8AE6-8A48-9B9E-60B80367DE9D}">
      <dgm:prSet phldrT="[Text]" custT="1"/>
      <dgm:spPr/>
      <dgm:t>
        <a:bodyPr/>
        <a:lstStyle/>
        <a:p>
          <a:r>
            <a:rPr lang="en-US" sz="1100"/>
            <a:t>Beliefs about Consequences</a:t>
          </a:r>
        </a:p>
      </dgm:t>
    </dgm:pt>
    <dgm:pt modelId="{C251E859-F04E-7048-B2F9-DD91A5D537AD}" type="parTrans" cxnId="{BDC4D6E7-C827-FA4B-AEE2-538DEDB61ECC}">
      <dgm:prSet/>
      <dgm:spPr/>
      <dgm:t>
        <a:bodyPr/>
        <a:lstStyle/>
        <a:p>
          <a:endParaRPr lang="en-US" sz="1200"/>
        </a:p>
      </dgm:t>
    </dgm:pt>
    <dgm:pt modelId="{999AB6F8-E736-7E4C-A4B0-ED7779DA71CE}" type="sibTrans" cxnId="{BDC4D6E7-C827-FA4B-AEE2-538DEDB61ECC}">
      <dgm:prSet/>
      <dgm:spPr/>
      <dgm:t>
        <a:bodyPr/>
        <a:lstStyle/>
        <a:p>
          <a:endParaRPr lang="en-US" sz="1200"/>
        </a:p>
      </dgm:t>
    </dgm:pt>
    <dgm:pt modelId="{F59EFAFB-CB67-8C4B-A3DD-BDD0ADB26BED}">
      <dgm:prSet phldrT="[Text]" custT="1"/>
      <dgm:spPr/>
      <dgm:t>
        <a:bodyPr/>
        <a:lstStyle/>
        <a:p>
          <a:r>
            <a:rPr lang="en-US" sz="1100"/>
            <a:t>Reinforcement</a:t>
          </a:r>
          <a:endParaRPr lang="en-US" sz="1000"/>
        </a:p>
      </dgm:t>
    </dgm:pt>
    <dgm:pt modelId="{5ACDA62D-B543-8D48-A89C-EFEF4D1C60E8}" type="parTrans" cxnId="{E68C3DF7-E0D2-6043-99A0-ED08A6109821}">
      <dgm:prSet/>
      <dgm:spPr/>
      <dgm:t>
        <a:bodyPr/>
        <a:lstStyle/>
        <a:p>
          <a:endParaRPr lang="en-US" sz="1200"/>
        </a:p>
      </dgm:t>
    </dgm:pt>
    <dgm:pt modelId="{D81CA2CF-9E12-0E4A-95B0-F251CDF17A25}" type="sibTrans" cxnId="{E68C3DF7-E0D2-6043-99A0-ED08A6109821}">
      <dgm:prSet/>
      <dgm:spPr/>
      <dgm:t>
        <a:bodyPr/>
        <a:lstStyle/>
        <a:p>
          <a:endParaRPr lang="en-US" sz="1200"/>
        </a:p>
      </dgm:t>
    </dgm:pt>
    <dgm:pt modelId="{3CF92D16-AFAC-7345-BD27-066553B9D316}">
      <dgm:prSet phldrT="[Text]" custT="1"/>
      <dgm:spPr/>
      <dgm:t>
        <a:bodyPr/>
        <a:lstStyle/>
        <a:p>
          <a:r>
            <a:rPr lang="en-US" sz="1100"/>
            <a:t>Intentions</a:t>
          </a:r>
          <a:endParaRPr lang="en-US" sz="1000"/>
        </a:p>
      </dgm:t>
    </dgm:pt>
    <dgm:pt modelId="{C0949B7A-D9B8-184B-8540-6118CFE51E83}" type="parTrans" cxnId="{41117362-4026-0942-B114-85FB05985879}">
      <dgm:prSet/>
      <dgm:spPr/>
      <dgm:t>
        <a:bodyPr/>
        <a:lstStyle/>
        <a:p>
          <a:endParaRPr lang="en-US" sz="1200"/>
        </a:p>
      </dgm:t>
    </dgm:pt>
    <dgm:pt modelId="{88658587-AC51-C849-89B7-C1DC0A5F9F6C}" type="sibTrans" cxnId="{41117362-4026-0942-B114-85FB05985879}">
      <dgm:prSet/>
      <dgm:spPr/>
      <dgm:t>
        <a:bodyPr/>
        <a:lstStyle/>
        <a:p>
          <a:endParaRPr lang="en-US" sz="1200"/>
        </a:p>
      </dgm:t>
    </dgm:pt>
    <dgm:pt modelId="{9591C30D-99AD-F240-8E94-341F3A792B33}">
      <dgm:prSet phldrT="[Text]" custT="1"/>
      <dgm:spPr/>
      <dgm:t>
        <a:bodyPr/>
        <a:lstStyle/>
        <a:p>
          <a:r>
            <a:rPr lang="en-US" sz="1100"/>
            <a:t>Goals</a:t>
          </a:r>
          <a:endParaRPr lang="en-US" sz="1000"/>
        </a:p>
      </dgm:t>
    </dgm:pt>
    <dgm:pt modelId="{D62B5CDD-3D57-184F-A619-6EF448281FE3}" type="parTrans" cxnId="{F9F47939-4275-874F-A8CE-5D6F7CCAC89A}">
      <dgm:prSet/>
      <dgm:spPr/>
      <dgm:t>
        <a:bodyPr/>
        <a:lstStyle/>
        <a:p>
          <a:endParaRPr lang="en-US" sz="1200"/>
        </a:p>
      </dgm:t>
    </dgm:pt>
    <dgm:pt modelId="{E68506C4-C754-A949-9B34-B1ADEF0F467F}" type="sibTrans" cxnId="{F9F47939-4275-874F-A8CE-5D6F7CCAC89A}">
      <dgm:prSet/>
      <dgm:spPr/>
      <dgm:t>
        <a:bodyPr/>
        <a:lstStyle/>
        <a:p>
          <a:endParaRPr lang="en-US" sz="1200"/>
        </a:p>
      </dgm:t>
    </dgm:pt>
    <dgm:pt modelId="{DBFFCE76-48F3-6E4C-9540-01F1B9CF50A8}">
      <dgm:prSet phldrT="[Text]" custT="1"/>
      <dgm:spPr/>
      <dgm:t>
        <a:bodyPr/>
        <a:lstStyle/>
        <a:p>
          <a:r>
            <a:rPr lang="en-US" sz="1100"/>
            <a:t>Memory, Attention and Decision Processes</a:t>
          </a:r>
        </a:p>
      </dgm:t>
    </dgm:pt>
    <dgm:pt modelId="{70859182-F96D-854A-BA59-D8B7836C974E}" type="parTrans" cxnId="{C5ECD13B-C521-4B41-8449-7E2FCEE325C0}">
      <dgm:prSet/>
      <dgm:spPr/>
      <dgm:t>
        <a:bodyPr/>
        <a:lstStyle/>
        <a:p>
          <a:endParaRPr lang="en-US" sz="1200"/>
        </a:p>
      </dgm:t>
    </dgm:pt>
    <dgm:pt modelId="{201D707A-FE33-F444-BA62-5D5B612B1340}" type="sibTrans" cxnId="{C5ECD13B-C521-4B41-8449-7E2FCEE325C0}">
      <dgm:prSet/>
      <dgm:spPr/>
      <dgm:t>
        <a:bodyPr/>
        <a:lstStyle/>
        <a:p>
          <a:endParaRPr lang="en-US" sz="1200"/>
        </a:p>
      </dgm:t>
    </dgm:pt>
    <dgm:pt modelId="{4AC24F49-6C32-234F-8B33-4FCD4E18347E}">
      <dgm:prSet phldrT="[Text]" custT="1"/>
      <dgm:spPr/>
      <dgm:t>
        <a:bodyPr/>
        <a:lstStyle/>
        <a:p>
          <a:r>
            <a:rPr lang="en-US" sz="1100"/>
            <a:t>Environmental Context and Resources</a:t>
          </a:r>
        </a:p>
      </dgm:t>
    </dgm:pt>
    <dgm:pt modelId="{6CF7B6A9-1745-4E46-80BB-B3DF98B6424F}" type="parTrans" cxnId="{14395446-5F45-654B-8E2E-F97D541AFF6F}">
      <dgm:prSet/>
      <dgm:spPr/>
      <dgm:t>
        <a:bodyPr/>
        <a:lstStyle/>
        <a:p>
          <a:endParaRPr lang="en-US" sz="1200"/>
        </a:p>
      </dgm:t>
    </dgm:pt>
    <dgm:pt modelId="{4A15103A-F5E5-594F-95D9-CB186508E8AE}" type="sibTrans" cxnId="{14395446-5F45-654B-8E2E-F97D541AFF6F}">
      <dgm:prSet/>
      <dgm:spPr/>
      <dgm:t>
        <a:bodyPr/>
        <a:lstStyle/>
        <a:p>
          <a:endParaRPr lang="en-US" sz="1200"/>
        </a:p>
      </dgm:t>
    </dgm:pt>
    <dgm:pt modelId="{CC7933C4-4CFA-234F-8B77-E591BEAD95F9}">
      <dgm:prSet phldrT="[Text]" custT="1"/>
      <dgm:spPr/>
      <dgm:t>
        <a:bodyPr/>
        <a:lstStyle/>
        <a:p>
          <a:r>
            <a:rPr lang="en-US" sz="900"/>
            <a:t>Social Influences</a:t>
          </a:r>
        </a:p>
      </dgm:t>
    </dgm:pt>
    <dgm:pt modelId="{24347298-4B37-2A48-86F1-42E14F8DD33A}" type="parTrans" cxnId="{83477132-0727-2A4E-A86A-5CEE569E1F8E}">
      <dgm:prSet/>
      <dgm:spPr/>
      <dgm:t>
        <a:bodyPr/>
        <a:lstStyle/>
        <a:p>
          <a:endParaRPr lang="en-US" sz="1200"/>
        </a:p>
      </dgm:t>
    </dgm:pt>
    <dgm:pt modelId="{B8FC0962-F336-114D-8AFA-3B89E83E071D}" type="sibTrans" cxnId="{83477132-0727-2A4E-A86A-5CEE569E1F8E}">
      <dgm:prSet/>
      <dgm:spPr/>
      <dgm:t>
        <a:bodyPr/>
        <a:lstStyle/>
        <a:p>
          <a:endParaRPr lang="en-US" sz="1200"/>
        </a:p>
      </dgm:t>
    </dgm:pt>
    <dgm:pt modelId="{98014E90-36B1-8442-BC92-D7721D8ABC45}">
      <dgm:prSet phldrT="[Text]" custT="1"/>
      <dgm:spPr/>
      <dgm:t>
        <a:bodyPr/>
        <a:lstStyle/>
        <a:p>
          <a:r>
            <a:rPr lang="en-US" sz="1100"/>
            <a:t>Emotions</a:t>
          </a:r>
          <a:endParaRPr lang="en-US" sz="1000"/>
        </a:p>
      </dgm:t>
    </dgm:pt>
    <dgm:pt modelId="{44D691E3-7EE1-524C-BFA9-02FB9F198DEB}" type="parTrans" cxnId="{D1118212-4EC1-B84E-8AF4-B2F7E2F90334}">
      <dgm:prSet/>
      <dgm:spPr/>
      <dgm:t>
        <a:bodyPr/>
        <a:lstStyle/>
        <a:p>
          <a:endParaRPr lang="en-US" sz="1200"/>
        </a:p>
      </dgm:t>
    </dgm:pt>
    <dgm:pt modelId="{E9C9FC98-0352-794B-86DA-90068701DD01}" type="sibTrans" cxnId="{D1118212-4EC1-B84E-8AF4-B2F7E2F90334}">
      <dgm:prSet/>
      <dgm:spPr/>
      <dgm:t>
        <a:bodyPr/>
        <a:lstStyle/>
        <a:p>
          <a:endParaRPr lang="en-US" sz="1200"/>
        </a:p>
      </dgm:t>
    </dgm:pt>
    <dgm:pt modelId="{6FD4267B-9603-D442-A470-192CA97150B4}">
      <dgm:prSet phldrT="[Text]" custT="1"/>
      <dgm:spPr/>
      <dgm:t>
        <a:bodyPr/>
        <a:lstStyle/>
        <a:p>
          <a:r>
            <a:rPr lang="en-US" sz="900"/>
            <a:t>Behavioural Regulation</a:t>
          </a:r>
        </a:p>
      </dgm:t>
    </dgm:pt>
    <dgm:pt modelId="{554B20D8-69AF-224B-B323-F147B3B444A7}" type="parTrans" cxnId="{1566DD83-2E0E-D041-B9FE-0F31EED00C92}">
      <dgm:prSet/>
      <dgm:spPr/>
      <dgm:t>
        <a:bodyPr/>
        <a:lstStyle/>
        <a:p>
          <a:endParaRPr lang="en-US" sz="1200"/>
        </a:p>
      </dgm:t>
    </dgm:pt>
    <dgm:pt modelId="{CEC6AD46-DB3F-0645-8AE3-D281EA5AC38A}" type="sibTrans" cxnId="{1566DD83-2E0E-D041-B9FE-0F31EED00C92}">
      <dgm:prSet/>
      <dgm:spPr/>
      <dgm:t>
        <a:bodyPr/>
        <a:lstStyle/>
        <a:p>
          <a:endParaRPr lang="en-US" sz="1200"/>
        </a:p>
      </dgm:t>
    </dgm:pt>
    <dgm:pt modelId="{3815D496-ACCD-244E-9A5E-9EBB6E6BBC55}" type="pres">
      <dgm:prSet presAssocID="{0C068F69-9D5B-C94D-949B-44DBA6D32251}" presName="composite" presStyleCnt="0">
        <dgm:presLayoutVars>
          <dgm:chMax val="1"/>
          <dgm:dir/>
          <dgm:resizeHandles val="exact"/>
        </dgm:presLayoutVars>
      </dgm:prSet>
      <dgm:spPr/>
    </dgm:pt>
    <dgm:pt modelId="{54C41B0D-6564-8C45-B8D0-5DCE7B0A91E1}" type="pres">
      <dgm:prSet presAssocID="{0C068F69-9D5B-C94D-949B-44DBA6D32251}" presName="radial" presStyleCnt="0">
        <dgm:presLayoutVars>
          <dgm:animLvl val="ctr"/>
        </dgm:presLayoutVars>
      </dgm:prSet>
      <dgm:spPr/>
    </dgm:pt>
    <dgm:pt modelId="{057798D2-7BBE-ED47-9137-96DF49682CE9}" type="pres">
      <dgm:prSet presAssocID="{6350C925-368F-6C4A-9EE6-6F8CE64C4D6F}" presName="centerShape" presStyleLbl="vennNode1" presStyleIdx="0" presStyleCnt="15"/>
      <dgm:spPr/>
    </dgm:pt>
    <dgm:pt modelId="{4BFCE9E1-0C90-5241-8C0C-B0B57D77AE02}" type="pres">
      <dgm:prSet presAssocID="{C7C28B1B-1A61-8547-A09B-F84369A882B8}" presName="node" presStyleLbl="vennNode1" presStyleIdx="1" presStyleCnt="15">
        <dgm:presLayoutVars>
          <dgm:bulletEnabled val="1"/>
        </dgm:presLayoutVars>
      </dgm:prSet>
      <dgm:spPr/>
    </dgm:pt>
    <dgm:pt modelId="{F4EDBF76-1D3D-5F47-8708-93DA237F003E}" type="pres">
      <dgm:prSet presAssocID="{D6B267D6-2717-984D-97A8-8B47A410FE50}" presName="node" presStyleLbl="vennNode1" presStyleIdx="2" presStyleCnt="15">
        <dgm:presLayoutVars>
          <dgm:bulletEnabled val="1"/>
        </dgm:presLayoutVars>
      </dgm:prSet>
      <dgm:spPr/>
    </dgm:pt>
    <dgm:pt modelId="{9CB93DCA-B3A1-B140-96D4-F4407D28ACE7}" type="pres">
      <dgm:prSet presAssocID="{210714D4-E5BE-264D-BD39-623E573E5851}" presName="node" presStyleLbl="vennNode1" presStyleIdx="3" presStyleCnt="15">
        <dgm:presLayoutVars>
          <dgm:bulletEnabled val="1"/>
        </dgm:presLayoutVars>
      </dgm:prSet>
      <dgm:spPr/>
    </dgm:pt>
    <dgm:pt modelId="{CBC69207-6237-E843-A7F7-38A80EA8531D}" type="pres">
      <dgm:prSet presAssocID="{E12903EB-83AD-3240-A844-7F07D1CFAA46}" presName="node" presStyleLbl="vennNode1" presStyleIdx="4" presStyleCnt="15">
        <dgm:presLayoutVars>
          <dgm:bulletEnabled val="1"/>
        </dgm:presLayoutVars>
      </dgm:prSet>
      <dgm:spPr/>
    </dgm:pt>
    <dgm:pt modelId="{15B31896-E929-A747-89E9-41AA1FF5A31C}" type="pres">
      <dgm:prSet presAssocID="{EE992FBC-DA63-DC41-9744-F852115EFC97}" presName="node" presStyleLbl="vennNode1" presStyleIdx="5" presStyleCnt="15">
        <dgm:presLayoutVars>
          <dgm:bulletEnabled val="1"/>
        </dgm:presLayoutVars>
      </dgm:prSet>
      <dgm:spPr/>
    </dgm:pt>
    <dgm:pt modelId="{386DD68A-DB92-1A4D-9F16-1703A6177AAC}" type="pres">
      <dgm:prSet presAssocID="{C31074B9-8AE6-8A48-9B9E-60B80367DE9D}" presName="node" presStyleLbl="vennNode1" presStyleIdx="6" presStyleCnt="15">
        <dgm:presLayoutVars>
          <dgm:bulletEnabled val="1"/>
        </dgm:presLayoutVars>
      </dgm:prSet>
      <dgm:spPr/>
    </dgm:pt>
    <dgm:pt modelId="{C24F815F-4F28-3748-8A02-1991B086BCE0}" type="pres">
      <dgm:prSet presAssocID="{F59EFAFB-CB67-8C4B-A3DD-BDD0ADB26BED}" presName="node" presStyleLbl="vennNode1" presStyleIdx="7" presStyleCnt="15">
        <dgm:presLayoutVars>
          <dgm:bulletEnabled val="1"/>
        </dgm:presLayoutVars>
      </dgm:prSet>
      <dgm:spPr/>
    </dgm:pt>
    <dgm:pt modelId="{4CB94E60-1855-814D-90F7-AB7E16D21C72}" type="pres">
      <dgm:prSet presAssocID="{3CF92D16-AFAC-7345-BD27-066553B9D316}" presName="node" presStyleLbl="vennNode1" presStyleIdx="8" presStyleCnt="15">
        <dgm:presLayoutVars>
          <dgm:bulletEnabled val="1"/>
        </dgm:presLayoutVars>
      </dgm:prSet>
      <dgm:spPr/>
    </dgm:pt>
    <dgm:pt modelId="{E3C56432-F12B-B045-AF58-80497EFB8FC7}" type="pres">
      <dgm:prSet presAssocID="{9591C30D-99AD-F240-8E94-341F3A792B33}" presName="node" presStyleLbl="vennNode1" presStyleIdx="9" presStyleCnt="15">
        <dgm:presLayoutVars>
          <dgm:bulletEnabled val="1"/>
        </dgm:presLayoutVars>
      </dgm:prSet>
      <dgm:spPr/>
    </dgm:pt>
    <dgm:pt modelId="{B2ABB72E-7F5B-B941-9F1F-51A5BCCC5F26}" type="pres">
      <dgm:prSet presAssocID="{DBFFCE76-48F3-6E4C-9540-01F1B9CF50A8}" presName="node" presStyleLbl="vennNode1" presStyleIdx="10" presStyleCnt="15">
        <dgm:presLayoutVars>
          <dgm:bulletEnabled val="1"/>
        </dgm:presLayoutVars>
      </dgm:prSet>
      <dgm:spPr/>
    </dgm:pt>
    <dgm:pt modelId="{AD75E843-1E0D-CA4F-9EBF-1A8EE400EA82}" type="pres">
      <dgm:prSet presAssocID="{4AC24F49-6C32-234F-8B33-4FCD4E18347E}" presName="node" presStyleLbl="vennNode1" presStyleIdx="11" presStyleCnt="15">
        <dgm:presLayoutVars>
          <dgm:bulletEnabled val="1"/>
        </dgm:presLayoutVars>
      </dgm:prSet>
      <dgm:spPr/>
    </dgm:pt>
    <dgm:pt modelId="{06BB01E0-F2E6-254C-BF1E-AD154254E60A}" type="pres">
      <dgm:prSet presAssocID="{CC7933C4-4CFA-234F-8B77-E591BEAD95F9}" presName="node" presStyleLbl="vennNode1" presStyleIdx="12" presStyleCnt="15">
        <dgm:presLayoutVars>
          <dgm:bulletEnabled val="1"/>
        </dgm:presLayoutVars>
      </dgm:prSet>
      <dgm:spPr/>
    </dgm:pt>
    <dgm:pt modelId="{37CD5538-3F19-CA41-AA76-9DBEF2641CCD}" type="pres">
      <dgm:prSet presAssocID="{98014E90-36B1-8442-BC92-D7721D8ABC45}" presName="node" presStyleLbl="vennNode1" presStyleIdx="13" presStyleCnt="15">
        <dgm:presLayoutVars>
          <dgm:bulletEnabled val="1"/>
        </dgm:presLayoutVars>
      </dgm:prSet>
      <dgm:spPr/>
    </dgm:pt>
    <dgm:pt modelId="{CDC67E78-8371-D74B-BE8E-FC0F3287C7BA}" type="pres">
      <dgm:prSet presAssocID="{6FD4267B-9603-D442-A470-192CA97150B4}" presName="node" presStyleLbl="vennNode1" presStyleIdx="14" presStyleCnt="15">
        <dgm:presLayoutVars>
          <dgm:bulletEnabled val="1"/>
        </dgm:presLayoutVars>
      </dgm:prSet>
      <dgm:spPr/>
    </dgm:pt>
  </dgm:ptLst>
  <dgm:cxnLst>
    <dgm:cxn modelId="{7FCCCD0C-AFD8-4342-B033-B3355E836AD2}" type="presOf" srcId="{C31074B9-8AE6-8A48-9B9E-60B80367DE9D}" destId="{386DD68A-DB92-1A4D-9F16-1703A6177AAC}" srcOrd="0" destOrd="0" presId="urn:microsoft.com/office/officeart/2005/8/layout/radial3"/>
    <dgm:cxn modelId="{74349811-463D-7342-9086-029032994BE1}" srcId="{6350C925-368F-6C4A-9EE6-6F8CE64C4D6F}" destId="{210714D4-E5BE-264D-BD39-623E573E5851}" srcOrd="2" destOrd="0" parTransId="{29F24702-A903-B14F-A31A-4F7BAEC905D7}" sibTransId="{27065EDA-FE80-3543-AA5A-A2787FEC91C8}"/>
    <dgm:cxn modelId="{D1118212-4EC1-B84E-8AF4-B2F7E2F90334}" srcId="{6350C925-368F-6C4A-9EE6-6F8CE64C4D6F}" destId="{98014E90-36B1-8442-BC92-D7721D8ABC45}" srcOrd="12" destOrd="0" parTransId="{44D691E3-7EE1-524C-BFA9-02FB9F198DEB}" sibTransId="{E9C9FC98-0352-794B-86DA-90068701DD01}"/>
    <dgm:cxn modelId="{53435B15-3372-3A42-BEB3-4BFF859DC267}" type="presOf" srcId="{6350C925-368F-6C4A-9EE6-6F8CE64C4D6F}" destId="{057798D2-7BBE-ED47-9137-96DF49682CE9}" srcOrd="0" destOrd="0" presId="urn:microsoft.com/office/officeart/2005/8/layout/radial3"/>
    <dgm:cxn modelId="{0DA57E16-E113-9143-9FD6-415F5E35D3AF}" type="presOf" srcId="{210714D4-E5BE-264D-BD39-623E573E5851}" destId="{9CB93DCA-B3A1-B140-96D4-F4407D28ACE7}" srcOrd="0" destOrd="0" presId="urn:microsoft.com/office/officeart/2005/8/layout/radial3"/>
    <dgm:cxn modelId="{1C730D1E-9044-AC44-B104-877DF5CB3FD6}" type="presOf" srcId="{F59EFAFB-CB67-8C4B-A3DD-BDD0ADB26BED}" destId="{C24F815F-4F28-3748-8A02-1991B086BCE0}" srcOrd="0" destOrd="0" presId="urn:microsoft.com/office/officeart/2005/8/layout/radial3"/>
    <dgm:cxn modelId="{83477132-0727-2A4E-A86A-5CEE569E1F8E}" srcId="{6350C925-368F-6C4A-9EE6-6F8CE64C4D6F}" destId="{CC7933C4-4CFA-234F-8B77-E591BEAD95F9}" srcOrd="11" destOrd="0" parTransId="{24347298-4B37-2A48-86F1-42E14F8DD33A}" sibTransId="{B8FC0962-F336-114D-8AFA-3B89E83E071D}"/>
    <dgm:cxn modelId="{F9F47939-4275-874F-A8CE-5D6F7CCAC89A}" srcId="{6350C925-368F-6C4A-9EE6-6F8CE64C4D6F}" destId="{9591C30D-99AD-F240-8E94-341F3A792B33}" srcOrd="8" destOrd="0" parTransId="{D62B5CDD-3D57-184F-A619-6EF448281FE3}" sibTransId="{E68506C4-C754-A949-9B34-B1ADEF0F467F}"/>
    <dgm:cxn modelId="{C5ECD13B-C521-4B41-8449-7E2FCEE325C0}" srcId="{6350C925-368F-6C4A-9EE6-6F8CE64C4D6F}" destId="{DBFFCE76-48F3-6E4C-9540-01F1B9CF50A8}" srcOrd="9" destOrd="0" parTransId="{70859182-F96D-854A-BA59-D8B7836C974E}" sibTransId="{201D707A-FE33-F444-BA62-5D5B612B1340}"/>
    <dgm:cxn modelId="{EF5BFC3B-C2E9-D74B-B5EB-37DC4535AE89}" srcId="{6350C925-368F-6C4A-9EE6-6F8CE64C4D6F}" destId="{E12903EB-83AD-3240-A844-7F07D1CFAA46}" srcOrd="3" destOrd="0" parTransId="{9050319D-CAA4-4645-9EAC-EA9CAB74C93A}" sibTransId="{E53756DE-80CF-104C-BEC0-3903EE07D275}"/>
    <dgm:cxn modelId="{2EE36761-28BB-B548-8AA9-8DCB7447135D}" type="presOf" srcId="{C7C28B1B-1A61-8547-A09B-F84369A882B8}" destId="{4BFCE9E1-0C90-5241-8C0C-B0B57D77AE02}" srcOrd="0" destOrd="0" presId="urn:microsoft.com/office/officeart/2005/8/layout/radial3"/>
    <dgm:cxn modelId="{41117362-4026-0942-B114-85FB05985879}" srcId="{6350C925-368F-6C4A-9EE6-6F8CE64C4D6F}" destId="{3CF92D16-AFAC-7345-BD27-066553B9D316}" srcOrd="7" destOrd="0" parTransId="{C0949B7A-D9B8-184B-8540-6118CFE51E83}" sibTransId="{88658587-AC51-C849-89B7-C1DC0A5F9F6C}"/>
    <dgm:cxn modelId="{01542D65-4F38-D746-A2BA-56DCBD9B5975}" type="presOf" srcId="{D6B267D6-2717-984D-97A8-8B47A410FE50}" destId="{F4EDBF76-1D3D-5F47-8708-93DA237F003E}" srcOrd="0" destOrd="0" presId="urn:microsoft.com/office/officeart/2005/8/layout/radial3"/>
    <dgm:cxn modelId="{14395446-5F45-654B-8E2E-F97D541AFF6F}" srcId="{6350C925-368F-6C4A-9EE6-6F8CE64C4D6F}" destId="{4AC24F49-6C32-234F-8B33-4FCD4E18347E}" srcOrd="10" destOrd="0" parTransId="{6CF7B6A9-1745-4E46-80BB-B3DF98B6424F}" sibTransId="{4A15103A-F5E5-594F-95D9-CB186508E8AE}"/>
    <dgm:cxn modelId="{594F6873-8F6B-6249-AD5C-0C2501DED708}" type="presOf" srcId="{6FD4267B-9603-D442-A470-192CA97150B4}" destId="{CDC67E78-8371-D74B-BE8E-FC0F3287C7BA}" srcOrd="0" destOrd="0" presId="urn:microsoft.com/office/officeart/2005/8/layout/radial3"/>
    <dgm:cxn modelId="{19495555-AEF0-D24B-926E-9DE992A638B5}" srcId="{6350C925-368F-6C4A-9EE6-6F8CE64C4D6F}" destId="{D6B267D6-2717-984D-97A8-8B47A410FE50}" srcOrd="1" destOrd="0" parTransId="{FA9E7921-F188-D64C-A328-D4FFFB2AE695}" sibTransId="{83A8BDD4-2D6A-C143-87D0-A5602F4C45E6}"/>
    <dgm:cxn modelId="{A36D5B7D-C51C-1047-9F99-F9A444F3E24A}" srcId="{6350C925-368F-6C4A-9EE6-6F8CE64C4D6F}" destId="{EE992FBC-DA63-DC41-9744-F852115EFC97}" srcOrd="4" destOrd="0" parTransId="{3CDA2DDB-4EA8-7A4C-AF1E-C15336674E47}" sibTransId="{5BF8505D-881F-BA4D-9ACB-0A79C6CAD862}"/>
    <dgm:cxn modelId="{1566DD83-2E0E-D041-B9FE-0F31EED00C92}" srcId="{6350C925-368F-6C4A-9EE6-6F8CE64C4D6F}" destId="{6FD4267B-9603-D442-A470-192CA97150B4}" srcOrd="13" destOrd="0" parTransId="{554B20D8-69AF-224B-B323-F147B3B444A7}" sibTransId="{CEC6AD46-DB3F-0645-8AE3-D281EA5AC38A}"/>
    <dgm:cxn modelId="{008CE984-117B-D444-BD3E-0B32DBD457DF}" type="presOf" srcId="{9591C30D-99AD-F240-8E94-341F3A792B33}" destId="{E3C56432-F12B-B045-AF58-80497EFB8FC7}" srcOrd="0" destOrd="0" presId="urn:microsoft.com/office/officeart/2005/8/layout/radial3"/>
    <dgm:cxn modelId="{947F2888-C806-9C46-8994-4E017712CF84}" type="presOf" srcId="{3CF92D16-AFAC-7345-BD27-066553B9D316}" destId="{4CB94E60-1855-814D-90F7-AB7E16D21C72}" srcOrd="0" destOrd="0" presId="urn:microsoft.com/office/officeart/2005/8/layout/radial3"/>
    <dgm:cxn modelId="{8CEE4696-CFAD-7341-82C1-5157E16EFDB5}" type="presOf" srcId="{CC7933C4-4CFA-234F-8B77-E591BEAD95F9}" destId="{06BB01E0-F2E6-254C-BF1E-AD154254E60A}" srcOrd="0" destOrd="0" presId="urn:microsoft.com/office/officeart/2005/8/layout/radial3"/>
    <dgm:cxn modelId="{D7C1BFA9-6E91-804F-9D1D-82EE05AD55F2}" type="presOf" srcId="{0C068F69-9D5B-C94D-949B-44DBA6D32251}" destId="{3815D496-ACCD-244E-9A5E-9EBB6E6BBC55}" srcOrd="0" destOrd="0" presId="urn:microsoft.com/office/officeart/2005/8/layout/radial3"/>
    <dgm:cxn modelId="{0931E2B5-5DA5-3B45-B53E-6C8A9F177FA4}" type="presOf" srcId="{98014E90-36B1-8442-BC92-D7721D8ABC45}" destId="{37CD5538-3F19-CA41-AA76-9DBEF2641CCD}" srcOrd="0" destOrd="0" presId="urn:microsoft.com/office/officeart/2005/8/layout/radial3"/>
    <dgm:cxn modelId="{CFB615B6-D574-0D42-A0A7-3ECD295B406A}" type="presOf" srcId="{EE992FBC-DA63-DC41-9744-F852115EFC97}" destId="{15B31896-E929-A747-89E9-41AA1FF5A31C}" srcOrd="0" destOrd="0" presId="urn:microsoft.com/office/officeart/2005/8/layout/radial3"/>
    <dgm:cxn modelId="{D9FC34D0-1248-A841-9D1D-57D905A93941}" type="presOf" srcId="{4AC24F49-6C32-234F-8B33-4FCD4E18347E}" destId="{AD75E843-1E0D-CA4F-9EBF-1A8EE400EA82}" srcOrd="0" destOrd="0" presId="urn:microsoft.com/office/officeart/2005/8/layout/radial3"/>
    <dgm:cxn modelId="{9CBE30DF-3972-4148-8535-EC6D9F213C4B}" type="presOf" srcId="{E12903EB-83AD-3240-A844-7F07D1CFAA46}" destId="{CBC69207-6237-E843-A7F7-38A80EA8531D}" srcOrd="0" destOrd="0" presId="urn:microsoft.com/office/officeart/2005/8/layout/radial3"/>
    <dgm:cxn modelId="{A6FF89E1-CC23-1A45-A998-864E39582380}" srcId="{0C068F69-9D5B-C94D-949B-44DBA6D32251}" destId="{69A0AF4F-50BE-E848-AD20-3021B90F4C13}" srcOrd="1" destOrd="0" parTransId="{7E31EBDC-FA9B-FE43-AA01-A49BE15AB52D}" sibTransId="{476066AD-51F2-1948-A6C9-2FA785E884C3}"/>
    <dgm:cxn modelId="{BDC4D6E7-C827-FA4B-AEE2-538DEDB61ECC}" srcId="{6350C925-368F-6C4A-9EE6-6F8CE64C4D6F}" destId="{C31074B9-8AE6-8A48-9B9E-60B80367DE9D}" srcOrd="5" destOrd="0" parTransId="{C251E859-F04E-7048-B2F9-DD91A5D537AD}" sibTransId="{999AB6F8-E736-7E4C-A4B0-ED7779DA71CE}"/>
    <dgm:cxn modelId="{6C4195F2-D858-3F4E-A3E8-DE76636CC894}" srcId="{6350C925-368F-6C4A-9EE6-6F8CE64C4D6F}" destId="{C7C28B1B-1A61-8547-A09B-F84369A882B8}" srcOrd="0" destOrd="0" parTransId="{456BEF79-3CC4-5945-8864-044EC0A1E659}" sibTransId="{0A813586-AA6E-0F4F-AF05-3A669BC27EDB}"/>
    <dgm:cxn modelId="{E68C3DF7-E0D2-6043-99A0-ED08A6109821}" srcId="{6350C925-368F-6C4A-9EE6-6F8CE64C4D6F}" destId="{F59EFAFB-CB67-8C4B-A3DD-BDD0ADB26BED}" srcOrd="6" destOrd="0" parTransId="{5ACDA62D-B543-8D48-A89C-EFEF4D1C60E8}" sibTransId="{D81CA2CF-9E12-0E4A-95B0-F251CDF17A25}"/>
    <dgm:cxn modelId="{0E34C7F7-D541-D645-A7C2-EE41B71BA8F4}" srcId="{0C068F69-9D5B-C94D-949B-44DBA6D32251}" destId="{6350C925-368F-6C4A-9EE6-6F8CE64C4D6F}" srcOrd="0" destOrd="0" parTransId="{482A5586-B186-7747-9DB8-B90952EE79ED}" sibTransId="{A18B39B8-86F7-6F4C-9DA0-4929CBC9DFD6}"/>
    <dgm:cxn modelId="{FB983EF8-D0F3-2D4E-974A-A8004D9BFDCC}" type="presOf" srcId="{DBFFCE76-48F3-6E4C-9540-01F1B9CF50A8}" destId="{B2ABB72E-7F5B-B941-9F1F-51A5BCCC5F26}" srcOrd="0" destOrd="0" presId="urn:microsoft.com/office/officeart/2005/8/layout/radial3"/>
    <dgm:cxn modelId="{3B54D4B4-BAFA-284E-9CC3-EE3E5EB48BD7}" type="presParOf" srcId="{3815D496-ACCD-244E-9A5E-9EBB6E6BBC55}" destId="{54C41B0D-6564-8C45-B8D0-5DCE7B0A91E1}" srcOrd="0" destOrd="0" presId="urn:microsoft.com/office/officeart/2005/8/layout/radial3"/>
    <dgm:cxn modelId="{023D1C86-9C6F-BD40-BD61-210CD9FB7162}" type="presParOf" srcId="{54C41B0D-6564-8C45-B8D0-5DCE7B0A91E1}" destId="{057798D2-7BBE-ED47-9137-96DF49682CE9}" srcOrd="0" destOrd="0" presId="urn:microsoft.com/office/officeart/2005/8/layout/radial3"/>
    <dgm:cxn modelId="{2A722980-CABB-434B-8BE9-319EE45EC019}" type="presParOf" srcId="{54C41B0D-6564-8C45-B8D0-5DCE7B0A91E1}" destId="{4BFCE9E1-0C90-5241-8C0C-B0B57D77AE02}" srcOrd="1" destOrd="0" presId="urn:microsoft.com/office/officeart/2005/8/layout/radial3"/>
    <dgm:cxn modelId="{824F58F1-A4CC-F546-B3A6-77120910693D}" type="presParOf" srcId="{54C41B0D-6564-8C45-B8D0-5DCE7B0A91E1}" destId="{F4EDBF76-1D3D-5F47-8708-93DA237F003E}" srcOrd="2" destOrd="0" presId="urn:microsoft.com/office/officeart/2005/8/layout/radial3"/>
    <dgm:cxn modelId="{ED50CE0D-25CF-0141-9C73-FF6288DBA53F}" type="presParOf" srcId="{54C41B0D-6564-8C45-B8D0-5DCE7B0A91E1}" destId="{9CB93DCA-B3A1-B140-96D4-F4407D28ACE7}" srcOrd="3" destOrd="0" presId="urn:microsoft.com/office/officeart/2005/8/layout/radial3"/>
    <dgm:cxn modelId="{D9DA96A6-6598-424A-A497-D054F91100A9}" type="presParOf" srcId="{54C41B0D-6564-8C45-B8D0-5DCE7B0A91E1}" destId="{CBC69207-6237-E843-A7F7-38A80EA8531D}" srcOrd="4" destOrd="0" presId="urn:microsoft.com/office/officeart/2005/8/layout/radial3"/>
    <dgm:cxn modelId="{BE081E49-C568-D242-978D-76C851EB58B0}" type="presParOf" srcId="{54C41B0D-6564-8C45-B8D0-5DCE7B0A91E1}" destId="{15B31896-E929-A747-89E9-41AA1FF5A31C}" srcOrd="5" destOrd="0" presId="urn:microsoft.com/office/officeart/2005/8/layout/radial3"/>
    <dgm:cxn modelId="{115893A2-3CF8-3E4D-92CB-B986C04475C4}" type="presParOf" srcId="{54C41B0D-6564-8C45-B8D0-5DCE7B0A91E1}" destId="{386DD68A-DB92-1A4D-9F16-1703A6177AAC}" srcOrd="6" destOrd="0" presId="urn:microsoft.com/office/officeart/2005/8/layout/radial3"/>
    <dgm:cxn modelId="{9D27F91A-E41C-884E-B0BA-485038620022}" type="presParOf" srcId="{54C41B0D-6564-8C45-B8D0-5DCE7B0A91E1}" destId="{C24F815F-4F28-3748-8A02-1991B086BCE0}" srcOrd="7" destOrd="0" presId="urn:microsoft.com/office/officeart/2005/8/layout/radial3"/>
    <dgm:cxn modelId="{6ED4BBAC-36E7-5843-B2B3-25B2CC50F9C9}" type="presParOf" srcId="{54C41B0D-6564-8C45-B8D0-5DCE7B0A91E1}" destId="{4CB94E60-1855-814D-90F7-AB7E16D21C72}" srcOrd="8" destOrd="0" presId="urn:microsoft.com/office/officeart/2005/8/layout/radial3"/>
    <dgm:cxn modelId="{1DDCCF62-C4F3-5847-B8ED-0F7245894DF2}" type="presParOf" srcId="{54C41B0D-6564-8C45-B8D0-5DCE7B0A91E1}" destId="{E3C56432-F12B-B045-AF58-80497EFB8FC7}" srcOrd="9" destOrd="0" presId="urn:microsoft.com/office/officeart/2005/8/layout/radial3"/>
    <dgm:cxn modelId="{470DA364-8C7D-D24B-8157-F75443A540DD}" type="presParOf" srcId="{54C41B0D-6564-8C45-B8D0-5DCE7B0A91E1}" destId="{B2ABB72E-7F5B-B941-9F1F-51A5BCCC5F26}" srcOrd="10" destOrd="0" presId="urn:microsoft.com/office/officeart/2005/8/layout/radial3"/>
    <dgm:cxn modelId="{5A0EE098-352C-5F46-8E76-507A12A4DD14}" type="presParOf" srcId="{54C41B0D-6564-8C45-B8D0-5DCE7B0A91E1}" destId="{AD75E843-1E0D-CA4F-9EBF-1A8EE400EA82}" srcOrd="11" destOrd="0" presId="urn:microsoft.com/office/officeart/2005/8/layout/radial3"/>
    <dgm:cxn modelId="{67940D3F-437E-EE4B-997E-5B6613CF041B}" type="presParOf" srcId="{54C41B0D-6564-8C45-B8D0-5DCE7B0A91E1}" destId="{06BB01E0-F2E6-254C-BF1E-AD154254E60A}" srcOrd="12" destOrd="0" presId="urn:microsoft.com/office/officeart/2005/8/layout/radial3"/>
    <dgm:cxn modelId="{24DA49E5-A1E8-0545-B220-5C9CCBBA475F}" type="presParOf" srcId="{54C41B0D-6564-8C45-B8D0-5DCE7B0A91E1}" destId="{37CD5538-3F19-CA41-AA76-9DBEF2641CCD}" srcOrd="13" destOrd="0" presId="urn:microsoft.com/office/officeart/2005/8/layout/radial3"/>
    <dgm:cxn modelId="{E48C1A47-C7A5-7E4E-BAA4-F4B0F17F62B0}" type="presParOf" srcId="{54C41B0D-6564-8C45-B8D0-5DCE7B0A91E1}" destId="{CDC67E78-8371-D74B-BE8E-FC0F3287C7BA}" srcOrd="1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34615-C1C5-0C42-AAF6-1B9129325CD5}" type="doc">
      <dgm:prSet loTypeId="urn:microsoft.com/office/officeart/2005/8/layout/cycle7" loCatId="" qsTypeId="urn:microsoft.com/office/officeart/2005/8/quickstyle/simple4" qsCatId="simple" csTypeId="urn:microsoft.com/office/officeart/2005/8/colors/accent0_2" csCatId="mainScheme" phldr="1"/>
      <dgm:spPr/>
      <dgm:t>
        <a:bodyPr/>
        <a:lstStyle/>
        <a:p>
          <a:endParaRPr lang="da-DK"/>
        </a:p>
      </dgm:t>
    </dgm:pt>
    <dgm:pt modelId="{5C5ED9E1-D6DB-AC48-9080-FCFAA0C52686}">
      <dgm:prSet phldrT="[Tekst]"/>
      <dgm:spPr/>
      <dgm:t>
        <a:bodyPr/>
        <a:lstStyle/>
        <a:p>
          <a:r>
            <a:rPr lang="da-DK" dirty="0"/>
            <a:t>Mål</a:t>
          </a:r>
        </a:p>
      </dgm:t>
    </dgm:pt>
    <dgm:pt modelId="{7A8038B0-C7CF-4149-9A2D-18CA882640B8}" type="parTrans" cxnId="{B1765C9F-8316-0E47-A2A0-37B14F899B4F}">
      <dgm:prSet/>
      <dgm:spPr/>
      <dgm:t>
        <a:bodyPr/>
        <a:lstStyle/>
        <a:p>
          <a:endParaRPr lang="da-DK"/>
        </a:p>
      </dgm:t>
    </dgm:pt>
    <dgm:pt modelId="{94A06C96-F8DF-0E40-90F8-57CE8A4B363D}" type="sibTrans" cxnId="{B1765C9F-8316-0E47-A2A0-37B14F899B4F}">
      <dgm:prSet/>
      <dgm:spPr/>
      <dgm:t>
        <a:bodyPr/>
        <a:lstStyle/>
        <a:p>
          <a:endParaRPr lang="da-DK"/>
        </a:p>
      </dgm:t>
    </dgm:pt>
    <dgm:pt modelId="{68BEFD59-0F63-3C44-B63F-C52B31DDE2C3}">
      <dgm:prSet phldrT="[Tekst]"/>
      <dgm:spPr/>
      <dgm:t>
        <a:bodyPr/>
        <a:lstStyle/>
        <a:p>
          <a:r>
            <a:rPr lang="da-DK" dirty="0"/>
            <a:t>Udbytte</a:t>
          </a:r>
        </a:p>
      </dgm:t>
    </dgm:pt>
    <dgm:pt modelId="{702F0A38-A504-DF47-B50F-09BC89EC471B}" type="parTrans" cxnId="{1A6C9974-544F-B84F-AF49-6B33038F62B2}">
      <dgm:prSet/>
      <dgm:spPr/>
      <dgm:t>
        <a:bodyPr/>
        <a:lstStyle/>
        <a:p>
          <a:endParaRPr lang="da-DK"/>
        </a:p>
      </dgm:t>
    </dgm:pt>
    <dgm:pt modelId="{3011EE53-8256-4044-AC07-DEB4CC3CB7E6}" type="sibTrans" cxnId="{1A6C9974-544F-B84F-AF49-6B33038F62B2}">
      <dgm:prSet/>
      <dgm:spPr/>
      <dgm:t>
        <a:bodyPr/>
        <a:lstStyle/>
        <a:p>
          <a:endParaRPr lang="da-DK"/>
        </a:p>
      </dgm:t>
    </dgm:pt>
    <dgm:pt modelId="{BF7D2587-A14A-8E4B-BF58-95B415264612}">
      <dgm:prSet phldrT="[Tekst]"/>
      <dgm:spPr/>
      <dgm:t>
        <a:bodyPr/>
        <a:lstStyle/>
        <a:p>
          <a:r>
            <a:rPr lang="da-DK" dirty="0"/>
            <a:t>UV-form og indhold</a:t>
          </a:r>
        </a:p>
      </dgm:t>
    </dgm:pt>
    <dgm:pt modelId="{4CE3B73E-B0EB-B543-9DD3-0E9787FD42B0}" type="parTrans" cxnId="{352E9CE4-A65C-FC4D-8441-1DFE89C2462B}">
      <dgm:prSet/>
      <dgm:spPr/>
      <dgm:t>
        <a:bodyPr/>
        <a:lstStyle/>
        <a:p>
          <a:endParaRPr lang="da-DK"/>
        </a:p>
      </dgm:t>
    </dgm:pt>
    <dgm:pt modelId="{9CC5434E-2696-C24B-BFBA-E9673F1AAB32}" type="sibTrans" cxnId="{352E9CE4-A65C-FC4D-8441-1DFE89C2462B}">
      <dgm:prSet/>
      <dgm:spPr/>
      <dgm:t>
        <a:bodyPr/>
        <a:lstStyle/>
        <a:p>
          <a:endParaRPr lang="da-DK"/>
        </a:p>
      </dgm:t>
    </dgm:pt>
    <dgm:pt modelId="{1AD5EB84-6E1B-A548-8873-262BF9A14B99}" type="pres">
      <dgm:prSet presAssocID="{E8B34615-C1C5-0C42-AAF6-1B9129325CD5}" presName="Name0" presStyleCnt="0">
        <dgm:presLayoutVars>
          <dgm:dir/>
          <dgm:resizeHandles val="exact"/>
        </dgm:presLayoutVars>
      </dgm:prSet>
      <dgm:spPr/>
    </dgm:pt>
    <dgm:pt modelId="{2E0E19BF-E187-3246-B89C-0897FCAF87B9}" type="pres">
      <dgm:prSet presAssocID="{5C5ED9E1-D6DB-AC48-9080-FCFAA0C52686}" presName="node" presStyleLbl="node1" presStyleIdx="0" presStyleCnt="3">
        <dgm:presLayoutVars>
          <dgm:bulletEnabled val="1"/>
        </dgm:presLayoutVars>
      </dgm:prSet>
      <dgm:spPr/>
    </dgm:pt>
    <dgm:pt modelId="{E5513D4C-BB98-914F-B2B9-60E66803AAC9}" type="pres">
      <dgm:prSet presAssocID="{94A06C96-F8DF-0E40-90F8-57CE8A4B363D}" presName="sibTrans" presStyleLbl="sibTrans2D1" presStyleIdx="0" presStyleCnt="3"/>
      <dgm:spPr/>
    </dgm:pt>
    <dgm:pt modelId="{DDFDBF0F-D2D6-1A40-8FD7-9E7CC830043A}" type="pres">
      <dgm:prSet presAssocID="{94A06C96-F8DF-0E40-90F8-57CE8A4B363D}" presName="connectorText" presStyleLbl="sibTrans2D1" presStyleIdx="0" presStyleCnt="3"/>
      <dgm:spPr/>
    </dgm:pt>
    <dgm:pt modelId="{F2A3D3CD-A383-4549-A284-E9A1BE8AB4E6}" type="pres">
      <dgm:prSet presAssocID="{68BEFD59-0F63-3C44-B63F-C52B31DDE2C3}" presName="node" presStyleLbl="node1" presStyleIdx="1" presStyleCnt="3">
        <dgm:presLayoutVars>
          <dgm:bulletEnabled val="1"/>
        </dgm:presLayoutVars>
      </dgm:prSet>
      <dgm:spPr/>
    </dgm:pt>
    <dgm:pt modelId="{20C970A2-62F3-084E-8408-50577EEE8B86}" type="pres">
      <dgm:prSet presAssocID="{3011EE53-8256-4044-AC07-DEB4CC3CB7E6}" presName="sibTrans" presStyleLbl="sibTrans2D1" presStyleIdx="1" presStyleCnt="3"/>
      <dgm:spPr/>
    </dgm:pt>
    <dgm:pt modelId="{592EB0F1-78D3-5C41-995C-4607008DE879}" type="pres">
      <dgm:prSet presAssocID="{3011EE53-8256-4044-AC07-DEB4CC3CB7E6}" presName="connectorText" presStyleLbl="sibTrans2D1" presStyleIdx="1" presStyleCnt="3"/>
      <dgm:spPr/>
    </dgm:pt>
    <dgm:pt modelId="{6F48FBD2-370E-014D-A5A3-C7315B2BB020}" type="pres">
      <dgm:prSet presAssocID="{BF7D2587-A14A-8E4B-BF58-95B415264612}" presName="node" presStyleLbl="node1" presStyleIdx="2" presStyleCnt="3">
        <dgm:presLayoutVars>
          <dgm:bulletEnabled val="1"/>
        </dgm:presLayoutVars>
      </dgm:prSet>
      <dgm:spPr/>
    </dgm:pt>
    <dgm:pt modelId="{3D1F6C49-E937-DA43-96CC-94B2F07C2B52}" type="pres">
      <dgm:prSet presAssocID="{9CC5434E-2696-C24B-BFBA-E9673F1AAB32}" presName="sibTrans" presStyleLbl="sibTrans2D1" presStyleIdx="2" presStyleCnt="3"/>
      <dgm:spPr/>
    </dgm:pt>
    <dgm:pt modelId="{3D1F09BB-3B46-EA4F-8172-158F4CB36BAF}" type="pres">
      <dgm:prSet presAssocID="{9CC5434E-2696-C24B-BFBA-E9673F1AAB32}" presName="connectorText" presStyleLbl="sibTrans2D1" presStyleIdx="2" presStyleCnt="3"/>
      <dgm:spPr/>
    </dgm:pt>
  </dgm:ptLst>
  <dgm:cxnLst>
    <dgm:cxn modelId="{24F19611-0B9C-B841-92D4-9DDEC37F5BD1}" type="presOf" srcId="{94A06C96-F8DF-0E40-90F8-57CE8A4B363D}" destId="{DDFDBF0F-D2D6-1A40-8FD7-9E7CC830043A}" srcOrd="1" destOrd="0" presId="urn:microsoft.com/office/officeart/2005/8/layout/cycle7"/>
    <dgm:cxn modelId="{6082D161-FC43-9947-91F6-EAFBBC0EC0EB}" type="presOf" srcId="{5C5ED9E1-D6DB-AC48-9080-FCFAA0C52686}" destId="{2E0E19BF-E187-3246-B89C-0897FCAF87B9}" srcOrd="0" destOrd="0" presId="urn:microsoft.com/office/officeart/2005/8/layout/cycle7"/>
    <dgm:cxn modelId="{F9929065-A44F-2A46-977C-C25153ED49A3}" type="presOf" srcId="{3011EE53-8256-4044-AC07-DEB4CC3CB7E6}" destId="{592EB0F1-78D3-5C41-995C-4607008DE879}" srcOrd="1" destOrd="0" presId="urn:microsoft.com/office/officeart/2005/8/layout/cycle7"/>
    <dgm:cxn modelId="{1A6C9974-544F-B84F-AF49-6B33038F62B2}" srcId="{E8B34615-C1C5-0C42-AAF6-1B9129325CD5}" destId="{68BEFD59-0F63-3C44-B63F-C52B31DDE2C3}" srcOrd="1" destOrd="0" parTransId="{702F0A38-A504-DF47-B50F-09BC89EC471B}" sibTransId="{3011EE53-8256-4044-AC07-DEB4CC3CB7E6}"/>
    <dgm:cxn modelId="{8514C157-5DF1-FA45-8510-4E68D3C33F0F}" type="presOf" srcId="{9CC5434E-2696-C24B-BFBA-E9673F1AAB32}" destId="{3D1F6C49-E937-DA43-96CC-94B2F07C2B52}" srcOrd="0" destOrd="0" presId="urn:microsoft.com/office/officeart/2005/8/layout/cycle7"/>
    <dgm:cxn modelId="{D706DB97-4BE9-FE45-8A77-67215B642155}" type="presOf" srcId="{9CC5434E-2696-C24B-BFBA-E9673F1AAB32}" destId="{3D1F09BB-3B46-EA4F-8172-158F4CB36BAF}" srcOrd="1" destOrd="0" presId="urn:microsoft.com/office/officeart/2005/8/layout/cycle7"/>
    <dgm:cxn modelId="{B1765C9F-8316-0E47-A2A0-37B14F899B4F}" srcId="{E8B34615-C1C5-0C42-AAF6-1B9129325CD5}" destId="{5C5ED9E1-D6DB-AC48-9080-FCFAA0C52686}" srcOrd="0" destOrd="0" parTransId="{7A8038B0-C7CF-4149-9A2D-18CA882640B8}" sibTransId="{94A06C96-F8DF-0E40-90F8-57CE8A4B363D}"/>
    <dgm:cxn modelId="{44FD68B6-E8EA-4D40-81F0-6EA04767CEF8}" type="presOf" srcId="{3011EE53-8256-4044-AC07-DEB4CC3CB7E6}" destId="{20C970A2-62F3-084E-8408-50577EEE8B86}" srcOrd="0" destOrd="0" presId="urn:microsoft.com/office/officeart/2005/8/layout/cycle7"/>
    <dgm:cxn modelId="{F2CE35BF-8CC1-AC4F-85BA-84B64F24F09D}" type="presOf" srcId="{94A06C96-F8DF-0E40-90F8-57CE8A4B363D}" destId="{E5513D4C-BB98-914F-B2B9-60E66803AAC9}" srcOrd="0" destOrd="0" presId="urn:microsoft.com/office/officeart/2005/8/layout/cycle7"/>
    <dgm:cxn modelId="{1C6827C4-2852-A64F-9124-E3AF598E8A7B}" type="presOf" srcId="{BF7D2587-A14A-8E4B-BF58-95B415264612}" destId="{6F48FBD2-370E-014D-A5A3-C7315B2BB020}" srcOrd="0" destOrd="0" presId="urn:microsoft.com/office/officeart/2005/8/layout/cycle7"/>
    <dgm:cxn modelId="{C906E0CA-D8D8-0441-B76B-F143C16E9B3C}" type="presOf" srcId="{68BEFD59-0F63-3C44-B63F-C52B31DDE2C3}" destId="{F2A3D3CD-A383-4549-A284-E9A1BE8AB4E6}" srcOrd="0" destOrd="0" presId="urn:microsoft.com/office/officeart/2005/8/layout/cycle7"/>
    <dgm:cxn modelId="{328665D1-CF47-E444-A0E3-8D9C726A505D}" type="presOf" srcId="{E8B34615-C1C5-0C42-AAF6-1B9129325CD5}" destId="{1AD5EB84-6E1B-A548-8873-262BF9A14B99}" srcOrd="0" destOrd="0" presId="urn:microsoft.com/office/officeart/2005/8/layout/cycle7"/>
    <dgm:cxn modelId="{352E9CE4-A65C-FC4D-8441-1DFE89C2462B}" srcId="{E8B34615-C1C5-0C42-AAF6-1B9129325CD5}" destId="{BF7D2587-A14A-8E4B-BF58-95B415264612}" srcOrd="2" destOrd="0" parTransId="{4CE3B73E-B0EB-B543-9DD3-0E9787FD42B0}" sibTransId="{9CC5434E-2696-C24B-BFBA-E9673F1AAB32}"/>
    <dgm:cxn modelId="{3351DDED-8447-EA49-985C-1CBBFB57341F}" type="presParOf" srcId="{1AD5EB84-6E1B-A548-8873-262BF9A14B99}" destId="{2E0E19BF-E187-3246-B89C-0897FCAF87B9}" srcOrd="0" destOrd="0" presId="urn:microsoft.com/office/officeart/2005/8/layout/cycle7"/>
    <dgm:cxn modelId="{E7E80F94-3A3A-0241-87FD-B9C71F1ED0B6}" type="presParOf" srcId="{1AD5EB84-6E1B-A548-8873-262BF9A14B99}" destId="{E5513D4C-BB98-914F-B2B9-60E66803AAC9}" srcOrd="1" destOrd="0" presId="urn:microsoft.com/office/officeart/2005/8/layout/cycle7"/>
    <dgm:cxn modelId="{75B59263-F82C-304E-8076-4307F7ED60B0}" type="presParOf" srcId="{E5513D4C-BB98-914F-B2B9-60E66803AAC9}" destId="{DDFDBF0F-D2D6-1A40-8FD7-9E7CC830043A}" srcOrd="0" destOrd="0" presId="urn:microsoft.com/office/officeart/2005/8/layout/cycle7"/>
    <dgm:cxn modelId="{2679180B-AEB2-8E43-884E-003F017E6FC4}" type="presParOf" srcId="{1AD5EB84-6E1B-A548-8873-262BF9A14B99}" destId="{F2A3D3CD-A383-4549-A284-E9A1BE8AB4E6}" srcOrd="2" destOrd="0" presId="urn:microsoft.com/office/officeart/2005/8/layout/cycle7"/>
    <dgm:cxn modelId="{E2DEA41B-505C-4140-902E-7093F42C9E0B}" type="presParOf" srcId="{1AD5EB84-6E1B-A548-8873-262BF9A14B99}" destId="{20C970A2-62F3-084E-8408-50577EEE8B86}" srcOrd="3" destOrd="0" presId="urn:microsoft.com/office/officeart/2005/8/layout/cycle7"/>
    <dgm:cxn modelId="{B0C98D4D-5F2F-EC41-A811-6A517BB3789D}" type="presParOf" srcId="{20C970A2-62F3-084E-8408-50577EEE8B86}" destId="{592EB0F1-78D3-5C41-995C-4607008DE879}" srcOrd="0" destOrd="0" presId="urn:microsoft.com/office/officeart/2005/8/layout/cycle7"/>
    <dgm:cxn modelId="{1BAFF95B-2425-BF40-A2A6-B49B3E166E62}" type="presParOf" srcId="{1AD5EB84-6E1B-A548-8873-262BF9A14B99}" destId="{6F48FBD2-370E-014D-A5A3-C7315B2BB020}" srcOrd="4" destOrd="0" presId="urn:microsoft.com/office/officeart/2005/8/layout/cycle7"/>
    <dgm:cxn modelId="{BCBB8327-AAA8-9D47-8F15-E53AFEC41E3A}" type="presParOf" srcId="{1AD5EB84-6E1B-A548-8873-262BF9A14B99}" destId="{3D1F6C49-E937-DA43-96CC-94B2F07C2B52}" srcOrd="5" destOrd="0" presId="urn:microsoft.com/office/officeart/2005/8/layout/cycle7"/>
    <dgm:cxn modelId="{88468BDD-D476-6046-A356-92F2AD73EA4F}" type="presParOf" srcId="{3D1F6C49-E937-DA43-96CC-94B2F07C2B52}" destId="{3D1F09BB-3B46-EA4F-8172-158F4CB36BA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76A9A-4933-45B5-8EF8-0ACC27131EAE}">
      <dsp:nvSpPr>
        <dsp:cNvPr id="0" name=""/>
        <dsp:cNvSpPr/>
      </dsp:nvSpPr>
      <dsp:spPr>
        <a:xfrm>
          <a:off x="0" y="128008"/>
          <a:ext cx="7429634" cy="1389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GB" sz="1500" kern="1200" dirty="0">
            <a:solidFill>
              <a:srgbClr val="FF0000"/>
            </a:solidFill>
          </a:endParaRPr>
        </a:p>
        <a:p>
          <a:pPr marL="0" lvl="0" indent="0" algn="l" defTabSz="666750">
            <a:lnSpc>
              <a:spcPct val="90000"/>
            </a:lnSpc>
            <a:spcBef>
              <a:spcPct val="0"/>
            </a:spcBef>
            <a:spcAft>
              <a:spcPct val="35000"/>
            </a:spcAft>
            <a:buNone/>
          </a:pPr>
          <a:r>
            <a:rPr lang="en-US" sz="1500" kern="1200" dirty="0"/>
            <a:t>ICF (WHO, 2001). </a:t>
          </a:r>
          <a:r>
            <a:rPr lang="en-US" sz="1500" kern="1200" dirty="0" err="1"/>
            <a:t>Omgivelsesfaktorer</a:t>
          </a:r>
          <a:r>
            <a:rPr lang="en-US" sz="1500" kern="1200" dirty="0"/>
            <a:t> (</a:t>
          </a:r>
          <a:r>
            <a:rPr lang="en-US" sz="1500" kern="1200" dirty="0" err="1"/>
            <a:t>fx</a:t>
          </a:r>
          <a:r>
            <a:rPr lang="en-US" sz="1500" kern="1200" dirty="0"/>
            <a:t> </a:t>
          </a:r>
          <a:r>
            <a:rPr lang="en-US" sz="1500" kern="1200" dirty="0" err="1"/>
            <a:t>kommunikationspartnere</a:t>
          </a:r>
          <a:r>
            <a:rPr lang="en-US" sz="1500" kern="1200" dirty="0"/>
            <a:t>) </a:t>
          </a:r>
          <a:r>
            <a:rPr lang="en-US" sz="1500" kern="1200" dirty="0" err="1"/>
            <a:t>påvirker</a:t>
          </a:r>
          <a:r>
            <a:rPr lang="en-US" sz="1500" kern="1200" dirty="0"/>
            <a:t> de </a:t>
          </a:r>
          <a:r>
            <a:rPr lang="en-US" sz="1500" kern="1200" dirty="0" err="1"/>
            <a:t>muligheder</a:t>
          </a:r>
          <a:r>
            <a:rPr lang="en-US" sz="1500" kern="1200" dirty="0"/>
            <a:t>, </a:t>
          </a:r>
          <a:r>
            <a:rPr lang="en-US" sz="1500" kern="1200" dirty="0" err="1"/>
            <a:t>som</a:t>
          </a:r>
          <a:r>
            <a:rPr lang="en-US" sz="1500" kern="1200" dirty="0"/>
            <a:t> </a:t>
          </a:r>
          <a:r>
            <a:rPr lang="en-US" sz="1500" kern="1200" dirty="0" err="1"/>
            <a:t>en</a:t>
          </a:r>
          <a:r>
            <a:rPr lang="en-US" sz="1500" kern="1200" dirty="0"/>
            <a:t> person med </a:t>
          </a:r>
          <a:r>
            <a:rPr lang="en-US" sz="1500" kern="1200" dirty="0" err="1"/>
            <a:t>kommunikationsvanskeligheder</a:t>
          </a:r>
          <a:r>
            <a:rPr lang="en-US" sz="1500" kern="1200" dirty="0"/>
            <a:t> </a:t>
          </a:r>
          <a:r>
            <a:rPr lang="en-US" sz="1500" kern="1200" dirty="0" err="1"/>
            <a:t>har</a:t>
          </a:r>
          <a:r>
            <a:rPr lang="en-US" sz="1500" kern="1200" dirty="0"/>
            <a:t> for at </a:t>
          </a:r>
          <a:r>
            <a:rPr lang="en-US" sz="1500" kern="1200" dirty="0" err="1"/>
            <a:t>deltage</a:t>
          </a:r>
          <a:r>
            <a:rPr lang="en-US" sz="1500" kern="1200" dirty="0"/>
            <a:t> </a:t>
          </a:r>
          <a:r>
            <a:rPr lang="en-US" sz="1500" kern="1200" dirty="0" err="1"/>
            <a:t>i</a:t>
          </a:r>
          <a:r>
            <a:rPr lang="en-US" sz="1500" kern="1200" dirty="0"/>
            <a:t> </a:t>
          </a:r>
          <a:r>
            <a:rPr lang="en-US" sz="1500" kern="1200" dirty="0" err="1"/>
            <a:t>en</a:t>
          </a:r>
          <a:r>
            <a:rPr lang="en-US" sz="1500" kern="1200" dirty="0"/>
            <a:t> </a:t>
          </a:r>
          <a:r>
            <a:rPr lang="en-US" sz="1500" kern="1200" dirty="0" err="1"/>
            <a:t>samtale</a:t>
          </a:r>
          <a:r>
            <a:rPr lang="en-US" sz="1500" kern="1200" dirty="0"/>
            <a:t>.</a:t>
          </a:r>
        </a:p>
        <a:p>
          <a:pPr marL="0" lvl="0" indent="0" algn="l" defTabSz="666750">
            <a:lnSpc>
              <a:spcPct val="90000"/>
            </a:lnSpc>
            <a:spcBef>
              <a:spcPct val="0"/>
            </a:spcBef>
            <a:spcAft>
              <a:spcPct val="35000"/>
            </a:spcAft>
            <a:buNone/>
          </a:pPr>
          <a:endParaRPr lang="da-DK" sz="1500" kern="1200" dirty="0"/>
        </a:p>
      </dsp:txBody>
      <dsp:txXfrm>
        <a:off x="1624915" y="128008"/>
        <a:ext cx="5804718" cy="1389889"/>
      </dsp:txXfrm>
    </dsp:sp>
    <dsp:sp modelId="{10B33A3A-0C9A-4C36-936A-2B42AA2829B0}">
      <dsp:nvSpPr>
        <dsp:cNvPr id="0" name=""/>
        <dsp:cNvSpPr/>
      </dsp:nvSpPr>
      <dsp:spPr>
        <a:xfrm>
          <a:off x="119062" y="236664"/>
          <a:ext cx="1545036" cy="11481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C181A-4286-4638-85DC-41DEFFCF3A7E}">
      <dsp:nvSpPr>
        <dsp:cNvPr id="0" name=""/>
        <dsp:cNvSpPr/>
      </dsp:nvSpPr>
      <dsp:spPr>
        <a:xfrm>
          <a:off x="0" y="1528877"/>
          <a:ext cx="7429634" cy="1389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bg1"/>
              </a:solidFill>
            </a:rPr>
            <a:t>Halliday (1994). Systemic Functional Linguistics. Vi </a:t>
          </a:r>
          <a:r>
            <a:rPr lang="en-GB" sz="1500" kern="1200" dirty="0" err="1">
              <a:solidFill>
                <a:schemeClr val="bg1"/>
              </a:solidFill>
            </a:rPr>
            <a:t>udtrykker</a:t>
          </a:r>
          <a:r>
            <a:rPr lang="en-GB" sz="1500" kern="1200" dirty="0">
              <a:solidFill>
                <a:schemeClr val="bg1"/>
              </a:solidFill>
            </a:rPr>
            <a:t> </a:t>
          </a:r>
          <a:r>
            <a:rPr lang="en-GB" sz="1500" kern="1200" dirty="0" err="1">
              <a:solidFill>
                <a:schemeClr val="bg1"/>
              </a:solidFill>
            </a:rPr>
            <a:t>os</a:t>
          </a:r>
          <a:r>
            <a:rPr lang="en-GB" sz="1500" kern="1200" dirty="0">
              <a:solidFill>
                <a:schemeClr val="bg1"/>
              </a:solidFill>
            </a:rPr>
            <a:t> </a:t>
          </a:r>
          <a:r>
            <a:rPr lang="en-GB" sz="1500" kern="1200" dirty="0" err="1">
              <a:solidFill>
                <a:schemeClr val="bg1"/>
              </a:solidFill>
            </a:rPr>
            <a:t>forskelligt</a:t>
          </a:r>
          <a:r>
            <a:rPr lang="en-GB" sz="1500" kern="1200" dirty="0">
              <a:solidFill>
                <a:schemeClr val="bg1"/>
              </a:solidFill>
            </a:rPr>
            <a:t> </a:t>
          </a:r>
          <a:r>
            <a:rPr lang="en-GB" sz="1500" kern="1200" dirty="0" err="1">
              <a:solidFill>
                <a:schemeClr val="bg1"/>
              </a:solidFill>
            </a:rPr>
            <a:t>afhængigt</a:t>
          </a:r>
          <a:r>
            <a:rPr lang="en-GB" sz="1500" kern="1200" dirty="0">
              <a:solidFill>
                <a:schemeClr val="bg1"/>
              </a:solidFill>
            </a:rPr>
            <a:t> </a:t>
          </a:r>
          <a:r>
            <a:rPr lang="en-GB" sz="1500" kern="1200" dirty="0" err="1">
              <a:solidFill>
                <a:schemeClr val="bg1"/>
              </a:solidFill>
            </a:rPr>
            <a:t>af</a:t>
          </a:r>
          <a:r>
            <a:rPr lang="en-GB" sz="1500" kern="1200" dirty="0">
              <a:solidFill>
                <a:schemeClr val="bg1"/>
              </a:solidFill>
            </a:rPr>
            <a:t> </a:t>
          </a:r>
          <a:r>
            <a:rPr lang="en-GB" sz="1500" kern="1200" dirty="0" err="1">
              <a:solidFill>
                <a:schemeClr val="bg1"/>
              </a:solidFill>
            </a:rPr>
            <a:t>samtalens</a:t>
          </a:r>
          <a:r>
            <a:rPr lang="en-GB" sz="1500" kern="1200" dirty="0">
              <a:solidFill>
                <a:schemeClr val="bg1"/>
              </a:solidFill>
            </a:rPr>
            <a:t> </a:t>
          </a:r>
          <a:r>
            <a:rPr lang="en-GB" sz="1500" kern="1200" dirty="0" err="1">
              <a:solidFill>
                <a:schemeClr val="bg1"/>
              </a:solidFill>
            </a:rPr>
            <a:t>kontekst</a:t>
          </a:r>
          <a:r>
            <a:rPr lang="en-GB" sz="1500" kern="1200" dirty="0">
              <a:solidFill>
                <a:schemeClr val="bg1"/>
              </a:solidFill>
            </a:rPr>
            <a:t> og </a:t>
          </a:r>
          <a:r>
            <a:rPr lang="en-GB" sz="1500" kern="1200" dirty="0" err="1">
              <a:solidFill>
                <a:schemeClr val="bg1"/>
              </a:solidFill>
            </a:rPr>
            <a:t>samtalepartnere</a:t>
          </a:r>
          <a:r>
            <a:rPr lang="en-GB" sz="1500" kern="1200" dirty="0">
              <a:solidFill>
                <a:schemeClr val="bg1"/>
              </a:solidFill>
            </a:rPr>
            <a:t> (</a:t>
          </a:r>
          <a:r>
            <a:rPr lang="en-GB" sz="1500" kern="1200" dirty="0" err="1">
              <a:solidFill>
                <a:schemeClr val="bg1"/>
              </a:solidFill>
            </a:rPr>
            <a:t>ubevidst</a:t>
          </a:r>
          <a:r>
            <a:rPr lang="en-GB" sz="1500" kern="1200" dirty="0">
              <a:solidFill>
                <a:schemeClr val="bg1"/>
              </a:solidFill>
            </a:rPr>
            <a:t> </a:t>
          </a:r>
          <a:r>
            <a:rPr lang="en-GB" sz="1500" kern="1200" dirty="0" err="1">
              <a:solidFill>
                <a:schemeClr val="bg1"/>
              </a:solidFill>
            </a:rPr>
            <a:t>tilpasning</a:t>
          </a:r>
          <a:r>
            <a:rPr lang="en-GB" sz="1500" kern="1200" dirty="0">
              <a:solidFill>
                <a:schemeClr val="bg1"/>
              </a:solidFill>
            </a:rPr>
            <a:t>). </a:t>
          </a:r>
          <a:r>
            <a:rPr lang="en-GB" sz="1500" kern="1200" dirty="0" err="1">
              <a:solidFill>
                <a:schemeClr val="bg1"/>
              </a:solidFill>
            </a:rPr>
            <a:t>Samtalens</a:t>
          </a:r>
          <a:r>
            <a:rPr lang="en-GB" sz="1500" kern="1200" dirty="0">
              <a:solidFill>
                <a:schemeClr val="bg1"/>
              </a:solidFill>
            </a:rPr>
            <a:t> genre og </a:t>
          </a:r>
          <a:r>
            <a:rPr lang="en-GB" sz="1500" kern="1200" dirty="0" err="1">
              <a:solidFill>
                <a:schemeClr val="bg1"/>
              </a:solidFill>
            </a:rPr>
            <a:t>modalitet</a:t>
          </a:r>
          <a:r>
            <a:rPr lang="en-GB" sz="1500" kern="1200" dirty="0">
              <a:solidFill>
                <a:schemeClr val="bg1"/>
              </a:solidFill>
            </a:rPr>
            <a:t> </a:t>
          </a:r>
          <a:r>
            <a:rPr lang="en-GB" sz="1500" kern="1200" dirty="0" err="1">
              <a:solidFill>
                <a:schemeClr val="bg1"/>
              </a:solidFill>
            </a:rPr>
            <a:t>samt</a:t>
          </a:r>
          <a:r>
            <a:rPr lang="en-GB" sz="1500" kern="1200" dirty="0">
              <a:solidFill>
                <a:schemeClr val="bg1"/>
              </a:solidFill>
            </a:rPr>
            <a:t> </a:t>
          </a:r>
          <a:r>
            <a:rPr lang="en-GB" sz="1500" kern="1200" dirty="0" err="1">
              <a:solidFill>
                <a:schemeClr val="bg1"/>
              </a:solidFill>
            </a:rPr>
            <a:t>relationen</a:t>
          </a:r>
          <a:r>
            <a:rPr lang="en-GB" sz="1500" kern="1200" dirty="0">
              <a:solidFill>
                <a:schemeClr val="bg1"/>
              </a:solidFill>
            </a:rPr>
            <a:t> </a:t>
          </a:r>
          <a:r>
            <a:rPr lang="en-GB" sz="1500" kern="1200" dirty="0" err="1">
              <a:solidFill>
                <a:schemeClr val="bg1"/>
              </a:solidFill>
            </a:rPr>
            <a:t>mellem</a:t>
          </a:r>
          <a:r>
            <a:rPr lang="en-GB" sz="1500" kern="1200" dirty="0">
              <a:solidFill>
                <a:schemeClr val="bg1"/>
              </a:solidFill>
            </a:rPr>
            <a:t> </a:t>
          </a:r>
          <a:r>
            <a:rPr lang="en-GB" sz="1500" kern="1200" dirty="0" err="1">
              <a:solidFill>
                <a:schemeClr val="bg1"/>
              </a:solidFill>
            </a:rPr>
            <a:t>samtalepartnere</a:t>
          </a:r>
          <a:r>
            <a:rPr lang="en-GB" sz="1500" kern="1200" dirty="0">
              <a:solidFill>
                <a:schemeClr val="bg1"/>
              </a:solidFill>
            </a:rPr>
            <a:t> </a:t>
          </a:r>
          <a:r>
            <a:rPr lang="en-GB" sz="1500" kern="1200" dirty="0" err="1">
              <a:solidFill>
                <a:schemeClr val="bg1"/>
              </a:solidFill>
            </a:rPr>
            <a:t>har</a:t>
          </a:r>
          <a:r>
            <a:rPr lang="en-GB" sz="1500" kern="1200" dirty="0">
              <a:solidFill>
                <a:schemeClr val="bg1"/>
              </a:solidFill>
            </a:rPr>
            <a:t> </a:t>
          </a:r>
          <a:r>
            <a:rPr lang="en-GB" sz="1500" kern="1200" dirty="0" err="1">
              <a:solidFill>
                <a:schemeClr val="bg1"/>
              </a:solidFill>
            </a:rPr>
            <a:t>stor</a:t>
          </a:r>
          <a:r>
            <a:rPr lang="en-GB" sz="1500" kern="1200" dirty="0">
              <a:solidFill>
                <a:schemeClr val="bg1"/>
              </a:solidFill>
            </a:rPr>
            <a:t> </a:t>
          </a:r>
          <a:r>
            <a:rPr lang="en-GB" sz="1500" kern="1200" dirty="0" err="1">
              <a:solidFill>
                <a:schemeClr val="bg1"/>
              </a:solidFill>
            </a:rPr>
            <a:t>betydning</a:t>
          </a:r>
          <a:r>
            <a:rPr lang="en-GB" sz="1500" kern="1200" dirty="0">
              <a:solidFill>
                <a:schemeClr val="bg1"/>
              </a:solidFill>
            </a:rPr>
            <a:t> for, </a:t>
          </a:r>
          <a:r>
            <a:rPr lang="en-GB" sz="1500" kern="1200" dirty="0" err="1">
              <a:solidFill>
                <a:schemeClr val="bg1"/>
              </a:solidFill>
            </a:rPr>
            <a:t>hvordan</a:t>
          </a:r>
          <a:r>
            <a:rPr lang="en-GB" sz="1500" kern="1200" dirty="0">
              <a:solidFill>
                <a:schemeClr val="bg1"/>
              </a:solidFill>
            </a:rPr>
            <a:t> vi </a:t>
          </a:r>
          <a:r>
            <a:rPr lang="en-GB" sz="1500" kern="1200" dirty="0" err="1">
              <a:solidFill>
                <a:schemeClr val="bg1"/>
              </a:solidFill>
            </a:rPr>
            <a:t>udtrykker</a:t>
          </a:r>
          <a:r>
            <a:rPr lang="en-GB" sz="1500" kern="1200" dirty="0">
              <a:solidFill>
                <a:schemeClr val="bg1"/>
              </a:solidFill>
            </a:rPr>
            <a:t> </a:t>
          </a:r>
          <a:r>
            <a:rPr lang="en-GB" sz="1500" kern="1200" dirty="0" err="1">
              <a:solidFill>
                <a:schemeClr val="bg1"/>
              </a:solidFill>
            </a:rPr>
            <a:t>os</a:t>
          </a:r>
          <a:r>
            <a:rPr lang="en-GB" sz="1500" kern="1200" dirty="0">
              <a:solidFill>
                <a:schemeClr val="bg1"/>
              </a:solidFill>
            </a:rPr>
            <a:t>. </a:t>
          </a:r>
          <a:r>
            <a:rPr lang="en-GB" sz="1500" kern="1200" dirty="0" err="1">
              <a:solidFill>
                <a:schemeClr val="bg1"/>
              </a:solidFill>
            </a:rPr>
            <a:t>Fokus</a:t>
          </a:r>
          <a:r>
            <a:rPr lang="en-GB" sz="1500" kern="1200" dirty="0">
              <a:solidFill>
                <a:schemeClr val="bg1"/>
              </a:solidFill>
            </a:rPr>
            <a:t> </a:t>
          </a:r>
          <a:r>
            <a:rPr lang="en-GB" sz="1500" kern="1200" dirty="0" err="1">
              <a:solidFill>
                <a:schemeClr val="bg1"/>
              </a:solidFill>
            </a:rPr>
            <a:t>på</a:t>
          </a:r>
          <a:r>
            <a:rPr lang="en-GB" sz="1500" kern="1200" dirty="0">
              <a:solidFill>
                <a:schemeClr val="bg1"/>
              </a:solidFill>
            </a:rPr>
            <a:t> </a:t>
          </a:r>
          <a:r>
            <a:rPr lang="en-GB" sz="1500" kern="1200" dirty="0" err="1">
              <a:solidFill>
                <a:schemeClr val="bg1"/>
              </a:solidFill>
            </a:rPr>
            <a:t>talerens</a:t>
          </a:r>
          <a:r>
            <a:rPr lang="en-GB" sz="1500" kern="1200" dirty="0">
              <a:solidFill>
                <a:schemeClr val="bg1"/>
              </a:solidFill>
            </a:rPr>
            <a:t> </a:t>
          </a:r>
          <a:r>
            <a:rPr lang="en-GB" sz="1500" kern="1200" dirty="0" err="1">
              <a:solidFill>
                <a:schemeClr val="bg1"/>
              </a:solidFill>
            </a:rPr>
            <a:t>handlinger</a:t>
          </a:r>
          <a:r>
            <a:rPr lang="en-GB" sz="1500" kern="1200" dirty="0">
              <a:solidFill>
                <a:schemeClr val="bg1"/>
              </a:solidFill>
            </a:rPr>
            <a:t>.</a:t>
          </a:r>
          <a:endParaRPr lang="da-DK" sz="1500" kern="1200" dirty="0">
            <a:solidFill>
              <a:schemeClr val="bg1"/>
            </a:solidFill>
          </a:endParaRPr>
        </a:p>
      </dsp:txBody>
      <dsp:txXfrm>
        <a:off x="1624915" y="1528877"/>
        <a:ext cx="5804718" cy="1389889"/>
      </dsp:txXfrm>
    </dsp:sp>
    <dsp:sp modelId="{462701F3-67AC-46AE-81F1-BE053BBF6CF6}">
      <dsp:nvSpPr>
        <dsp:cNvPr id="0" name=""/>
        <dsp:cNvSpPr/>
      </dsp:nvSpPr>
      <dsp:spPr>
        <a:xfrm>
          <a:off x="138988" y="1667866"/>
          <a:ext cx="1485926" cy="11119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E22DD-8FB8-464B-A94E-5838FA0CDB67}">
      <dsp:nvSpPr>
        <dsp:cNvPr id="0" name=""/>
        <dsp:cNvSpPr/>
      </dsp:nvSpPr>
      <dsp:spPr>
        <a:xfrm>
          <a:off x="0" y="3057755"/>
          <a:ext cx="7429634" cy="1389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err="1">
              <a:solidFill>
                <a:schemeClr val="bg1"/>
              </a:solidFill>
            </a:rPr>
            <a:t>Linell</a:t>
          </a:r>
          <a:r>
            <a:rPr lang="en-GB" sz="1500" kern="1200" dirty="0">
              <a:solidFill>
                <a:schemeClr val="bg1"/>
              </a:solidFill>
            </a:rPr>
            <a:t> (1998). </a:t>
          </a:r>
          <a:r>
            <a:rPr lang="en-GB" sz="1500" kern="1200" dirty="0" err="1">
              <a:solidFill>
                <a:schemeClr val="bg1"/>
              </a:solidFill>
            </a:rPr>
            <a:t>Dialogisme</a:t>
          </a:r>
          <a:r>
            <a:rPr lang="en-GB" sz="1500" kern="1200" dirty="0">
              <a:solidFill>
                <a:schemeClr val="bg1"/>
              </a:solidFill>
            </a:rPr>
            <a:t>. </a:t>
          </a:r>
          <a:r>
            <a:rPr lang="en-GB" sz="1500" kern="1200" dirty="0" err="1">
              <a:solidFill>
                <a:schemeClr val="bg1"/>
              </a:solidFill>
            </a:rPr>
            <a:t>Kommunikationspartnere</a:t>
          </a:r>
          <a:r>
            <a:rPr lang="en-GB" sz="1500" kern="1200" dirty="0">
              <a:solidFill>
                <a:schemeClr val="bg1"/>
              </a:solidFill>
            </a:rPr>
            <a:t> </a:t>
          </a:r>
          <a:r>
            <a:rPr lang="en-GB" sz="1500" kern="1200" dirty="0" err="1">
              <a:solidFill>
                <a:schemeClr val="bg1"/>
              </a:solidFill>
            </a:rPr>
            <a:t>samarbejder</a:t>
          </a:r>
          <a:r>
            <a:rPr lang="en-GB" sz="1500" kern="1200" dirty="0">
              <a:solidFill>
                <a:schemeClr val="bg1"/>
              </a:solidFill>
            </a:rPr>
            <a:t> om at </a:t>
          </a:r>
          <a:r>
            <a:rPr lang="en-GB" sz="1500" kern="1200" dirty="0" err="1">
              <a:solidFill>
                <a:schemeClr val="bg1"/>
              </a:solidFill>
            </a:rPr>
            <a:t>samkonstruere</a:t>
          </a:r>
          <a:r>
            <a:rPr lang="en-GB" sz="1500" kern="1200" dirty="0">
              <a:solidFill>
                <a:schemeClr val="bg1"/>
              </a:solidFill>
            </a:rPr>
            <a:t> og </a:t>
          </a:r>
          <a:r>
            <a:rPr lang="en-GB" sz="1500" kern="1200" dirty="0" err="1">
              <a:solidFill>
                <a:schemeClr val="bg1"/>
              </a:solidFill>
            </a:rPr>
            <a:t>forhandle</a:t>
          </a:r>
          <a:r>
            <a:rPr lang="en-GB" sz="1500" kern="1200" dirty="0">
              <a:solidFill>
                <a:schemeClr val="bg1"/>
              </a:solidFill>
            </a:rPr>
            <a:t> </a:t>
          </a:r>
          <a:r>
            <a:rPr lang="en-GB" sz="1500" kern="1200" dirty="0" err="1">
              <a:solidFill>
                <a:schemeClr val="bg1"/>
              </a:solidFill>
            </a:rPr>
            <a:t>forståelse</a:t>
          </a:r>
          <a:r>
            <a:rPr lang="en-GB" sz="1500" kern="1200" dirty="0">
              <a:solidFill>
                <a:schemeClr val="bg1"/>
              </a:solidFill>
            </a:rPr>
            <a:t> </a:t>
          </a:r>
          <a:r>
            <a:rPr lang="en-GB" sz="1500" kern="1200" dirty="0" err="1">
              <a:solidFill>
                <a:schemeClr val="bg1"/>
              </a:solidFill>
            </a:rPr>
            <a:t>gennem</a:t>
          </a:r>
          <a:r>
            <a:rPr lang="en-GB" sz="1500" kern="1200" dirty="0">
              <a:solidFill>
                <a:schemeClr val="bg1"/>
              </a:solidFill>
            </a:rPr>
            <a:t> </a:t>
          </a:r>
          <a:r>
            <a:rPr lang="en-GB" sz="1500" kern="1200" dirty="0" err="1">
              <a:solidFill>
                <a:schemeClr val="bg1"/>
              </a:solidFill>
            </a:rPr>
            <a:t>deres</a:t>
          </a:r>
          <a:r>
            <a:rPr lang="en-GB" sz="1500" kern="1200" dirty="0">
              <a:solidFill>
                <a:schemeClr val="bg1"/>
              </a:solidFill>
            </a:rPr>
            <a:t> </a:t>
          </a:r>
          <a:r>
            <a:rPr lang="en-GB" sz="1500" kern="1200" dirty="0" err="1">
              <a:solidFill>
                <a:schemeClr val="bg1"/>
              </a:solidFill>
            </a:rPr>
            <a:t>samtaler</a:t>
          </a:r>
          <a:r>
            <a:rPr lang="en-GB" sz="1500" kern="1200" dirty="0">
              <a:solidFill>
                <a:schemeClr val="bg1"/>
              </a:solidFill>
            </a:rPr>
            <a:t>, </a:t>
          </a:r>
          <a:r>
            <a:rPr lang="en-GB" sz="1500" kern="1200" dirty="0" err="1">
              <a:solidFill>
                <a:schemeClr val="bg1"/>
              </a:solidFill>
            </a:rPr>
            <a:t>mens</a:t>
          </a:r>
          <a:r>
            <a:rPr lang="en-GB" sz="1500" kern="1200" dirty="0">
              <a:solidFill>
                <a:schemeClr val="bg1"/>
              </a:solidFill>
            </a:rPr>
            <a:t> de </a:t>
          </a:r>
          <a:r>
            <a:rPr lang="en-GB" sz="1500" kern="1200" dirty="0" err="1">
              <a:solidFill>
                <a:schemeClr val="bg1"/>
              </a:solidFill>
            </a:rPr>
            <a:t>er</a:t>
          </a:r>
          <a:r>
            <a:rPr lang="en-GB" sz="1500" kern="1200" dirty="0">
              <a:solidFill>
                <a:schemeClr val="bg1"/>
              </a:solidFill>
            </a:rPr>
            <a:t> under </a:t>
          </a:r>
          <a:r>
            <a:rPr lang="en-GB" sz="1500" kern="1200" dirty="0" err="1">
              <a:solidFill>
                <a:schemeClr val="bg1"/>
              </a:solidFill>
            </a:rPr>
            <a:t>indflydelse</a:t>
          </a:r>
          <a:r>
            <a:rPr lang="en-GB" sz="1500" kern="1200" dirty="0">
              <a:solidFill>
                <a:schemeClr val="bg1"/>
              </a:solidFill>
            </a:rPr>
            <a:t> </a:t>
          </a:r>
          <a:r>
            <a:rPr lang="en-GB" sz="1500" kern="1200" dirty="0" err="1">
              <a:solidFill>
                <a:schemeClr val="bg1"/>
              </a:solidFill>
            </a:rPr>
            <a:t>af</a:t>
          </a:r>
          <a:r>
            <a:rPr lang="en-GB" sz="1500" kern="1200" dirty="0">
              <a:solidFill>
                <a:schemeClr val="bg1"/>
              </a:solidFill>
            </a:rPr>
            <a:t> </a:t>
          </a:r>
          <a:r>
            <a:rPr lang="en-GB" sz="1500" kern="1200" dirty="0" err="1">
              <a:solidFill>
                <a:schemeClr val="bg1"/>
              </a:solidFill>
            </a:rPr>
            <a:t>samtalekonteksten</a:t>
          </a:r>
          <a:r>
            <a:rPr lang="en-GB" sz="1500" kern="1200" dirty="0">
              <a:solidFill>
                <a:schemeClr val="bg1"/>
              </a:solidFill>
            </a:rPr>
            <a:t>. </a:t>
          </a:r>
          <a:r>
            <a:rPr lang="en-GB" sz="1500" kern="1200" dirty="0" err="1">
              <a:solidFill>
                <a:schemeClr val="bg1"/>
              </a:solidFill>
            </a:rPr>
            <a:t>Kommunikationspartnernes</a:t>
          </a:r>
          <a:r>
            <a:rPr lang="en-GB" sz="1500" kern="1200" dirty="0">
              <a:solidFill>
                <a:schemeClr val="bg1"/>
              </a:solidFill>
            </a:rPr>
            <a:t> </a:t>
          </a:r>
          <a:r>
            <a:rPr lang="en-GB" sz="1500" kern="1200" dirty="0" err="1">
              <a:solidFill>
                <a:schemeClr val="bg1"/>
              </a:solidFill>
            </a:rPr>
            <a:t>samtalebidrag</a:t>
          </a:r>
          <a:r>
            <a:rPr lang="en-GB" sz="1500" kern="1200" dirty="0">
              <a:solidFill>
                <a:schemeClr val="bg1"/>
              </a:solidFill>
            </a:rPr>
            <a:t> </a:t>
          </a:r>
          <a:r>
            <a:rPr lang="en-GB" sz="1500" kern="1200" dirty="0" err="1">
              <a:solidFill>
                <a:schemeClr val="bg1"/>
              </a:solidFill>
            </a:rPr>
            <a:t>kan</a:t>
          </a:r>
          <a:r>
            <a:rPr lang="en-GB" sz="1500" kern="1200" dirty="0">
              <a:solidFill>
                <a:schemeClr val="bg1"/>
              </a:solidFill>
            </a:rPr>
            <a:t> </a:t>
          </a:r>
          <a:r>
            <a:rPr lang="en-GB" sz="1500" kern="1200" dirty="0" err="1">
              <a:solidFill>
                <a:schemeClr val="bg1"/>
              </a:solidFill>
            </a:rPr>
            <a:t>ofte</a:t>
          </a:r>
          <a:r>
            <a:rPr lang="en-GB" sz="1500" kern="1200" dirty="0">
              <a:solidFill>
                <a:schemeClr val="bg1"/>
              </a:solidFill>
            </a:rPr>
            <a:t> </a:t>
          </a:r>
          <a:r>
            <a:rPr lang="en-GB" sz="1500" kern="1200" dirty="0" err="1">
              <a:solidFill>
                <a:schemeClr val="bg1"/>
              </a:solidFill>
            </a:rPr>
            <a:t>være</a:t>
          </a:r>
          <a:r>
            <a:rPr lang="en-GB" sz="1500" kern="1200" dirty="0">
              <a:solidFill>
                <a:schemeClr val="bg1"/>
              </a:solidFill>
            </a:rPr>
            <a:t> </a:t>
          </a:r>
          <a:r>
            <a:rPr lang="en-GB" sz="1500" kern="1200" dirty="0" err="1">
              <a:solidFill>
                <a:schemeClr val="bg1"/>
              </a:solidFill>
            </a:rPr>
            <a:t>asymmetriske</a:t>
          </a:r>
          <a:r>
            <a:rPr lang="en-GB" sz="1500" kern="1200" dirty="0">
              <a:solidFill>
                <a:schemeClr val="bg1"/>
              </a:solidFill>
            </a:rPr>
            <a:t>, men </a:t>
          </a:r>
          <a:r>
            <a:rPr lang="en-GB" sz="1500" kern="1200" dirty="0" err="1">
              <a:solidFill>
                <a:schemeClr val="bg1"/>
              </a:solidFill>
            </a:rPr>
            <a:t>samarbejdet</a:t>
          </a:r>
          <a:r>
            <a:rPr lang="en-GB" sz="1500" kern="1200" dirty="0">
              <a:solidFill>
                <a:schemeClr val="bg1"/>
              </a:solidFill>
            </a:rPr>
            <a:t> </a:t>
          </a:r>
          <a:r>
            <a:rPr lang="en-GB" sz="1500" kern="1200" dirty="0" err="1">
              <a:solidFill>
                <a:schemeClr val="bg1"/>
              </a:solidFill>
            </a:rPr>
            <a:t>forbliver</a:t>
          </a:r>
          <a:r>
            <a:rPr lang="en-GB" sz="1500" kern="1200" dirty="0">
              <a:solidFill>
                <a:schemeClr val="bg1"/>
              </a:solidFill>
            </a:rPr>
            <a:t> </a:t>
          </a:r>
          <a:r>
            <a:rPr lang="en-GB" sz="1500" kern="1200" dirty="0" err="1">
              <a:solidFill>
                <a:schemeClr val="bg1"/>
              </a:solidFill>
            </a:rPr>
            <a:t>intakt</a:t>
          </a:r>
          <a:r>
            <a:rPr lang="en-GB" sz="1500" kern="1200" dirty="0">
              <a:solidFill>
                <a:schemeClr val="bg1"/>
              </a:solidFill>
            </a:rPr>
            <a:t>. </a:t>
          </a:r>
          <a:r>
            <a:rPr lang="en-GB" sz="1500" kern="1200" dirty="0" err="1">
              <a:solidFill>
                <a:schemeClr val="bg1"/>
              </a:solidFill>
            </a:rPr>
            <a:t>Fokus</a:t>
          </a:r>
          <a:r>
            <a:rPr lang="en-GB" sz="1500" kern="1200" dirty="0">
              <a:solidFill>
                <a:schemeClr val="bg1"/>
              </a:solidFill>
            </a:rPr>
            <a:t> </a:t>
          </a:r>
          <a:r>
            <a:rPr lang="en-GB" sz="1500" kern="1200" dirty="0" err="1">
              <a:solidFill>
                <a:schemeClr val="bg1"/>
              </a:solidFill>
            </a:rPr>
            <a:t>på</a:t>
          </a:r>
          <a:r>
            <a:rPr lang="en-GB" sz="1500" kern="1200" dirty="0">
              <a:solidFill>
                <a:schemeClr val="bg1"/>
              </a:solidFill>
            </a:rPr>
            <a:t> </a:t>
          </a:r>
          <a:r>
            <a:rPr lang="en-GB" sz="1500" kern="1200" dirty="0" err="1">
              <a:solidFill>
                <a:schemeClr val="bg1"/>
              </a:solidFill>
            </a:rPr>
            <a:t>interaktion</a:t>
          </a:r>
          <a:r>
            <a:rPr lang="en-GB" sz="1500" kern="1200" dirty="0">
              <a:solidFill>
                <a:schemeClr val="bg1"/>
              </a:solidFill>
            </a:rPr>
            <a:t>.</a:t>
          </a:r>
          <a:endParaRPr lang="da-DK" sz="1500" kern="1200" dirty="0">
            <a:solidFill>
              <a:schemeClr val="bg1"/>
            </a:solidFill>
          </a:endParaRPr>
        </a:p>
      </dsp:txBody>
      <dsp:txXfrm>
        <a:off x="1624915" y="3057755"/>
        <a:ext cx="5804718" cy="1389889"/>
      </dsp:txXfrm>
    </dsp:sp>
    <dsp:sp modelId="{8B8E9D8A-F744-44FB-85B9-91A57CA4176A}">
      <dsp:nvSpPr>
        <dsp:cNvPr id="0" name=""/>
        <dsp:cNvSpPr/>
      </dsp:nvSpPr>
      <dsp:spPr>
        <a:xfrm>
          <a:off x="138988" y="3196744"/>
          <a:ext cx="1485926" cy="11119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1122F-1727-420A-B1A3-0D8993501B71}">
      <dsp:nvSpPr>
        <dsp:cNvPr id="0" name=""/>
        <dsp:cNvSpPr/>
      </dsp:nvSpPr>
      <dsp:spPr>
        <a:xfrm>
          <a:off x="0" y="38260"/>
          <a:ext cx="3663902" cy="2142854"/>
        </a:xfrm>
        <a:prstGeom prst="round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chemeClr val="tx1"/>
              </a:solidFill>
            </a:rPr>
            <a:t>Implementering er den bevidste anvendelse af specifikke strategier til at facilitere brugen af </a:t>
          </a:r>
          <a:r>
            <a:rPr lang="da-DK" sz="1800" i="1" kern="1200" dirty="0">
              <a:solidFill>
                <a:schemeClr val="tx1"/>
              </a:solidFill>
            </a:rPr>
            <a:t>evidensbaserede interventioner</a:t>
          </a:r>
          <a:r>
            <a:rPr lang="da-DK" sz="1800" kern="1200" dirty="0">
              <a:solidFill>
                <a:schemeClr val="tx1"/>
              </a:solidFill>
            </a:rPr>
            <a:t> i klinisk og organisatorisk praksis</a:t>
          </a:r>
          <a:endParaRPr lang="en-US" sz="1800" kern="1200" dirty="0">
            <a:solidFill>
              <a:schemeClr val="tx1"/>
            </a:solidFill>
          </a:endParaRPr>
        </a:p>
      </dsp:txBody>
      <dsp:txXfrm>
        <a:off x="104606" y="142866"/>
        <a:ext cx="3454690" cy="1933642"/>
      </dsp:txXfrm>
    </dsp:sp>
    <dsp:sp modelId="{7099ECED-6F4A-4846-9791-56B345922C68}">
      <dsp:nvSpPr>
        <dsp:cNvPr id="0" name=""/>
        <dsp:cNvSpPr/>
      </dsp:nvSpPr>
      <dsp:spPr>
        <a:xfrm>
          <a:off x="0" y="2232955"/>
          <a:ext cx="3663902" cy="214285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chemeClr val="tx1"/>
              </a:solidFill>
            </a:rPr>
            <a:t>Implementering er en målbevidst proces, der bør beskrives i tilstrækkeligt omfang så udenforstående kan observere aktiviteter, der sigter mod at muliggøre og forbedre en implementering</a:t>
          </a:r>
          <a:endParaRPr lang="en-US" sz="1800" kern="1200" dirty="0">
            <a:solidFill>
              <a:schemeClr val="tx1"/>
            </a:solidFill>
          </a:endParaRPr>
        </a:p>
      </dsp:txBody>
      <dsp:txXfrm>
        <a:off x="104606" y="2337561"/>
        <a:ext cx="3454690" cy="1933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798D2-7BBE-ED47-9137-96DF49682CE9}">
      <dsp:nvSpPr>
        <dsp:cNvPr id="0" name=""/>
        <dsp:cNvSpPr/>
      </dsp:nvSpPr>
      <dsp:spPr>
        <a:xfrm>
          <a:off x="1336087" y="1582631"/>
          <a:ext cx="2053744" cy="205374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TDF </a:t>
          </a:r>
        </a:p>
        <a:p>
          <a:pPr marL="0" lvl="0" indent="0" algn="ctr" defTabSz="1244600">
            <a:lnSpc>
              <a:spcPct val="90000"/>
            </a:lnSpc>
            <a:spcBef>
              <a:spcPct val="0"/>
            </a:spcBef>
            <a:spcAft>
              <a:spcPct val="35000"/>
            </a:spcAft>
            <a:buNone/>
          </a:pPr>
          <a:r>
            <a:rPr lang="en-US" sz="1000" kern="1200"/>
            <a:t>(Cane et al, 2012)</a:t>
          </a:r>
        </a:p>
      </dsp:txBody>
      <dsp:txXfrm>
        <a:off x="1636851" y="1883395"/>
        <a:ext cx="1452216" cy="1452216"/>
      </dsp:txXfrm>
    </dsp:sp>
    <dsp:sp modelId="{4BFCE9E1-0C90-5241-8C0C-B0B57D77AE02}">
      <dsp:nvSpPr>
        <dsp:cNvPr id="0" name=""/>
        <dsp:cNvSpPr/>
      </dsp:nvSpPr>
      <dsp:spPr>
        <a:xfrm>
          <a:off x="1849523" y="248212"/>
          <a:ext cx="1026872" cy="1026872"/>
        </a:xfrm>
        <a:prstGeom prst="ellipse">
          <a:avLst/>
        </a:prstGeom>
        <a:gradFill rotWithShape="0">
          <a:gsLst>
            <a:gs pos="0">
              <a:schemeClr val="accent5">
                <a:alpha val="50000"/>
                <a:hueOff val="-482753"/>
                <a:satOff val="-1244"/>
                <a:lumOff val="-840"/>
                <a:alphaOff val="0"/>
                <a:satMod val="103000"/>
                <a:lumMod val="102000"/>
                <a:tint val="94000"/>
              </a:schemeClr>
            </a:gs>
            <a:gs pos="50000">
              <a:schemeClr val="accent5">
                <a:alpha val="50000"/>
                <a:hueOff val="-482753"/>
                <a:satOff val="-1244"/>
                <a:lumOff val="-840"/>
                <a:alphaOff val="0"/>
                <a:satMod val="110000"/>
                <a:lumMod val="100000"/>
                <a:shade val="100000"/>
              </a:schemeClr>
            </a:gs>
            <a:gs pos="100000">
              <a:schemeClr val="accent5">
                <a:alpha val="50000"/>
                <a:hueOff val="-482753"/>
                <a:satOff val="-1244"/>
                <a:lumOff val="-84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Knowledge</a:t>
          </a:r>
          <a:endParaRPr lang="en-US" sz="600" kern="1200"/>
        </a:p>
      </dsp:txBody>
      <dsp:txXfrm>
        <a:off x="1999905" y="398594"/>
        <a:ext cx="726108" cy="726108"/>
      </dsp:txXfrm>
    </dsp:sp>
    <dsp:sp modelId="{F4EDBF76-1D3D-5F47-8708-93DA237F003E}">
      <dsp:nvSpPr>
        <dsp:cNvPr id="0" name=""/>
        <dsp:cNvSpPr/>
      </dsp:nvSpPr>
      <dsp:spPr>
        <a:xfrm>
          <a:off x="2651278" y="431207"/>
          <a:ext cx="1026872" cy="1026872"/>
        </a:xfrm>
        <a:prstGeom prst="ellipse">
          <a:avLst/>
        </a:prstGeom>
        <a:gradFill rotWithShape="0">
          <a:gsLst>
            <a:gs pos="0">
              <a:schemeClr val="accent5">
                <a:alpha val="50000"/>
                <a:hueOff val="-965506"/>
                <a:satOff val="-2488"/>
                <a:lumOff val="-1681"/>
                <a:alphaOff val="0"/>
                <a:satMod val="103000"/>
                <a:lumMod val="102000"/>
                <a:tint val="94000"/>
              </a:schemeClr>
            </a:gs>
            <a:gs pos="50000">
              <a:schemeClr val="accent5">
                <a:alpha val="50000"/>
                <a:hueOff val="-965506"/>
                <a:satOff val="-2488"/>
                <a:lumOff val="-1681"/>
                <a:alphaOff val="0"/>
                <a:satMod val="110000"/>
                <a:lumMod val="100000"/>
                <a:shade val="100000"/>
              </a:schemeClr>
            </a:gs>
            <a:gs pos="100000">
              <a:schemeClr val="accent5">
                <a:alpha val="50000"/>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Skills</a:t>
          </a:r>
          <a:endParaRPr lang="en-US" sz="600" kern="1200"/>
        </a:p>
      </dsp:txBody>
      <dsp:txXfrm>
        <a:off x="2801660" y="581589"/>
        <a:ext cx="726108" cy="726108"/>
      </dsp:txXfrm>
    </dsp:sp>
    <dsp:sp modelId="{9CB93DCA-B3A1-B140-96D4-F4407D28ACE7}">
      <dsp:nvSpPr>
        <dsp:cNvPr id="0" name=""/>
        <dsp:cNvSpPr/>
      </dsp:nvSpPr>
      <dsp:spPr>
        <a:xfrm>
          <a:off x="3294235" y="943948"/>
          <a:ext cx="1026872" cy="1026872"/>
        </a:xfrm>
        <a:prstGeom prst="ellipse">
          <a:avLst/>
        </a:prstGeom>
        <a:gradFill rotWithShape="0">
          <a:gsLst>
            <a:gs pos="0">
              <a:schemeClr val="accent5">
                <a:alpha val="50000"/>
                <a:hueOff val="-1448259"/>
                <a:satOff val="-3733"/>
                <a:lumOff val="-2521"/>
                <a:alphaOff val="0"/>
                <a:satMod val="103000"/>
                <a:lumMod val="102000"/>
                <a:tint val="94000"/>
              </a:schemeClr>
            </a:gs>
            <a:gs pos="50000">
              <a:schemeClr val="accent5">
                <a:alpha val="50000"/>
                <a:hueOff val="-1448259"/>
                <a:satOff val="-3733"/>
                <a:lumOff val="-2521"/>
                <a:alphaOff val="0"/>
                <a:satMod val="110000"/>
                <a:lumMod val="100000"/>
                <a:shade val="100000"/>
              </a:schemeClr>
            </a:gs>
            <a:gs pos="100000">
              <a:schemeClr val="accent5">
                <a:alpha val="50000"/>
                <a:hueOff val="-1448259"/>
                <a:satOff val="-3733"/>
                <a:lumOff val="-252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Social/Professional Role &amp; Identity</a:t>
          </a:r>
        </a:p>
      </dsp:txBody>
      <dsp:txXfrm>
        <a:off x="3444617" y="1094330"/>
        <a:ext cx="726108" cy="726108"/>
      </dsp:txXfrm>
    </dsp:sp>
    <dsp:sp modelId="{CBC69207-6237-E843-A7F7-38A80EA8531D}">
      <dsp:nvSpPr>
        <dsp:cNvPr id="0" name=""/>
        <dsp:cNvSpPr/>
      </dsp:nvSpPr>
      <dsp:spPr>
        <a:xfrm>
          <a:off x="3651049" y="1684880"/>
          <a:ext cx="1026872" cy="1026872"/>
        </a:xfrm>
        <a:prstGeom prst="ellipse">
          <a:avLst/>
        </a:prstGeom>
        <a:gradFill rotWithShape="0">
          <a:gsLst>
            <a:gs pos="0">
              <a:schemeClr val="accent5">
                <a:alpha val="50000"/>
                <a:hueOff val="-1931012"/>
                <a:satOff val="-4977"/>
                <a:lumOff val="-3361"/>
                <a:alphaOff val="0"/>
                <a:satMod val="103000"/>
                <a:lumMod val="102000"/>
                <a:tint val="94000"/>
              </a:schemeClr>
            </a:gs>
            <a:gs pos="50000">
              <a:schemeClr val="accent5">
                <a:alpha val="50000"/>
                <a:hueOff val="-1931012"/>
                <a:satOff val="-4977"/>
                <a:lumOff val="-3361"/>
                <a:alphaOff val="0"/>
                <a:satMod val="110000"/>
                <a:lumMod val="100000"/>
                <a:shade val="100000"/>
              </a:schemeClr>
            </a:gs>
            <a:gs pos="100000">
              <a:schemeClr val="accent5">
                <a:alpha val="50000"/>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Beliefs about Capabilities</a:t>
          </a:r>
        </a:p>
      </dsp:txBody>
      <dsp:txXfrm>
        <a:off x="3801431" y="1835262"/>
        <a:ext cx="726108" cy="726108"/>
      </dsp:txXfrm>
    </dsp:sp>
    <dsp:sp modelId="{15B31896-E929-A747-89E9-41AA1FF5A31C}">
      <dsp:nvSpPr>
        <dsp:cNvPr id="0" name=""/>
        <dsp:cNvSpPr/>
      </dsp:nvSpPr>
      <dsp:spPr>
        <a:xfrm>
          <a:off x="3651049" y="2507253"/>
          <a:ext cx="1026872" cy="1026872"/>
        </a:xfrm>
        <a:prstGeom prst="ellipse">
          <a:avLst/>
        </a:prstGeom>
        <a:gradFill rotWithShape="0">
          <a:gsLst>
            <a:gs pos="0">
              <a:schemeClr val="accent5">
                <a:alpha val="50000"/>
                <a:hueOff val="-2413765"/>
                <a:satOff val="-6221"/>
                <a:lumOff val="-4202"/>
                <a:alphaOff val="0"/>
                <a:satMod val="103000"/>
                <a:lumMod val="102000"/>
                <a:tint val="94000"/>
              </a:schemeClr>
            </a:gs>
            <a:gs pos="50000">
              <a:schemeClr val="accent5">
                <a:alpha val="50000"/>
                <a:hueOff val="-2413765"/>
                <a:satOff val="-6221"/>
                <a:lumOff val="-4202"/>
                <a:alphaOff val="0"/>
                <a:satMod val="110000"/>
                <a:lumMod val="100000"/>
                <a:shade val="100000"/>
              </a:schemeClr>
            </a:gs>
            <a:gs pos="100000">
              <a:schemeClr val="accent5">
                <a:alpha val="50000"/>
                <a:hueOff val="-2413765"/>
                <a:satOff val="-6221"/>
                <a:lumOff val="-420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Optimism</a:t>
          </a:r>
          <a:endParaRPr lang="en-US" sz="1000" kern="1200"/>
        </a:p>
      </dsp:txBody>
      <dsp:txXfrm>
        <a:off x="3801431" y="2657635"/>
        <a:ext cx="726108" cy="726108"/>
      </dsp:txXfrm>
    </dsp:sp>
    <dsp:sp modelId="{386DD68A-DB92-1A4D-9F16-1703A6177AAC}">
      <dsp:nvSpPr>
        <dsp:cNvPr id="0" name=""/>
        <dsp:cNvSpPr/>
      </dsp:nvSpPr>
      <dsp:spPr>
        <a:xfrm>
          <a:off x="3294235" y="3248186"/>
          <a:ext cx="1026872" cy="1026872"/>
        </a:xfrm>
        <a:prstGeom prst="ellipse">
          <a:avLst/>
        </a:prstGeom>
        <a:gradFill rotWithShape="0">
          <a:gsLst>
            <a:gs pos="0">
              <a:schemeClr val="accent5">
                <a:alpha val="50000"/>
                <a:hueOff val="-2896518"/>
                <a:satOff val="-7465"/>
                <a:lumOff val="-5042"/>
                <a:alphaOff val="0"/>
                <a:satMod val="103000"/>
                <a:lumMod val="102000"/>
                <a:tint val="94000"/>
              </a:schemeClr>
            </a:gs>
            <a:gs pos="50000">
              <a:schemeClr val="accent5">
                <a:alpha val="50000"/>
                <a:hueOff val="-2896518"/>
                <a:satOff val="-7465"/>
                <a:lumOff val="-5042"/>
                <a:alphaOff val="0"/>
                <a:satMod val="110000"/>
                <a:lumMod val="100000"/>
                <a:shade val="100000"/>
              </a:schemeClr>
            </a:gs>
            <a:gs pos="100000">
              <a:schemeClr val="accent5">
                <a:alpha val="50000"/>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Beliefs about Consequences</a:t>
          </a:r>
        </a:p>
      </dsp:txBody>
      <dsp:txXfrm>
        <a:off x="3444617" y="3398568"/>
        <a:ext cx="726108" cy="726108"/>
      </dsp:txXfrm>
    </dsp:sp>
    <dsp:sp modelId="{C24F815F-4F28-3748-8A02-1991B086BCE0}">
      <dsp:nvSpPr>
        <dsp:cNvPr id="0" name=""/>
        <dsp:cNvSpPr/>
      </dsp:nvSpPr>
      <dsp:spPr>
        <a:xfrm>
          <a:off x="2651278" y="3760927"/>
          <a:ext cx="1026872" cy="1026872"/>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Reinforcement</a:t>
          </a:r>
          <a:endParaRPr lang="en-US" sz="1000" kern="1200"/>
        </a:p>
      </dsp:txBody>
      <dsp:txXfrm>
        <a:off x="2801660" y="3911309"/>
        <a:ext cx="726108" cy="726108"/>
      </dsp:txXfrm>
    </dsp:sp>
    <dsp:sp modelId="{4CB94E60-1855-814D-90F7-AB7E16D21C72}">
      <dsp:nvSpPr>
        <dsp:cNvPr id="0" name=""/>
        <dsp:cNvSpPr/>
      </dsp:nvSpPr>
      <dsp:spPr>
        <a:xfrm>
          <a:off x="1849523" y="3943922"/>
          <a:ext cx="1026872" cy="1026872"/>
        </a:xfrm>
        <a:prstGeom prst="ellipse">
          <a:avLst/>
        </a:prstGeom>
        <a:gradFill rotWithShape="0">
          <a:gsLst>
            <a:gs pos="0">
              <a:schemeClr val="accent5">
                <a:alpha val="50000"/>
                <a:hueOff val="-3862025"/>
                <a:satOff val="-9954"/>
                <a:lumOff val="-6723"/>
                <a:alphaOff val="0"/>
                <a:satMod val="103000"/>
                <a:lumMod val="102000"/>
                <a:tint val="94000"/>
              </a:schemeClr>
            </a:gs>
            <a:gs pos="50000">
              <a:schemeClr val="accent5">
                <a:alpha val="50000"/>
                <a:hueOff val="-3862025"/>
                <a:satOff val="-9954"/>
                <a:lumOff val="-6723"/>
                <a:alphaOff val="0"/>
                <a:satMod val="110000"/>
                <a:lumMod val="100000"/>
                <a:shade val="100000"/>
              </a:schemeClr>
            </a:gs>
            <a:gs pos="100000">
              <a:schemeClr val="accent5">
                <a:alpha val="50000"/>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Intentions</a:t>
          </a:r>
          <a:endParaRPr lang="en-US" sz="1000" kern="1200"/>
        </a:p>
      </dsp:txBody>
      <dsp:txXfrm>
        <a:off x="1999905" y="4094304"/>
        <a:ext cx="726108" cy="726108"/>
      </dsp:txXfrm>
    </dsp:sp>
    <dsp:sp modelId="{E3C56432-F12B-B045-AF58-80497EFB8FC7}">
      <dsp:nvSpPr>
        <dsp:cNvPr id="0" name=""/>
        <dsp:cNvSpPr/>
      </dsp:nvSpPr>
      <dsp:spPr>
        <a:xfrm>
          <a:off x="1047769" y="3760927"/>
          <a:ext cx="1026872" cy="1026872"/>
        </a:xfrm>
        <a:prstGeom prst="ellipse">
          <a:avLst/>
        </a:prstGeom>
        <a:gradFill rotWithShape="0">
          <a:gsLst>
            <a:gs pos="0">
              <a:schemeClr val="accent5">
                <a:alpha val="50000"/>
                <a:hueOff val="-4344777"/>
                <a:satOff val="-11198"/>
                <a:lumOff val="-7563"/>
                <a:alphaOff val="0"/>
                <a:satMod val="103000"/>
                <a:lumMod val="102000"/>
                <a:tint val="94000"/>
              </a:schemeClr>
            </a:gs>
            <a:gs pos="50000">
              <a:schemeClr val="accent5">
                <a:alpha val="50000"/>
                <a:hueOff val="-4344777"/>
                <a:satOff val="-11198"/>
                <a:lumOff val="-7563"/>
                <a:alphaOff val="0"/>
                <a:satMod val="110000"/>
                <a:lumMod val="100000"/>
                <a:shade val="100000"/>
              </a:schemeClr>
            </a:gs>
            <a:gs pos="100000">
              <a:schemeClr val="accent5">
                <a:alpha val="50000"/>
                <a:hueOff val="-4344777"/>
                <a:satOff val="-11198"/>
                <a:lumOff val="-756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Goals</a:t>
          </a:r>
          <a:endParaRPr lang="en-US" sz="1000" kern="1200"/>
        </a:p>
      </dsp:txBody>
      <dsp:txXfrm>
        <a:off x="1198151" y="3911309"/>
        <a:ext cx="726108" cy="726108"/>
      </dsp:txXfrm>
    </dsp:sp>
    <dsp:sp modelId="{B2ABB72E-7F5B-B941-9F1F-51A5BCCC5F26}">
      <dsp:nvSpPr>
        <dsp:cNvPr id="0" name=""/>
        <dsp:cNvSpPr/>
      </dsp:nvSpPr>
      <dsp:spPr>
        <a:xfrm>
          <a:off x="404812" y="3248186"/>
          <a:ext cx="1026872" cy="1026872"/>
        </a:xfrm>
        <a:prstGeom prst="ellipse">
          <a:avLst/>
        </a:prstGeom>
        <a:gradFill rotWithShape="0">
          <a:gsLst>
            <a:gs pos="0">
              <a:schemeClr val="accent5">
                <a:alpha val="50000"/>
                <a:hueOff val="-4827531"/>
                <a:satOff val="-12442"/>
                <a:lumOff val="-8404"/>
                <a:alphaOff val="0"/>
                <a:satMod val="103000"/>
                <a:lumMod val="102000"/>
                <a:tint val="94000"/>
              </a:schemeClr>
            </a:gs>
            <a:gs pos="50000">
              <a:schemeClr val="accent5">
                <a:alpha val="50000"/>
                <a:hueOff val="-4827531"/>
                <a:satOff val="-12442"/>
                <a:lumOff val="-8404"/>
                <a:alphaOff val="0"/>
                <a:satMod val="110000"/>
                <a:lumMod val="100000"/>
                <a:shade val="100000"/>
              </a:schemeClr>
            </a:gs>
            <a:gs pos="100000">
              <a:schemeClr val="accent5">
                <a:alpha val="50000"/>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Memory, Attention and Decision Processes</a:t>
          </a:r>
        </a:p>
      </dsp:txBody>
      <dsp:txXfrm>
        <a:off x="555194" y="3398568"/>
        <a:ext cx="726108" cy="726108"/>
      </dsp:txXfrm>
    </dsp:sp>
    <dsp:sp modelId="{AD75E843-1E0D-CA4F-9EBF-1A8EE400EA82}">
      <dsp:nvSpPr>
        <dsp:cNvPr id="0" name=""/>
        <dsp:cNvSpPr/>
      </dsp:nvSpPr>
      <dsp:spPr>
        <a:xfrm>
          <a:off x="47998" y="2507253"/>
          <a:ext cx="1026872" cy="1026872"/>
        </a:xfrm>
        <a:prstGeom prst="ellipse">
          <a:avLst/>
        </a:prstGeom>
        <a:gradFill rotWithShape="0">
          <a:gsLst>
            <a:gs pos="0">
              <a:schemeClr val="accent5">
                <a:alpha val="50000"/>
                <a:hueOff val="-5310283"/>
                <a:satOff val="-13686"/>
                <a:lumOff val="-9244"/>
                <a:alphaOff val="0"/>
                <a:satMod val="103000"/>
                <a:lumMod val="102000"/>
                <a:tint val="94000"/>
              </a:schemeClr>
            </a:gs>
            <a:gs pos="50000">
              <a:schemeClr val="accent5">
                <a:alpha val="50000"/>
                <a:hueOff val="-5310283"/>
                <a:satOff val="-13686"/>
                <a:lumOff val="-9244"/>
                <a:alphaOff val="0"/>
                <a:satMod val="110000"/>
                <a:lumMod val="100000"/>
                <a:shade val="100000"/>
              </a:schemeClr>
            </a:gs>
            <a:gs pos="100000">
              <a:schemeClr val="accent5">
                <a:alpha val="50000"/>
                <a:hueOff val="-5310283"/>
                <a:satOff val="-13686"/>
                <a:lumOff val="-924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Environmental Context and Resources</a:t>
          </a:r>
        </a:p>
      </dsp:txBody>
      <dsp:txXfrm>
        <a:off x="198380" y="2657635"/>
        <a:ext cx="726108" cy="726108"/>
      </dsp:txXfrm>
    </dsp:sp>
    <dsp:sp modelId="{06BB01E0-F2E6-254C-BF1E-AD154254E60A}">
      <dsp:nvSpPr>
        <dsp:cNvPr id="0" name=""/>
        <dsp:cNvSpPr/>
      </dsp:nvSpPr>
      <dsp:spPr>
        <a:xfrm>
          <a:off x="47998" y="1684880"/>
          <a:ext cx="1026872" cy="1026872"/>
        </a:xfrm>
        <a:prstGeom prst="ellipse">
          <a:avLst/>
        </a:prstGeom>
        <a:gradFill rotWithShape="0">
          <a:gsLst>
            <a:gs pos="0">
              <a:schemeClr val="accent5">
                <a:alpha val="50000"/>
                <a:hueOff val="-5793037"/>
                <a:satOff val="-14931"/>
                <a:lumOff val="-10084"/>
                <a:alphaOff val="0"/>
                <a:satMod val="103000"/>
                <a:lumMod val="102000"/>
                <a:tint val="94000"/>
              </a:schemeClr>
            </a:gs>
            <a:gs pos="50000">
              <a:schemeClr val="accent5">
                <a:alpha val="50000"/>
                <a:hueOff val="-5793037"/>
                <a:satOff val="-14931"/>
                <a:lumOff val="-10084"/>
                <a:alphaOff val="0"/>
                <a:satMod val="110000"/>
                <a:lumMod val="100000"/>
                <a:shade val="100000"/>
              </a:schemeClr>
            </a:gs>
            <a:gs pos="100000">
              <a:schemeClr val="accent5">
                <a:alpha val="50000"/>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Social Influences</a:t>
          </a:r>
        </a:p>
      </dsp:txBody>
      <dsp:txXfrm>
        <a:off x="198380" y="1835262"/>
        <a:ext cx="726108" cy="726108"/>
      </dsp:txXfrm>
    </dsp:sp>
    <dsp:sp modelId="{37CD5538-3F19-CA41-AA76-9DBEF2641CCD}">
      <dsp:nvSpPr>
        <dsp:cNvPr id="0" name=""/>
        <dsp:cNvSpPr/>
      </dsp:nvSpPr>
      <dsp:spPr>
        <a:xfrm>
          <a:off x="404812" y="943948"/>
          <a:ext cx="1026872" cy="1026872"/>
        </a:xfrm>
        <a:prstGeom prst="ellipse">
          <a:avLst/>
        </a:prstGeom>
        <a:gradFill rotWithShape="0">
          <a:gsLst>
            <a:gs pos="0">
              <a:schemeClr val="accent5">
                <a:alpha val="50000"/>
                <a:hueOff val="-6275789"/>
                <a:satOff val="-16175"/>
                <a:lumOff val="-10925"/>
                <a:alphaOff val="0"/>
                <a:satMod val="103000"/>
                <a:lumMod val="102000"/>
                <a:tint val="94000"/>
              </a:schemeClr>
            </a:gs>
            <a:gs pos="50000">
              <a:schemeClr val="accent5">
                <a:alpha val="50000"/>
                <a:hueOff val="-6275789"/>
                <a:satOff val="-16175"/>
                <a:lumOff val="-10925"/>
                <a:alphaOff val="0"/>
                <a:satMod val="110000"/>
                <a:lumMod val="100000"/>
                <a:shade val="100000"/>
              </a:schemeClr>
            </a:gs>
            <a:gs pos="100000">
              <a:schemeClr val="accent5">
                <a:alpha val="50000"/>
                <a:hueOff val="-6275789"/>
                <a:satOff val="-16175"/>
                <a:lumOff val="-1092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Emotions</a:t>
          </a:r>
          <a:endParaRPr lang="en-US" sz="1000" kern="1200"/>
        </a:p>
      </dsp:txBody>
      <dsp:txXfrm>
        <a:off x="555194" y="1094330"/>
        <a:ext cx="726108" cy="726108"/>
      </dsp:txXfrm>
    </dsp:sp>
    <dsp:sp modelId="{CDC67E78-8371-D74B-BE8E-FC0F3287C7BA}">
      <dsp:nvSpPr>
        <dsp:cNvPr id="0" name=""/>
        <dsp:cNvSpPr/>
      </dsp:nvSpPr>
      <dsp:spPr>
        <a:xfrm>
          <a:off x="1047769" y="431207"/>
          <a:ext cx="1026872" cy="1026872"/>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Behavioural Regulation</a:t>
          </a:r>
        </a:p>
      </dsp:txBody>
      <dsp:txXfrm>
        <a:off x="1198151" y="581589"/>
        <a:ext cx="726108" cy="726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E19BF-E187-3246-B89C-0897FCAF87B9}">
      <dsp:nvSpPr>
        <dsp:cNvPr id="0" name=""/>
        <dsp:cNvSpPr/>
      </dsp:nvSpPr>
      <dsp:spPr>
        <a:xfrm>
          <a:off x="1099176" y="280146"/>
          <a:ext cx="1330038" cy="66501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Mål</a:t>
          </a:r>
        </a:p>
      </dsp:txBody>
      <dsp:txXfrm>
        <a:off x="1118654" y="299624"/>
        <a:ext cx="1291082" cy="626063"/>
      </dsp:txXfrm>
    </dsp:sp>
    <dsp:sp modelId="{E5513D4C-BB98-914F-B2B9-60E66803AAC9}">
      <dsp:nvSpPr>
        <dsp:cNvPr id="0" name=""/>
        <dsp:cNvSpPr/>
      </dsp:nvSpPr>
      <dsp:spPr>
        <a:xfrm rot="3600000">
          <a:off x="1966587" y="1447820"/>
          <a:ext cx="693963" cy="232756"/>
        </a:xfrm>
        <a:prstGeom prst="lef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a:off x="2036414" y="1494371"/>
        <a:ext cx="554309" cy="139654"/>
      </dsp:txXfrm>
    </dsp:sp>
    <dsp:sp modelId="{F2A3D3CD-A383-4549-A284-E9A1BE8AB4E6}">
      <dsp:nvSpPr>
        <dsp:cNvPr id="0" name=""/>
        <dsp:cNvSpPr/>
      </dsp:nvSpPr>
      <dsp:spPr>
        <a:xfrm>
          <a:off x="2197923" y="2183231"/>
          <a:ext cx="1330038" cy="66501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Udbytte</a:t>
          </a:r>
        </a:p>
      </dsp:txBody>
      <dsp:txXfrm>
        <a:off x="2217401" y="2202709"/>
        <a:ext cx="1291082" cy="626063"/>
      </dsp:txXfrm>
    </dsp:sp>
    <dsp:sp modelId="{20C970A2-62F3-084E-8408-50577EEE8B86}">
      <dsp:nvSpPr>
        <dsp:cNvPr id="0" name=""/>
        <dsp:cNvSpPr/>
      </dsp:nvSpPr>
      <dsp:spPr>
        <a:xfrm rot="10800000">
          <a:off x="1417214" y="2399363"/>
          <a:ext cx="693963" cy="232756"/>
        </a:xfrm>
        <a:prstGeom prst="lef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rot="10800000">
        <a:off x="1487041" y="2445914"/>
        <a:ext cx="554309" cy="139654"/>
      </dsp:txXfrm>
    </dsp:sp>
    <dsp:sp modelId="{6F48FBD2-370E-014D-A5A3-C7315B2BB020}">
      <dsp:nvSpPr>
        <dsp:cNvPr id="0" name=""/>
        <dsp:cNvSpPr/>
      </dsp:nvSpPr>
      <dsp:spPr>
        <a:xfrm>
          <a:off x="430" y="2183231"/>
          <a:ext cx="1330038" cy="66501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UV-form og indhold</a:t>
          </a:r>
        </a:p>
      </dsp:txBody>
      <dsp:txXfrm>
        <a:off x="19908" y="2202709"/>
        <a:ext cx="1291082" cy="626063"/>
      </dsp:txXfrm>
    </dsp:sp>
    <dsp:sp modelId="{3D1F6C49-E937-DA43-96CC-94B2F07C2B52}">
      <dsp:nvSpPr>
        <dsp:cNvPr id="0" name=""/>
        <dsp:cNvSpPr/>
      </dsp:nvSpPr>
      <dsp:spPr>
        <a:xfrm rot="18000000">
          <a:off x="867840" y="1447820"/>
          <a:ext cx="693963" cy="232756"/>
        </a:xfrm>
        <a:prstGeom prst="lef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a:off x="937667" y="1494371"/>
        <a:ext cx="554309" cy="13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2F273-6325-41E0-88D9-0DB6A8201586}" type="datetimeFigureOut">
              <a:rPr lang="da-DK" smtClean="0"/>
              <a:t>28-03-2023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0FD5E-B3D6-4194-85FB-CAFB8FD20A7F}" type="slidenum">
              <a:rPr lang="da-DK" smtClean="0"/>
              <a:t>‹nr.›</a:t>
            </a:fld>
            <a:endParaRPr lang="da-DK"/>
          </a:p>
        </p:txBody>
      </p:sp>
    </p:spTree>
    <p:extLst>
      <p:ext uri="{BB962C8B-B14F-4D97-AF65-F5344CB8AC3E}">
        <p14:creationId xmlns:p14="http://schemas.microsoft.com/office/powerpoint/2010/main" val="182528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qualitysafety.bmj.com/content/14/1/26#ref-2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a:t>
            </a:fld>
            <a:endParaRPr lang="da-DK"/>
          </a:p>
        </p:txBody>
      </p:sp>
    </p:spTree>
    <p:extLst>
      <p:ext uri="{BB962C8B-B14F-4D97-AF65-F5344CB8AC3E}">
        <p14:creationId xmlns:p14="http://schemas.microsoft.com/office/powerpoint/2010/main" val="15678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D1E3B04-C6D8-4C7D-A64A-BF6D7C64C427}" type="slidenum">
              <a:rPr lang="da-DK" smtClean="0"/>
              <a:t>10</a:t>
            </a:fld>
            <a:endParaRPr lang="da-DK"/>
          </a:p>
        </p:txBody>
      </p:sp>
    </p:spTree>
    <p:extLst>
      <p:ext uri="{BB962C8B-B14F-4D97-AF65-F5344CB8AC3E}">
        <p14:creationId xmlns:p14="http://schemas.microsoft.com/office/powerpoint/2010/main" val="196214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11</a:t>
            </a:fld>
            <a:endParaRPr lang="da-DK"/>
          </a:p>
        </p:txBody>
      </p:sp>
    </p:spTree>
    <p:extLst>
      <p:ext uri="{BB962C8B-B14F-4D97-AF65-F5344CB8AC3E}">
        <p14:creationId xmlns:p14="http://schemas.microsoft.com/office/powerpoint/2010/main" val="58048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12</a:t>
            </a:fld>
            <a:endParaRPr lang="da-DK"/>
          </a:p>
        </p:txBody>
      </p:sp>
    </p:spTree>
    <p:extLst>
      <p:ext uri="{BB962C8B-B14F-4D97-AF65-F5344CB8AC3E}">
        <p14:creationId xmlns:p14="http://schemas.microsoft.com/office/powerpoint/2010/main" val="365227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13</a:t>
            </a:fld>
            <a:endParaRPr lang="da-DK"/>
          </a:p>
        </p:txBody>
      </p:sp>
    </p:spTree>
    <p:extLst>
      <p:ext uri="{BB962C8B-B14F-4D97-AF65-F5344CB8AC3E}">
        <p14:creationId xmlns:p14="http://schemas.microsoft.com/office/powerpoint/2010/main" val="203856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14</a:t>
            </a:fld>
            <a:endParaRPr lang="da-DK"/>
          </a:p>
        </p:txBody>
      </p:sp>
    </p:spTree>
    <p:extLst>
      <p:ext uri="{BB962C8B-B14F-4D97-AF65-F5344CB8AC3E}">
        <p14:creationId xmlns:p14="http://schemas.microsoft.com/office/powerpoint/2010/main" val="66495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D1E3B04-C6D8-4C7D-A64A-BF6D7C64C427}" type="slidenum">
              <a:rPr lang="da-DK" smtClean="0"/>
              <a:t>15</a:t>
            </a:fld>
            <a:endParaRPr lang="da-DK"/>
          </a:p>
        </p:txBody>
      </p:sp>
    </p:spTree>
    <p:extLst>
      <p:ext uri="{BB962C8B-B14F-4D97-AF65-F5344CB8AC3E}">
        <p14:creationId xmlns:p14="http://schemas.microsoft.com/office/powerpoint/2010/main" val="348627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16</a:t>
            </a:fld>
            <a:endParaRPr lang="da-DK"/>
          </a:p>
        </p:txBody>
      </p:sp>
    </p:spTree>
    <p:extLst>
      <p:ext uri="{BB962C8B-B14F-4D97-AF65-F5344CB8AC3E}">
        <p14:creationId xmlns:p14="http://schemas.microsoft.com/office/powerpoint/2010/main" val="236841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17</a:t>
            </a:fld>
            <a:endParaRPr lang="da-DK"/>
          </a:p>
        </p:txBody>
      </p:sp>
    </p:spTree>
    <p:extLst>
      <p:ext uri="{BB962C8B-B14F-4D97-AF65-F5344CB8AC3E}">
        <p14:creationId xmlns:p14="http://schemas.microsoft.com/office/powerpoint/2010/main" val="306712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18</a:t>
            </a:fld>
            <a:endParaRPr lang="da-DK"/>
          </a:p>
        </p:txBody>
      </p:sp>
    </p:spTree>
    <p:extLst>
      <p:ext uri="{BB962C8B-B14F-4D97-AF65-F5344CB8AC3E}">
        <p14:creationId xmlns:p14="http://schemas.microsoft.com/office/powerpoint/2010/main" val="405725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19</a:t>
            </a:fld>
            <a:endParaRPr lang="da-DK"/>
          </a:p>
        </p:txBody>
      </p:sp>
    </p:spTree>
    <p:extLst>
      <p:ext uri="{BB962C8B-B14F-4D97-AF65-F5344CB8AC3E}">
        <p14:creationId xmlns:p14="http://schemas.microsoft.com/office/powerpoint/2010/main" val="189412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2</a:t>
            </a:fld>
            <a:endParaRPr lang="da-DK"/>
          </a:p>
        </p:txBody>
      </p:sp>
    </p:spTree>
    <p:extLst>
      <p:ext uri="{BB962C8B-B14F-4D97-AF65-F5344CB8AC3E}">
        <p14:creationId xmlns:p14="http://schemas.microsoft.com/office/powerpoint/2010/main" val="679061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20</a:t>
            </a:fld>
            <a:endParaRPr lang="da-DK"/>
          </a:p>
        </p:txBody>
      </p:sp>
    </p:spTree>
    <p:extLst>
      <p:ext uri="{BB962C8B-B14F-4D97-AF65-F5344CB8AC3E}">
        <p14:creationId xmlns:p14="http://schemas.microsoft.com/office/powerpoint/2010/main" val="346041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FF0000"/>
                </a:solidFill>
              </a:rPr>
              <a:t>Sociolingvistisk</a:t>
            </a:r>
            <a:r>
              <a:rPr lang="en-GB" dirty="0">
                <a:solidFill>
                  <a:srgbClr val="FF0000"/>
                </a:solidFill>
              </a:rPr>
              <a:t> </a:t>
            </a:r>
            <a:r>
              <a:rPr lang="en-GB" dirty="0" err="1">
                <a:solidFill>
                  <a:srgbClr val="FF0000"/>
                </a:solidFill>
              </a:rPr>
              <a:t>teori</a:t>
            </a:r>
            <a:r>
              <a:rPr lang="en-GB" dirty="0">
                <a:solidFill>
                  <a:srgbClr val="FF0000"/>
                </a:solidFill>
              </a:rPr>
              <a:t> med </a:t>
            </a:r>
            <a:r>
              <a:rPr lang="en-GB" dirty="0" err="1">
                <a:solidFill>
                  <a:srgbClr val="FF0000"/>
                </a:solidFill>
              </a:rPr>
              <a:t>fokus</a:t>
            </a:r>
            <a:r>
              <a:rPr lang="en-GB" dirty="0">
                <a:solidFill>
                  <a:srgbClr val="FF0000"/>
                </a:solidFill>
              </a:rPr>
              <a:t> </a:t>
            </a:r>
            <a:r>
              <a:rPr lang="en-GB" dirty="0" err="1">
                <a:solidFill>
                  <a:srgbClr val="FF0000"/>
                </a:solidFill>
              </a:rPr>
              <a:t>på</a:t>
            </a:r>
            <a:r>
              <a:rPr lang="en-GB" dirty="0">
                <a:solidFill>
                  <a:srgbClr val="FF0000"/>
                </a:solidFill>
              </a:rPr>
              <a:t> </a:t>
            </a:r>
            <a:r>
              <a:rPr lang="en-GB" dirty="0" err="1">
                <a:solidFill>
                  <a:srgbClr val="FF0000"/>
                </a:solidFill>
              </a:rPr>
              <a:t>kommunikativt</a:t>
            </a:r>
            <a:r>
              <a:rPr lang="en-GB" dirty="0">
                <a:solidFill>
                  <a:srgbClr val="FF0000"/>
                </a:solidFill>
              </a:rPr>
              <a:t> </a:t>
            </a:r>
            <a:r>
              <a:rPr lang="en-GB" dirty="0" err="1">
                <a:solidFill>
                  <a:srgbClr val="FF0000"/>
                </a:solidFill>
              </a:rPr>
              <a:t>samarbejde</a:t>
            </a:r>
            <a:r>
              <a:rPr lang="en-GB" dirty="0">
                <a:solidFill>
                  <a:srgbClr val="FF0000"/>
                </a:solidFill>
              </a:rPr>
              <a:t> og </a:t>
            </a:r>
            <a:r>
              <a:rPr lang="en-GB" dirty="0" err="1">
                <a:solidFill>
                  <a:srgbClr val="FF0000"/>
                </a:solidFill>
              </a:rPr>
              <a:t>kontekstens</a:t>
            </a:r>
            <a:r>
              <a:rPr lang="en-GB" dirty="0">
                <a:solidFill>
                  <a:srgbClr val="FF0000"/>
                </a:solidFill>
              </a:rPr>
              <a:t> </a:t>
            </a:r>
            <a:r>
              <a:rPr lang="en-GB" dirty="0" err="1">
                <a:solidFill>
                  <a:srgbClr val="FF0000"/>
                </a:solidFill>
              </a:rPr>
              <a:t>rolle</a:t>
            </a:r>
            <a:endParaRPr lang="en-GB" dirty="0">
              <a:solidFill>
                <a:srgbClr val="FF0000"/>
              </a:solidFill>
            </a:endParaRPr>
          </a:p>
          <a:p>
            <a:endParaRPr lang="en-GB" dirty="0"/>
          </a:p>
        </p:txBody>
      </p:sp>
      <p:sp>
        <p:nvSpPr>
          <p:cNvPr id="4" name="Pladsholder til slidenummer 3"/>
          <p:cNvSpPr>
            <a:spLocks noGrp="1"/>
          </p:cNvSpPr>
          <p:nvPr>
            <p:ph type="sldNum" sz="quarter" idx="10"/>
          </p:nvPr>
        </p:nvSpPr>
        <p:spPr/>
        <p:txBody>
          <a:bodyPr/>
          <a:lstStyle/>
          <a:p>
            <a:fld id="{4790FD5E-B3D6-4194-85FB-CAFB8FD20A7F}" type="slidenum">
              <a:rPr lang="da-DK" smtClean="0"/>
              <a:t>21</a:t>
            </a:fld>
            <a:endParaRPr lang="da-DK"/>
          </a:p>
        </p:txBody>
      </p:sp>
    </p:spTree>
    <p:extLst>
      <p:ext uri="{BB962C8B-B14F-4D97-AF65-F5344CB8AC3E}">
        <p14:creationId xmlns:p14="http://schemas.microsoft.com/office/powerpoint/2010/main" val="33510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0FD5E-B3D6-4194-85FB-CAFB8FD20A7F}" type="slidenum">
              <a:rPr lang="da-DK" smtClean="0"/>
              <a:t>28</a:t>
            </a:fld>
            <a:endParaRPr lang="da-DK"/>
          </a:p>
        </p:txBody>
      </p:sp>
    </p:spTree>
    <p:extLst>
      <p:ext uri="{BB962C8B-B14F-4D97-AF65-F5344CB8AC3E}">
        <p14:creationId xmlns:p14="http://schemas.microsoft.com/office/powerpoint/2010/main" val="2732778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0FD5E-B3D6-4194-85FB-CAFB8FD20A7F}" type="slidenum">
              <a:rPr lang="da-DK" smtClean="0"/>
              <a:t>29</a:t>
            </a:fld>
            <a:endParaRPr lang="da-DK"/>
          </a:p>
        </p:txBody>
      </p:sp>
    </p:spTree>
    <p:extLst>
      <p:ext uri="{BB962C8B-B14F-4D97-AF65-F5344CB8AC3E}">
        <p14:creationId xmlns:p14="http://schemas.microsoft.com/office/powerpoint/2010/main" val="422443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381000" y="685800"/>
            <a:ext cx="6096000" cy="3429000"/>
          </a:xfrm>
          <a:prstGeom prst="rect">
            <a:avLst/>
          </a:prstGeom>
        </p:spPr>
      </p:sp>
      <p:sp>
        <p:nvSpPr>
          <p:cNvPr id="192" name="PlaceHolder 2"/>
          <p:cNvSpPr>
            <a:spLocks noGrp="1"/>
          </p:cNvSpPr>
          <p:nvPr>
            <p:ph type="body"/>
          </p:nvPr>
        </p:nvSpPr>
        <p:spPr>
          <a:xfrm>
            <a:off x="685800" y="4343400"/>
            <a:ext cx="5486040" cy="4114440"/>
          </a:xfrm>
          <a:prstGeom prst="rect">
            <a:avLst/>
          </a:prstGeom>
        </p:spPr>
        <p:txBody>
          <a:bodyPr>
            <a:noAutofit/>
          </a:bodyPr>
          <a:lstStyle/>
          <a:p>
            <a:pPr marL="216000" indent="-216000">
              <a:lnSpc>
                <a:spcPct val="100000"/>
              </a:lnSpc>
            </a:pPr>
            <a:endParaRPr lang="da-DK" sz="2000" b="0" strike="noStrike" spc="-1" dirty="0">
              <a:latin typeface="Arial"/>
            </a:endParaRPr>
          </a:p>
        </p:txBody>
      </p:sp>
      <p:sp>
        <p:nvSpPr>
          <p:cNvPr id="193"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6932D6EC-68D3-4F72-AF9E-5F6172419D68}" type="slidenum">
              <a:rPr lang="da-DK" sz="1200" b="0" strike="noStrike" spc="-1">
                <a:solidFill>
                  <a:srgbClr val="000000"/>
                </a:solidFill>
                <a:latin typeface="+mn-lt"/>
                <a:ea typeface="+mn-ea"/>
              </a:rPr>
              <a:t>30</a:t>
            </a:fld>
            <a:endParaRPr lang="da-DK" sz="1200" b="0" strike="noStrike" spc="-1">
              <a:latin typeface="Times New Roman"/>
            </a:endParaRPr>
          </a:p>
        </p:txBody>
      </p:sp>
    </p:spTree>
    <p:extLst>
      <p:ext uri="{BB962C8B-B14F-4D97-AF65-F5344CB8AC3E}">
        <p14:creationId xmlns:p14="http://schemas.microsoft.com/office/powerpoint/2010/main" val="108466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pPr>
              <a:spcBef>
                <a:spcPts val="0"/>
              </a:spcBef>
              <a:spcAft>
                <a:spcPts val="0"/>
              </a:spcAft>
              <a:defRPr/>
            </a:pPr>
            <a:endParaRPr lang="en-AU" dirty="0">
              <a:cs typeface="Calibri"/>
            </a:endParaRPr>
          </a:p>
        </p:txBody>
      </p:sp>
      <p:sp>
        <p:nvSpPr>
          <p:cNvPr id="4" name="Slide Number Placeholder 3"/>
          <p:cNvSpPr>
            <a:spLocks noGrp="1"/>
          </p:cNvSpPr>
          <p:nvPr>
            <p:ph type="sldNum" sz="quarter" idx="10"/>
          </p:nvPr>
        </p:nvSpPr>
        <p:spPr/>
        <p:txBody>
          <a:bodyPr/>
          <a:lstStyle/>
          <a:p>
            <a:fld id="{B0713EAA-06E7-4845-B187-7136BEA085E6}" type="slidenum">
              <a:rPr lang="en-AU" smtClean="0"/>
              <a:t>31</a:t>
            </a:fld>
            <a:endParaRPr lang="en-AU"/>
          </a:p>
        </p:txBody>
      </p:sp>
    </p:spTree>
    <p:extLst>
      <p:ext uri="{BB962C8B-B14F-4D97-AF65-F5344CB8AC3E}">
        <p14:creationId xmlns:p14="http://schemas.microsoft.com/office/powerpoint/2010/main" val="229871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B48C1F2-3339-4E0B-AD05-03A17865DBFC}" type="slidenum">
              <a:rPr lang="da-DK" smtClean="0"/>
              <a:t>35</a:t>
            </a:fld>
            <a:endParaRPr lang="da-DK"/>
          </a:p>
        </p:txBody>
      </p:sp>
    </p:spTree>
    <p:extLst>
      <p:ext uri="{BB962C8B-B14F-4D97-AF65-F5344CB8AC3E}">
        <p14:creationId xmlns:p14="http://schemas.microsoft.com/office/powerpoint/2010/main" val="2540517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Vi vil nok aldrig komme dertil hvor vi har ”smertefri” implementering, men lad os planlægge implementering allerede inden vi begynder at tage hul på at give en eller anden form for CPT</a:t>
            </a:r>
          </a:p>
          <a:p>
            <a:pPr marL="0" indent="0">
              <a:buNone/>
            </a:pPr>
            <a:endParaRPr lang="da-DK" dirty="0"/>
          </a:p>
          <a:p>
            <a:pPr marL="0" indent="0">
              <a:buNone/>
            </a:pPr>
            <a:r>
              <a:rPr lang="da-DK" dirty="0"/>
              <a:t>Så lad os se på et par modeller med fare for at gøre det mere kompliceret… </a:t>
            </a:r>
          </a:p>
          <a:p>
            <a:endParaRPr lang="da-DK" dirty="0"/>
          </a:p>
        </p:txBody>
      </p:sp>
      <p:sp>
        <p:nvSpPr>
          <p:cNvPr id="4" name="Pladsholder til slidenummer 3"/>
          <p:cNvSpPr>
            <a:spLocks noGrp="1"/>
          </p:cNvSpPr>
          <p:nvPr>
            <p:ph type="sldNum" sz="quarter" idx="5"/>
          </p:nvPr>
        </p:nvSpPr>
        <p:spPr/>
        <p:txBody>
          <a:bodyPr/>
          <a:lstStyle/>
          <a:p>
            <a:fld id="{4790FD5E-B3D6-4194-85FB-CAFB8FD20A7F}" type="slidenum">
              <a:rPr lang="da-DK" smtClean="0"/>
              <a:t>37</a:t>
            </a:fld>
            <a:endParaRPr lang="da-DK"/>
          </a:p>
        </p:txBody>
      </p:sp>
    </p:spTree>
    <p:extLst>
      <p:ext uri="{BB962C8B-B14F-4D97-AF65-F5344CB8AC3E}">
        <p14:creationId xmlns:p14="http://schemas.microsoft.com/office/powerpoint/2010/main" val="406043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fontScale="55000" lnSpcReduction="20000"/>
          </a:bodyPr>
          <a:lstStyle/>
          <a:p>
            <a:r>
              <a:rPr lang="en-AU" dirty="0"/>
              <a:t>Theory</a:t>
            </a:r>
            <a:r>
              <a:rPr lang="en-AU" sz="1200" b="0" i="0" kern="1200" dirty="0">
                <a:solidFill>
                  <a:schemeClr val="tx1"/>
                </a:solidFill>
                <a:effectLst/>
                <a:latin typeface="+mn-lt"/>
                <a:ea typeface="+mn-ea"/>
                <a:cs typeface="+mn-cs"/>
              </a:rPr>
              <a:t> of planned behaviour (+ theory of reasoned action, protection motivation theory, health belief model)</a:t>
            </a:r>
            <a:r>
              <a:rPr lang="en-AU" dirty="0"/>
              <a:t> [determinant framework] </a:t>
            </a:r>
            <a:endParaRPr lang="en-AU" dirty="0">
              <a:cs typeface="Calibri"/>
            </a:endParaRPr>
          </a:p>
          <a:p>
            <a:r>
              <a:rPr lang="en-AU" sz="1200" b="0" i="0" kern="1200" dirty="0">
                <a:solidFill>
                  <a:schemeClr val="tx1"/>
                </a:solidFill>
                <a:effectLst/>
                <a:latin typeface="+mn-lt"/>
                <a:ea typeface="+mn-ea"/>
                <a:cs typeface="+mn-cs"/>
              </a:rPr>
              <a:t>Social cognitive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Locus of control theories</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learning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comparison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Cognitive adaptation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identity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Elaboration likelihood model</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Goal theories</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Intrinsic motivation theories</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Self-determination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Attribution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Decision making theories (e.g. social judgment theory, “fast and frugal” model, systematic versus heuristic decision making)</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Fear arousal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More information about these theories is available from Myers.</a:t>
            </a:r>
            <a:r>
              <a:rPr lang="en-AU" sz="1200" b="0" i="0" u="none" strike="noStrike" kern="1200" baseline="30000" dirty="0">
                <a:solidFill>
                  <a:schemeClr val="tx1"/>
                </a:solidFill>
                <a:effectLst/>
                <a:latin typeface="+mn-lt"/>
                <a:ea typeface="+mn-ea"/>
                <a:cs typeface="+mn-cs"/>
                <a:hlinkClick r:id="rId3"/>
              </a:rPr>
              <a:t>24</a:t>
            </a:r>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ACTION THEORIES</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Learning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Operant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Modelling</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Self-regulation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Implementation theory/automotive model</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Goal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Volitional control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cognitive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Cognitive behaviour therapy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Transtheoretical model</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identity theory</a:t>
            </a:r>
            <a:endParaRPr lang="en-AU" sz="1200" b="0" i="0" kern="1200" dirty="0">
              <a:solidFill>
                <a:schemeClr val="tx1"/>
              </a:solidFill>
              <a:effectLst/>
              <a:latin typeface="+mn-lt"/>
              <a:cs typeface="Calibri"/>
            </a:endParaRPr>
          </a:p>
          <a:p>
            <a:r>
              <a:rPr lang="en-AU" sz="1200" b="1" i="0" kern="1200" dirty="0">
                <a:solidFill>
                  <a:schemeClr val="tx1"/>
                </a:solidFill>
                <a:effectLst/>
                <a:latin typeface="+mn-lt"/>
                <a:ea typeface="+mn-ea"/>
                <a:cs typeface="+mn-cs"/>
              </a:rPr>
              <a:t>ORGANISATION THEORIES</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Effort-reward imbalance</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Demand-control model</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Diffusion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Group theory (e.g. group minority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Decision making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Goal theory</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Social influence</a:t>
            </a:r>
            <a:endParaRPr lang="en-AU" sz="1200" b="0" i="0" kern="1200" dirty="0">
              <a:solidFill>
                <a:schemeClr val="tx1"/>
              </a:solidFill>
              <a:effectLst/>
              <a:latin typeface="+mn-lt"/>
              <a:cs typeface="Calibri"/>
            </a:endParaRPr>
          </a:p>
          <a:p>
            <a:r>
              <a:rPr lang="en-AU" sz="1200" b="0" i="0" kern="1200" dirty="0">
                <a:solidFill>
                  <a:schemeClr val="tx1"/>
                </a:solidFill>
                <a:effectLst/>
                <a:latin typeface="+mn-lt"/>
                <a:ea typeface="+mn-ea"/>
                <a:cs typeface="+mn-cs"/>
              </a:rPr>
              <a:t>Person situation contingency models</a:t>
            </a:r>
            <a:endParaRPr lang="en-AU" sz="1200" b="0" i="0" kern="1200" dirty="0">
              <a:solidFill>
                <a:schemeClr val="tx1"/>
              </a:solidFill>
              <a:effectLst/>
              <a:latin typeface="+mn-lt"/>
              <a:cs typeface="Calibri"/>
            </a:endParaRPr>
          </a:p>
          <a:p>
            <a:endParaRPr lang="en-AU" dirty="0"/>
          </a:p>
        </p:txBody>
      </p:sp>
      <p:sp>
        <p:nvSpPr>
          <p:cNvPr id="4" name="Slide Number Placeholder 3"/>
          <p:cNvSpPr>
            <a:spLocks noGrp="1"/>
          </p:cNvSpPr>
          <p:nvPr>
            <p:ph type="sldNum" sz="quarter" idx="10"/>
          </p:nvPr>
        </p:nvSpPr>
        <p:spPr/>
        <p:txBody>
          <a:bodyPr/>
          <a:lstStyle/>
          <a:p>
            <a:fld id="{B0713EAA-06E7-4845-B187-7136BEA085E6}" type="slidenum">
              <a:rPr lang="en-AU" smtClean="0"/>
              <a:t>38</a:t>
            </a:fld>
            <a:endParaRPr lang="en-AU"/>
          </a:p>
        </p:txBody>
      </p:sp>
    </p:spTree>
    <p:extLst>
      <p:ext uri="{BB962C8B-B14F-4D97-AF65-F5344CB8AC3E}">
        <p14:creationId xmlns:p14="http://schemas.microsoft.com/office/powerpoint/2010/main" val="3765247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r>
              <a:rPr lang="en-AU" dirty="0"/>
              <a:t>Successful implementation = Facilitation (Innovation + Recipient + Context)</a:t>
            </a:r>
            <a:endParaRPr lang="en-AU" dirty="0">
              <a:cs typeface="Calibri"/>
            </a:endParaRPr>
          </a:p>
        </p:txBody>
      </p:sp>
      <p:sp>
        <p:nvSpPr>
          <p:cNvPr id="4" name="Slide Number Placeholder 3"/>
          <p:cNvSpPr>
            <a:spLocks noGrp="1"/>
          </p:cNvSpPr>
          <p:nvPr>
            <p:ph type="sldNum" sz="quarter" idx="10"/>
          </p:nvPr>
        </p:nvSpPr>
        <p:spPr/>
        <p:txBody>
          <a:bodyPr/>
          <a:lstStyle/>
          <a:p>
            <a:fld id="{B0713EAA-06E7-4845-B187-7136BEA085E6}" type="slidenum">
              <a:rPr lang="en-AU" smtClean="0"/>
              <a:t>39</a:t>
            </a:fld>
            <a:endParaRPr lang="en-AU"/>
          </a:p>
        </p:txBody>
      </p:sp>
    </p:spTree>
    <p:extLst>
      <p:ext uri="{BB962C8B-B14F-4D97-AF65-F5344CB8AC3E}">
        <p14:creationId xmlns:p14="http://schemas.microsoft.com/office/powerpoint/2010/main" val="395328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3</a:t>
            </a:fld>
            <a:endParaRPr lang="da-DK"/>
          </a:p>
        </p:txBody>
      </p:sp>
    </p:spTree>
    <p:extLst>
      <p:ext uri="{BB962C8B-B14F-4D97-AF65-F5344CB8AC3E}">
        <p14:creationId xmlns:p14="http://schemas.microsoft.com/office/powerpoint/2010/main" val="3659409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0713EAA-06E7-4845-B187-7136BEA085E6}" type="slidenum">
              <a:rPr lang="en-AU" smtClean="0"/>
              <a:t>40</a:t>
            </a:fld>
            <a:endParaRPr lang="en-AU"/>
          </a:p>
        </p:txBody>
      </p:sp>
    </p:spTree>
    <p:extLst>
      <p:ext uri="{BB962C8B-B14F-4D97-AF65-F5344CB8AC3E}">
        <p14:creationId xmlns:p14="http://schemas.microsoft.com/office/powerpoint/2010/main" val="486048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pPr fontAlgn="auto">
              <a:spcBef>
                <a:spcPts val="0"/>
              </a:spcBef>
              <a:spcAft>
                <a:spcPts val="0"/>
              </a:spcAft>
              <a:defRPr/>
            </a:pPr>
            <a:endParaRPr lang="en-AU" dirty="0"/>
          </a:p>
        </p:txBody>
      </p:sp>
      <p:sp>
        <p:nvSpPr>
          <p:cNvPr id="4" name="Slide Number Placeholder 3"/>
          <p:cNvSpPr>
            <a:spLocks noGrp="1"/>
          </p:cNvSpPr>
          <p:nvPr>
            <p:ph type="sldNum" sz="quarter" idx="10"/>
          </p:nvPr>
        </p:nvSpPr>
        <p:spPr/>
        <p:txBody>
          <a:bodyPr/>
          <a:lstStyle/>
          <a:p>
            <a:fld id="{B0713EAA-06E7-4845-B187-7136BEA085E6}" type="slidenum">
              <a:rPr lang="en-AU" smtClean="0"/>
              <a:t>41</a:t>
            </a:fld>
            <a:endParaRPr lang="en-AU"/>
          </a:p>
        </p:txBody>
      </p:sp>
    </p:spTree>
    <p:extLst>
      <p:ext uri="{BB962C8B-B14F-4D97-AF65-F5344CB8AC3E}">
        <p14:creationId xmlns:p14="http://schemas.microsoft.com/office/powerpoint/2010/main" val="2534286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10"/>
          </p:nvPr>
        </p:nvSpPr>
        <p:spPr/>
        <p:txBody>
          <a:bodyPr/>
          <a:lstStyle/>
          <a:p>
            <a:fld id="{B0713EAA-06E7-4845-B187-7136BEA085E6}" type="slidenum">
              <a:rPr lang="en-AU" smtClean="0"/>
              <a:t>42</a:t>
            </a:fld>
            <a:endParaRPr lang="en-AU"/>
          </a:p>
        </p:txBody>
      </p:sp>
    </p:spTree>
    <p:extLst>
      <p:ext uri="{BB962C8B-B14F-4D97-AF65-F5344CB8AC3E}">
        <p14:creationId xmlns:p14="http://schemas.microsoft.com/office/powerpoint/2010/main" val="1785085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0FD5E-B3D6-4194-85FB-CAFB8FD20A7F}" type="slidenum">
              <a:rPr lang="da-DK" smtClean="0"/>
              <a:t>47</a:t>
            </a:fld>
            <a:endParaRPr lang="da-DK"/>
          </a:p>
        </p:txBody>
      </p:sp>
    </p:spTree>
    <p:extLst>
      <p:ext uri="{BB962C8B-B14F-4D97-AF65-F5344CB8AC3E}">
        <p14:creationId xmlns:p14="http://schemas.microsoft.com/office/powerpoint/2010/main" val="1451180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9436F85-577F-4A92-A47F-D540A2BCC821}" type="slidenum">
              <a:rPr lang="en-GB" smtClean="0"/>
              <a:t>49</a:t>
            </a:fld>
            <a:endParaRPr lang="en-GB"/>
          </a:p>
        </p:txBody>
      </p:sp>
    </p:spTree>
    <p:extLst>
      <p:ext uri="{BB962C8B-B14F-4D97-AF65-F5344CB8AC3E}">
        <p14:creationId xmlns:p14="http://schemas.microsoft.com/office/powerpoint/2010/main" val="1255900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3D1945ED-5577-4B1A-A0B2-98B1ACEE2702}" type="slidenum">
              <a:rPr lang="en-GB" smtClean="0"/>
              <a:t>50</a:t>
            </a:fld>
            <a:endParaRPr lang="en-GB" dirty="0"/>
          </a:p>
        </p:txBody>
      </p:sp>
    </p:spTree>
    <p:extLst>
      <p:ext uri="{BB962C8B-B14F-4D97-AF65-F5344CB8AC3E}">
        <p14:creationId xmlns:p14="http://schemas.microsoft.com/office/powerpoint/2010/main" val="853063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3D1945ED-5577-4B1A-A0B2-98B1ACEE2702}" type="slidenum">
              <a:rPr lang="en-GB" smtClean="0"/>
              <a:t>51</a:t>
            </a:fld>
            <a:endParaRPr lang="en-GB" dirty="0"/>
          </a:p>
        </p:txBody>
      </p:sp>
    </p:spTree>
    <p:extLst>
      <p:ext uri="{BB962C8B-B14F-4D97-AF65-F5344CB8AC3E}">
        <p14:creationId xmlns:p14="http://schemas.microsoft.com/office/powerpoint/2010/main" val="882344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3D1945ED-5577-4B1A-A0B2-98B1ACEE2702}" type="slidenum">
              <a:rPr lang="en-GB" smtClean="0"/>
              <a:t>52</a:t>
            </a:fld>
            <a:endParaRPr lang="en-GB" dirty="0"/>
          </a:p>
        </p:txBody>
      </p:sp>
    </p:spTree>
    <p:extLst>
      <p:ext uri="{BB962C8B-B14F-4D97-AF65-F5344CB8AC3E}">
        <p14:creationId xmlns:p14="http://schemas.microsoft.com/office/powerpoint/2010/main" val="1955100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3D1945ED-5577-4B1A-A0B2-98B1ACEE2702}" type="slidenum">
              <a:rPr lang="en-GB" smtClean="0"/>
              <a:t>53</a:t>
            </a:fld>
            <a:endParaRPr lang="en-GB" dirty="0"/>
          </a:p>
        </p:txBody>
      </p:sp>
    </p:spTree>
    <p:extLst>
      <p:ext uri="{BB962C8B-B14F-4D97-AF65-F5344CB8AC3E}">
        <p14:creationId xmlns:p14="http://schemas.microsoft.com/office/powerpoint/2010/main" val="4217864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205A58D-AD19-4BF9-929D-400917E0B8B3}" type="slidenum">
              <a:rPr lang="da-DK" smtClean="0"/>
              <a:t>54</a:t>
            </a:fld>
            <a:endParaRPr lang="da-DK"/>
          </a:p>
        </p:txBody>
      </p:sp>
    </p:spTree>
    <p:extLst>
      <p:ext uri="{BB962C8B-B14F-4D97-AF65-F5344CB8AC3E}">
        <p14:creationId xmlns:p14="http://schemas.microsoft.com/office/powerpoint/2010/main" val="119656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4</a:t>
            </a:fld>
            <a:endParaRPr lang="da-DK"/>
          </a:p>
        </p:txBody>
      </p:sp>
    </p:spTree>
    <p:extLst>
      <p:ext uri="{BB962C8B-B14F-4D97-AF65-F5344CB8AC3E}">
        <p14:creationId xmlns:p14="http://schemas.microsoft.com/office/powerpoint/2010/main" val="1439453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b="1" kern="1200" noProof="0" dirty="0">
                <a:solidFill>
                  <a:schemeClr val="tx1"/>
                </a:solidFill>
                <a:effectLst/>
                <a:latin typeface="+mn-lt"/>
                <a:ea typeface="+mn-ea"/>
                <a:cs typeface="+mn-cs"/>
              </a:rPr>
              <a:t>JYTTE HERFRA</a:t>
            </a:r>
          </a:p>
        </p:txBody>
      </p:sp>
      <p:sp>
        <p:nvSpPr>
          <p:cNvPr id="4" name="Pladsholder til diasnummer 3"/>
          <p:cNvSpPr>
            <a:spLocks noGrp="1"/>
          </p:cNvSpPr>
          <p:nvPr>
            <p:ph type="sldNum" sz="quarter" idx="10"/>
          </p:nvPr>
        </p:nvSpPr>
        <p:spPr/>
        <p:txBody>
          <a:bodyPr/>
          <a:lstStyle/>
          <a:p>
            <a:fld id="{961421DF-A059-F846-9040-A796C248D8F2}" type="slidenum">
              <a:rPr lang="da-DK" smtClean="0"/>
              <a:t>55</a:t>
            </a:fld>
            <a:endParaRPr lang="da-DK"/>
          </a:p>
        </p:txBody>
      </p:sp>
    </p:spTree>
    <p:extLst>
      <p:ext uri="{BB962C8B-B14F-4D97-AF65-F5344CB8AC3E}">
        <p14:creationId xmlns:p14="http://schemas.microsoft.com/office/powerpoint/2010/main" val="8380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diasnummer 3"/>
          <p:cNvSpPr>
            <a:spLocks noGrp="1"/>
          </p:cNvSpPr>
          <p:nvPr>
            <p:ph type="sldNum" sz="quarter" idx="10"/>
          </p:nvPr>
        </p:nvSpPr>
        <p:spPr/>
        <p:txBody>
          <a:bodyPr/>
          <a:lstStyle/>
          <a:p>
            <a:fld id="{27EC92F9-ACDA-9C47-9B70-399A6B9BFD89}" type="slidenum">
              <a:rPr lang="da-DK" smtClean="0"/>
              <a:pPr/>
              <a:t>56</a:t>
            </a:fld>
            <a:endParaRPr lang="da-DK"/>
          </a:p>
        </p:txBody>
      </p:sp>
    </p:spTree>
    <p:extLst>
      <p:ext uri="{BB962C8B-B14F-4D97-AF65-F5344CB8AC3E}">
        <p14:creationId xmlns:p14="http://schemas.microsoft.com/office/powerpoint/2010/main" val="345826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CPT </a:t>
            </a:r>
            <a:r>
              <a:rPr lang="da-DK" dirty="0" err="1"/>
              <a:t>are</a:t>
            </a:r>
            <a:r>
              <a:rPr lang="da-DK" dirty="0"/>
              <a:t> </a:t>
            </a:r>
            <a:r>
              <a:rPr lang="da-DK" dirty="0" err="1"/>
              <a:t>usually</a:t>
            </a:r>
            <a:r>
              <a:rPr lang="da-DK" dirty="0"/>
              <a:t> </a:t>
            </a:r>
            <a:r>
              <a:rPr lang="da-DK" dirty="0" err="1"/>
              <a:t>complex</a:t>
            </a:r>
            <a:r>
              <a:rPr lang="da-DK" dirty="0"/>
              <a:t> interventions with </a:t>
            </a:r>
            <a:r>
              <a:rPr lang="da-DK" dirty="0" err="1"/>
              <a:t>many</a:t>
            </a:r>
            <a:r>
              <a:rPr lang="da-DK" dirty="0"/>
              <a:t> </a:t>
            </a:r>
            <a:r>
              <a:rPr lang="da-DK" dirty="0" err="1"/>
              <a:t>ingredients</a:t>
            </a:r>
            <a:r>
              <a:rPr lang="da-DK" dirty="0"/>
              <a:t>. For </a:t>
            </a:r>
            <a:r>
              <a:rPr lang="da-DK" dirty="0" err="1"/>
              <a:t>example</a:t>
            </a:r>
            <a:r>
              <a:rPr lang="da-DK" dirty="0"/>
              <a:t>, </a:t>
            </a:r>
            <a:r>
              <a:rPr lang="da-DK" dirty="0" err="1"/>
              <a:t>we</a:t>
            </a:r>
            <a:r>
              <a:rPr lang="da-DK" dirty="0"/>
              <a:t> </a:t>
            </a:r>
            <a:r>
              <a:rPr lang="da-DK" dirty="0" err="1"/>
              <a:t>expect</a:t>
            </a:r>
            <a:r>
              <a:rPr lang="da-DK" dirty="0"/>
              <a:t> </a:t>
            </a:r>
            <a:r>
              <a:rPr lang="da-DK" dirty="0" err="1"/>
              <a:t>what</a:t>
            </a:r>
            <a:r>
              <a:rPr lang="da-DK" dirty="0"/>
              <a:t> ”A” (CP) </a:t>
            </a:r>
            <a:r>
              <a:rPr lang="da-DK" dirty="0" err="1"/>
              <a:t>learn</a:t>
            </a:r>
            <a:r>
              <a:rPr lang="da-DK" dirty="0"/>
              <a:t> has an </a:t>
            </a:r>
            <a:r>
              <a:rPr lang="da-DK" dirty="0" err="1"/>
              <a:t>effect</a:t>
            </a:r>
            <a:r>
              <a:rPr lang="da-DK" dirty="0"/>
              <a:t> on B (person with </a:t>
            </a:r>
            <a:r>
              <a:rPr lang="da-DK" dirty="0" err="1"/>
              <a:t>aphasia</a:t>
            </a:r>
            <a:r>
              <a:rPr lang="da-DK" dirty="0"/>
              <a:t> - </a:t>
            </a:r>
            <a:r>
              <a:rPr lang="da-DK" dirty="0" err="1"/>
              <a:t>PwA</a:t>
            </a:r>
            <a:r>
              <a:rPr lang="da-DK" dirty="0"/>
              <a:t>).</a:t>
            </a:r>
          </a:p>
          <a:p>
            <a:pPr marL="0" indent="0">
              <a:buNone/>
            </a:pPr>
            <a:endParaRPr lang="da-DK" dirty="0"/>
          </a:p>
          <a:p>
            <a:pPr marL="0" indent="0">
              <a:buNone/>
            </a:pPr>
            <a:r>
              <a:rPr lang="da-DK" dirty="0"/>
              <a:t>So </a:t>
            </a:r>
            <a:r>
              <a:rPr lang="da-DK" dirty="0" err="1"/>
              <a:t>we</a:t>
            </a:r>
            <a:r>
              <a:rPr lang="da-DK" dirty="0"/>
              <a:t> </a:t>
            </a:r>
            <a:r>
              <a:rPr lang="da-DK" dirty="0" err="1"/>
              <a:t>can</a:t>
            </a:r>
            <a:r>
              <a:rPr lang="da-DK" dirty="0"/>
              <a:t>, for </a:t>
            </a:r>
            <a:r>
              <a:rPr lang="da-DK" dirty="0" err="1"/>
              <a:t>example</a:t>
            </a:r>
            <a:r>
              <a:rPr lang="da-DK" dirty="0"/>
              <a:t>, measure:  1) </a:t>
            </a:r>
            <a:r>
              <a:rPr lang="da-DK" dirty="0" err="1"/>
              <a:t>what</a:t>
            </a:r>
            <a:r>
              <a:rPr lang="da-DK" dirty="0"/>
              <a:t> CP has </a:t>
            </a:r>
            <a:r>
              <a:rPr lang="da-DK" dirty="0" err="1"/>
              <a:t>learnt</a:t>
            </a:r>
            <a:r>
              <a:rPr lang="da-DK" dirty="0"/>
              <a:t>; 2)  </a:t>
            </a:r>
            <a:r>
              <a:rPr lang="da-DK" dirty="0" err="1"/>
              <a:t>what</a:t>
            </a:r>
            <a:r>
              <a:rPr lang="da-DK" dirty="0"/>
              <a:t> </a:t>
            </a:r>
            <a:r>
              <a:rPr lang="da-DK" dirty="0" err="1"/>
              <a:t>outcomes</a:t>
            </a:r>
            <a:r>
              <a:rPr lang="da-DK" dirty="0"/>
              <a:t> it has on </a:t>
            </a:r>
            <a:r>
              <a:rPr lang="da-DK" dirty="0" err="1"/>
              <a:t>PwA</a:t>
            </a:r>
            <a:r>
              <a:rPr lang="da-DK" dirty="0"/>
              <a:t>; or if it is </a:t>
            </a:r>
            <a:r>
              <a:rPr lang="da-DK" dirty="0" err="1"/>
              <a:t>training</a:t>
            </a:r>
            <a:r>
              <a:rPr lang="da-DK" dirty="0"/>
              <a:t> of the </a:t>
            </a:r>
            <a:r>
              <a:rPr lang="da-DK" dirty="0" err="1"/>
              <a:t>dyad</a:t>
            </a:r>
            <a:r>
              <a:rPr lang="da-DK" dirty="0"/>
              <a:t>: 3) </a:t>
            </a:r>
            <a:r>
              <a:rPr lang="da-DK" dirty="0" err="1"/>
              <a:t>what</a:t>
            </a:r>
            <a:r>
              <a:rPr lang="da-DK" dirty="0"/>
              <a:t> </a:t>
            </a:r>
            <a:r>
              <a:rPr lang="da-DK" dirty="0" err="1"/>
              <a:t>CP+PwA</a:t>
            </a:r>
            <a:r>
              <a:rPr lang="da-DK" dirty="0"/>
              <a:t> have </a:t>
            </a:r>
            <a:r>
              <a:rPr lang="da-DK" dirty="0" err="1"/>
              <a:t>learnt</a:t>
            </a:r>
            <a:r>
              <a:rPr lang="da-DK" dirty="0"/>
              <a:t> and 4) </a:t>
            </a:r>
            <a:r>
              <a:rPr lang="da-DK" dirty="0" err="1"/>
              <a:t>how</a:t>
            </a:r>
            <a:r>
              <a:rPr lang="da-DK" dirty="0"/>
              <a:t> it </a:t>
            </a:r>
            <a:r>
              <a:rPr lang="da-DK" dirty="0" err="1"/>
              <a:t>affects</a:t>
            </a:r>
            <a:r>
              <a:rPr lang="da-DK" dirty="0"/>
              <a:t> </a:t>
            </a:r>
            <a:r>
              <a:rPr lang="da-DK" dirty="0" err="1"/>
              <a:t>them</a:t>
            </a:r>
            <a:r>
              <a:rPr lang="da-DK" dirty="0"/>
              <a:t>.</a:t>
            </a:r>
          </a:p>
          <a:p>
            <a:pPr marL="0" indent="0">
              <a:buNone/>
            </a:pPr>
            <a:endParaRPr lang="da-DK" dirty="0"/>
          </a:p>
          <a:p>
            <a:pPr marL="0" indent="0">
              <a:buNone/>
            </a:pPr>
            <a:r>
              <a:rPr lang="da-DK" dirty="0"/>
              <a:t>Simmons-Mackie, Savage &amp; Worrall (2014) not </a:t>
            </a:r>
            <a:r>
              <a:rPr lang="da-DK" dirty="0" err="1"/>
              <a:t>only</a:t>
            </a:r>
            <a:r>
              <a:rPr lang="da-DK" dirty="0"/>
              <a:t> shows, </a:t>
            </a:r>
            <a:r>
              <a:rPr lang="da-DK" dirty="0" err="1"/>
              <a:t>that</a:t>
            </a:r>
            <a:r>
              <a:rPr lang="da-DK" dirty="0"/>
              <a:t> CP, </a:t>
            </a:r>
            <a:r>
              <a:rPr lang="da-DK" dirty="0" err="1"/>
              <a:t>PwA</a:t>
            </a:r>
            <a:r>
              <a:rPr lang="da-DK" dirty="0"/>
              <a:t> or </a:t>
            </a:r>
            <a:r>
              <a:rPr lang="da-DK" dirty="0" err="1"/>
              <a:t>dyad</a:t>
            </a:r>
            <a:r>
              <a:rPr lang="da-DK" dirty="0"/>
              <a:t> </a:t>
            </a:r>
            <a:r>
              <a:rPr lang="da-DK" dirty="0" err="1"/>
              <a:t>can</a:t>
            </a:r>
            <a:r>
              <a:rPr lang="da-DK" dirty="0"/>
              <a:t> </a:t>
            </a:r>
            <a:r>
              <a:rPr lang="da-DK" dirty="0" err="1"/>
              <a:t>be</a:t>
            </a:r>
            <a:r>
              <a:rPr lang="da-DK" dirty="0"/>
              <a:t> the </a:t>
            </a:r>
            <a:r>
              <a:rPr lang="da-DK" dirty="0" err="1"/>
              <a:t>targetted</a:t>
            </a:r>
            <a:r>
              <a:rPr lang="da-DK" dirty="0"/>
              <a:t> person(s), but </a:t>
            </a:r>
            <a:r>
              <a:rPr lang="da-DK" dirty="0" err="1"/>
              <a:t>also</a:t>
            </a:r>
            <a:r>
              <a:rPr lang="da-DK" dirty="0"/>
              <a:t> shows a large </a:t>
            </a:r>
            <a:r>
              <a:rPr lang="da-DK" dirty="0" err="1"/>
              <a:t>variety</a:t>
            </a:r>
            <a:r>
              <a:rPr lang="da-DK" dirty="0"/>
              <a:t> of </a:t>
            </a:r>
            <a:r>
              <a:rPr lang="da-DK" dirty="0" err="1"/>
              <a:t>targetted</a:t>
            </a:r>
            <a:r>
              <a:rPr lang="da-DK" dirty="0"/>
              <a:t> </a:t>
            </a:r>
            <a:r>
              <a:rPr lang="da-DK" dirty="0" err="1"/>
              <a:t>behaviors</a:t>
            </a:r>
            <a:r>
              <a:rPr lang="da-DK" dirty="0"/>
              <a:t>. For </a:t>
            </a:r>
            <a:r>
              <a:rPr lang="da-DK" dirty="0" err="1"/>
              <a:t>example</a:t>
            </a:r>
            <a:r>
              <a:rPr lang="da-DK" dirty="0"/>
              <a:t>, </a:t>
            </a:r>
            <a:r>
              <a:rPr lang="da-DK" dirty="0" err="1"/>
              <a:t>increase</a:t>
            </a:r>
            <a:r>
              <a:rPr lang="da-DK" dirty="0"/>
              <a:t> </a:t>
            </a:r>
            <a:r>
              <a:rPr lang="da-DK" dirty="0" err="1"/>
              <a:t>multimodality</a:t>
            </a:r>
            <a:r>
              <a:rPr lang="da-DK" dirty="0"/>
              <a:t> or total </a:t>
            </a:r>
            <a:r>
              <a:rPr lang="da-DK" dirty="0" err="1"/>
              <a:t>communication</a:t>
            </a:r>
            <a:r>
              <a:rPr lang="da-DK" dirty="0"/>
              <a:t>, </a:t>
            </a:r>
            <a:r>
              <a:rPr lang="da-DK" dirty="0" err="1"/>
              <a:t>reduce</a:t>
            </a:r>
            <a:r>
              <a:rPr lang="da-DK" dirty="0"/>
              <a:t> </a:t>
            </a:r>
            <a:r>
              <a:rPr lang="da-DK" dirty="0" err="1"/>
              <a:t>interruptions</a:t>
            </a:r>
            <a:r>
              <a:rPr lang="da-DK" dirty="0"/>
              <a:t>, and </a:t>
            </a:r>
            <a:r>
              <a:rPr lang="da-DK" dirty="0" err="1"/>
              <a:t>improve</a:t>
            </a:r>
            <a:r>
              <a:rPr lang="da-DK" dirty="0"/>
              <a:t> </a:t>
            </a:r>
            <a:r>
              <a:rPr lang="da-DK" dirty="0" err="1"/>
              <a:t>repair</a:t>
            </a:r>
            <a:r>
              <a:rPr lang="da-DK" dirty="0"/>
              <a:t> of </a:t>
            </a:r>
            <a:r>
              <a:rPr lang="da-DK" dirty="0" err="1"/>
              <a:t>communicative</a:t>
            </a:r>
            <a:r>
              <a:rPr lang="da-DK" dirty="0"/>
              <a:t> breakdown. </a:t>
            </a:r>
          </a:p>
        </p:txBody>
      </p:sp>
      <p:sp>
        <p:nvSpPr>
          <p:cNvPr id="4" name="Pladsholder til diasnummer 3"/>
          <p:cNvSpPr>
            <a:spLocks noGrp="1"/>
          </p:cNvSpPr>
          <p:nvPr>
            <p:ph type="sldNum" sz="quarter" idx="10"/>
          </p:nvPr>
        </p:nvSpPr>
        <p:spPr/>
        <p:txBody>
          <a:bodyPr/>
          <a:lstStyle/>
          <a:p>
            <a:fld id="{27EC92F9-ACDA-9C47-9B70-399A6B9BFD89}" type="slidenum">
              <a:rPr lang="da-DK" smtClean="0">
                <a:solidFill>
                  <a:prstClr val="black"/>
                </a:solidFill>
                <a:latin typeface="Calibri"/>
              </a:rPr>
              <a:pPr/>
              <a:t>57</a:t>
            </a:fld>
            <a:endParaRPr lang="da-DK">
              <a:solidFill>
                <a:prstClr val="black"/>
              </a:solidFill>
              <a:latin typeface="Calibri"/>
            </a:endParaRPr>
          </a:p>
        </p:txBody>
      </p:sp>
    </p:spTree>
    <p:extLst>
      <p:ext uri="{BB962C8B-B14F-4D97-AF65-F5344CB8AC3E}">
        <p14:creationId xmlns:p14="http://schemas.microsoft.com/office/powerpoint/2010/main" val="159882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5</a:t>
            </a:fld>
            <a:endParaRPr lang="da-DK"/>
          </a:p>
        </p:txBody>
      </p:sp>
    </p:spTree>
    <p:extLst>
      <p:ext uri="{BB962C8B-B14F-4D97-AF65-F5344CB8AC3E}">
        <p14:creationId xmlns:p14="http://schemas.microsoft.com/office/powerpoint/2010/main" val="222287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6</a:t>
            </a:fld>
            <a:endParaRPr lang="da-DK"/>
          </a:p>
        </p:txBody>
      </p:sp>
    </p:spTree>
    <p:extLst>
      <p:ext uri="{BB962C8B-B14F-4D97-AF65-F5344CB8AC3E}">
        <p14:creationId xmlns:p14="http://schemas.microsoft.com/office/powerpoint/2010/main" val="15851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Clay, P., </a:t>
            </a:r>
            <a:r>
              <a:rPr lang="en-GB" sz="1200" b="0" i="0" u="none" strike="noStrike" kern="1200" baseline="0" dirty="0" err="1">
                <a:solidFill>
                  <a:schemeClr val="tx1"/>
                </a:solidFill>
                <a:latin typeface="+mn-lt"/>
                <a:ea typeface="+mn-ea"/>
                <a:cs typeface="+mn-cs"/>
              </a:rPr>
              <a:t>Beeke</a:t>
            </a:r>
            <a:r>
              <a:rPr lang="en-GB" sz="1200" b="0" i="0" u="none" strike="noStrike" kern="1200" baseline="0" dirty="0">
                <a:solidFill>
                  <a:schemeClr val="tx1"/>
                </a:solidFill>
                <a:latin typeface="+mn-lt"/>
                <a:ea typeface="+mn-ea"/>
                <a:cs typeface="+mn-cs"/>
              </a:rPr>
              <a:t>, S., </a:t>
            </a:r>
            <a:r>
              <a:rPr lang="en-GB" sz="1200" b="0" i="0" u="none" strike="noStrike" kern="1200" baseline="0" dirty="0" err="1">
                <a:solidFill>
                  <a:schemeClr val="tx1"/>
                </a:solidFill>
                <a:latin typeface="+mn-lt"/>
                <a:ea typeface="+mn-ea"/>
                <a:cs typeface="+mn-cs"/>
              </a:rPr>
              <a:t>Volkmer</a:t>
            </a:r>
            <a:r>
              <a:rPr lang="en-GB" sz="1200" b="0" i="0" u="none" strike="noStrike" kern="1200" baseline="0" dirty="0">
                <a:solidFill>
                  <a:schemeClr val="tx1"/>
                </a:solidFill>
                <a:latin typeface="+mn-lt"/>
                <a:ea typeface="+mn-ea"/>
                <a:cs typeface="+mn-cs"/>
              </a:rPr>
              <a:t>, A., Dangerfield, L. &amp; Bloch, S. (2023). A Communication Partner Training Program Delivered via Telehealth for People Living With Parkinson’s (Better Conversations With Parkinson’s): Protocol for a Feasibility Study. JMIR Res </a:t>
            </a:r>
            <a:r>
              <a:rPr lang="en-GB" sz="1200" b="0" i="0" u="none" strike="noStrike" kern="1200" baseline="0" dirty="0" err="1">
                <a:solidFill>
                  <a:schemeClr val="tx1"/>
                </a:solidFill>
                <a:latin typeface="+mn-lt"/>
                <a:ea typeface="+mn-ea"/>
                <a:cs typeface="+mn-cs"/>
              </a:rPr>
              <a:t>Protoc</a:t>
            </a:r>
            <a:r>
              <a:rPr lang="en-GB" sz="1200" b="0" i="0" u="none" strike="noStrike" kern="1200" baseline="0" dirty="0">
                <a:solidFill>
                  <a:schemeClr val="tx1"/>
                </a:solidFill>
                <a:latin typeface="+mn-lt"/>
                <a:ea typeface="+mn-ea"/>
                <a:cs typeface="+mn-cs"/>
              </a:rPr>
              <a:t>, 12, e41416. https://doi.org/10.2196/41416 </a:t>
            </a:r>
          </a:p>
          <a:p>
            <a:endParaRPr lang="en-GB" dirty="0"/>
          </a:p>
          <a:p>
            <a:r>
              <a:rPr lang="en-GB" sz="1200" b="0" i="0" u="none" strike="noStrike" kern="1200" baseline="0" dirty="0">
                <a:solidFill>
                  <a:schemeClr val="tx1"/>
                </a:solidFill>
                <a:latin typeface="+mn-lt"/>
                <a:ea typeface="+mn-ea"/>
                <a:cs typeface="+mn-cs"/>
              </a:rPr>
              <a:t>Togher, L., McDonald, S., Tate, R., Power, E., Ylvisaker, M. &amp; Rietdijk, R., &amp; Togher et al. (2010). TBI Express: A Social Communication Training Manual for people with traumatic brain injury (TBI) and their communication partners. Australian Society for the Study of Brain Impairment (ASSBI). </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Rietdijk, R., Power, E., Brunner, M. &amp; Togher, L. (2019). A single case experimental design study on improving social communication skills after traumatic brain injury using communication partner telehealth training. Brain </a:t>
            </a:r>
            <a:r>
              <a:rPr lang="en-US" sz="1200" b="0" i="0" u="none" strike="noStrike" kern="1200" baseline="0" dirty="0" err="1">
                <a:solidFill>
                  <a:schemeClr val="tx1"/>
                </a:solidFill>
                <a:latin typeface="+mn-lt"/>
                <a:ea typeface="+mn-ea"/>
                <a:cs typeface="+mn-cs"/>
              </a:rPr>
              <a:t>Inj</a:t>
            </a:r>
            <a:r>
              <a:rPr lang="en-US" sz="1200" b="0" i="0" u="none" strike="noStrike" kern="1200" baseline="0" dirty="0">
                <a:solidFill>
                  <a:schemeClr val="tx1"/>
                </a:solidFill>
                <a:latin typeface="+mn-lt"/>
                <a:ea typeface="+mn-ea"/>
                <a:cs typeface="+mn-cs"/>
              </a:rPr>
              <a:t>, 33(1), 94–104. https://doi.org/10.1080/02699052.2018.1531313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Miao, M., Rietdijk, R., Power, E., Brunner, M., </a:t>
            </a:r>
            <a:r>
              <a:rPr lang="en-GB" sz="1200" b="0" i="0" u="none" strike="noStrike" kern="1200" baseline="0" dirty="0" err="1">
                <a:solidFill>
                  <a:schemeClr val="tx1"/>
                </a:solidFill>
                <a:latin typeface="+mn-lt"/>
                <a:ea typeface="+mn-ea"/>
                <a:cs typeface="+mn-cs"/>
              </a:rPr>
              <a:t>Debono</a:t>
            </a:r>
            <a:r>
              <a:rPr lang="en-GB" sz="1200" b="0" i="0" u="none" strike="noStrike" kern="1200" baseline="0" dirty="0">
                <a:solidFill>
                  <a:schemeClr val="tx1"/>
                </a:solidFill>
                <a:latin typeface="+mn-lt"/>
                <a:ea typeface="+mn-ea"/>
                <a:cs typeface="+mn-cs"/>
              </a:rPr>
              <a:t>, D. &amp; Togher, L. (2023). Self-Guided, Web-Based Training for Communication Partners of Adults With Acquired Brain Injury: A 12-Month Prospective, Mixed Methods, Hybrid Type 2 Implementation-Effectiveness Study of ‘interact-ABI-lity.’ Journal of Medical Internet Research, Preprint.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GB" dirty="0"/>
          </a:p>
        </p:txBody>
      </p:sp>
      <p:sp>
        <p:nvSpPr>
          <p:cNvPr id="4" name="Pladsholder til slidenummer 3"/>
          <p:cNvSpPr>
            <a:spLocks noGrp="1"/>
          </p:cNvSpPr>
          <p:nvPr>
            <p:ph type="sldNum" sz="quarter" idx="10"/>
          </p:nvPr>
        </p:nvSpPr>
        <p:spPr/>
        <p:txBody>
          <a:bodyPr/>
          <a:lstStyle/>
          <a:p>
            <a:fld id="{4790FD5E-B3D6-4194-85FB-CAFB8FD20A7F}" type="slidenum">
              <a:rPr lang="da-DK" smtClean="0"/>
              <a:t>7</a:t>
            </a:fld>
            <a:endParaRPr lang="da-DK"/>
          </a:p>
        </p:txBody>
      </p:sp>
    </p:spTree>
    <p:extLst>
      <p:ext uri="{BB962C8B-B14F-4D97-AF65-F5344CB8AC3E}">
        <p14:creationId xmlns:p14="http://schemas.microsoft.com/office/powerpoint/2010/main" val="115961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8</a:t>
            </a:fld>
            <a:endParaRPr lang="da-DK"/>
          </a:p>
        </p:txBody>
      </p:sp>
    </p:spTree>
    <p:extLst>
      <p:ext uri="{BB962C8B-B14F-4D97-AF65-F5344CB8AC3E}">
        <p14:creationId xmlns:p14="http://schemas.microsoft.com/office/powerpoint/2010/main" val="360115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790FD5E-B3D6-4194-85FB-CAFB8FD20A7F}" type="slidenum">
              <a:rPr lang="da-DK" smtClean="0"/>
              <a:t>9</a:t>
            </a:fld>
            <a:endParaRPr lang="da-DK"/>
          </a:p>
        </p:txBody>
      </p:sp>
    </p:spTree>
    <p:extLst>
      <p:ext uri="{BB962C8B-B14F-4D97-AF65-F5344CB8AC3E}">
        <p14:creationId xmlns:p14="http://schemas.microsoft.com/office/powerpoint/2010/main" val="339775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FB553-28F6-BECC-34F7-8316C51A81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B95A379-5E12-742F-F2AD-BBF6DCC13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C749E2F-6212-3D22-CE0A-6C3AEB3DD609}"/>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6F35AE89-857D-BCD0-A40F-AE728C53FED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7B5811-9681-FEA8-2B0D-3E305812038C}"/>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175760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4E8EB-7276-4C40-162D-F94200DC439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0907972-31E6-102E-9135-E8057D08624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F5DB66-DFC1-74BF-11E5-93E7F5907632}"/>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BAFFB3F4-7EFD-E304-367D-8B2A07D077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24A60C-7E7D-DFA8-7E64-41B41CF4B499}"/>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335005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6079D8B-7B5D-76E2-BA44-47752F5DCFD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F934552-0E47-4084-2133-E523E8ED74E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361BDC1-0DAA-AB4D-282F-22C1C8ABD092}"/>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1BA79539-8DEA-F0A5-4817-0E19FBD003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49D41E-71C8-7166-8D86-BD1506C180A8}"/>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331873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9A0F1-EC77-B14D-02BF-65A06F88D22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E870E8D-3DEC-2FD1-DDEE-BF881E1C6F1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E875A68-BD4D-18D7-BFEF-3C518964FDAC}"/>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165294AB-9307-FEB0-09E0-1CB4040C3A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074413-7969-4F76-0D13-1F3A4B415FED}"/>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422743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B212C-970C-0978-18A9-F9DBE26BD8E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BC97B6D-4BBB-2E9E-C357-FE340124A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95805FA-B843-14D4-B8E0-24A7AB6614A7}"/>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7C2994EC-21D9-5E47-5948-C3D364D2F8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E1F54C-6179-822E-3D05-86C25E922DE2}"/>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338847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B0EF1-EFC0-4CFA-A6AE-1D9ACFC1F4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E6BCE2-B0E0-050E-2EAA-CEB2D3242AD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D66338D-261F-8EA4-3B85-4C2A2809D61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DA6AE01-7DB4-297D-F927-43DD22FC870A}"/>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6" name="Pladsholder til sidefod 5">
            <a:extLst>
              <a:ext uri="{FF2B5EF4-FFF2-40B4-BE49-F238E27FC236}">
                <a16:creationId xmlns:a16="http://schemas.microsoft.com/office/drawing/2014/main" id="{09B8F3DC-245C-0FE1-4D5B-24E4C90D1C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B8E75C9-896C-E768-B8F5-C5B56732DF0E}"/>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237518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5F721-5181-0B02-D4FC-19335B3F84B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AC5DE1-2230-6847-0F4B-FA8F1F4A7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AFA2F28-5D58-6F5B-DDA8-C6A3DD865A1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28A70E3-6459-4919-BE01-EBC87BB79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24F14F9-341D-6913-69DD-0B0BA36BC6E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61C00B0-4EF2-A24D-7670-AABE1B0DAE0B}"/>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8" name="Pladsholder til sidefod 7">
            <a:extLst>
              <a:ext uri="{FF2B5EF4-FFF2-40B4-BE49-F238E27FC236}">
                <a16:creationId xmlns:a16="http://schemas.microsoft.com/office/drawing/2014/main" id="{8E559CCD-CFA7-1ED3-8798-D332AF45D13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1DAE541-6588-41BC-66A2-B92AED9F0FB9}"/>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64745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9C85D-FE4B-2398-CBCB-8FA6230728C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81E2A99-62C4-E150-52C2-A176EEA12B14}"/>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4" name="Pladsholder til sidefod 3">
            <a:extLst>
              <a:ext uri="{FF2B5EF4-FFF2-40B4-BE49-F238E27FC236}">
                <a16:creationId xmlns:a16="http://schemas.microsoft.com/office/drawing/2014/main" id="{7C5ACFB0-4D58-978C-AAFD-0B3BE51F3B1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BFEB3A3-1EF0-0A59-E9EB-2F8C0B7D414C}"/>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137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72AB763-BBF3-70C3-D39E-24DE7CEA7C0C}"/>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3" name="Pladsholder til sidefod 2">
            <a:extLst>
              <a:ext uri="{FF2B5EF4-FFF2-40B4-BE49-F238E27FC236}">
                <a16:creationId xmlns:a16="http://schemas.microsoft.com/office/drawing/2014/main" id="{C5FC52D8-5F31-F8EB-EF70-A821531332D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31C0681-BC50-E4E5-979D-3F22AEAFA6DB}"/>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37673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7FCB1-8007-E115-F286-0A63779CB8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11627D5-0DA8-C1F4-E930-D5C15D470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4B885FD-E21C-5D5C-A583-FBA368A28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943F7F8-D849-BF68-C296-EB23830F76CD}"/>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6" name="Pladsholder til sidefod 5">
            <a:extLst>
              <a:ext uri="{FF2B5EF4-FFF2-40B4-BE49-F238E27FC236}">
                <a16:creationId xmlns:a16="http://schemas.microsoft.com/office/drawing/2014/main" id="{7E906E37-1F38-398E-258C-21F14F5098D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FF7386-EE52-FEC0-5F33-0ABE52FD0EF7}"/>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4091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E495E-4FBE-EC98-C15B-679DC7370C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7A5620D-9583-E5F9-6CC4-2CB345287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ED53E46-7FCA-AB63-644C-E97A5EAFA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8C98485-452C-DDFE-2A39-F6C9E7617034}"/>
              </a:ext>
            </a:extLst>
          </p:cNvPr>
          <p:cNvSpPr>
            <a:spLocks noGrp="1"/>
          </p:cNvSpPr>
          <p:nvPr>
            <p:ph type="dt" sz="half" idx="10"/>
          </p:nvPr>
        </p:nvSpPr>
        <p:spPr/>
        <p:txBody>
          <a:bodyPr/>
          <a:lstStyle/>
          <a:p>
            <a:fld id="{383062AC-9306-4A6E-AE7B-29884EA62E90}" type="datetimeFigureOut">
              <a:rPr lang="da-DK" smtClean="0"/>
              <a:t>28-03-2023</a:t>
            </a:fld>
            <a:endParaRPr lang="da-DK"/>
          </a:p>
        </p:txBody>
      </p:sp>
      <p:sp>
        <p:nvSpPr>
          <p:cNvPr id="6" name="Pladsholder til sidefod 5">
            <a:extLst>
              <a:ext uri="{FF2B5EF4-FFF2-40B4-BE49-F238E27FC236}">
                <a16:creationId xmlns:a16="http://schemas.microsoft.com/office/drawing/2014/main" id="{D068B8D1-7E8F-2FF4-327D-52AFBE9BFE6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6C3198-93D8-D1BA-9F9D-C2999488D43A}"/>
              </a:ext>
            </a:extLst>
          </p:cNvPr>
          <p:cNvSpPr>
            <a:spLocks noGrp="1"/>
          </p:cNvSpPr>
          <p:nvPr>
            <p:ph type="sldNum" sz="quarter" idx="12"/>
          </p:nvPr>
        </p:nvSpPr>
        <p:spPr/>
        <p:txBody>
          <a:bodyPr/>
          <a:lstStyle/>
          <a:p>
            <a:fld id="{BD547C1F-D13A-467A-B47B-C7FAB349D747}" type="slidenum">
              <a:rPr lang="da-DK" smtClean="0"/>
              <a:t>‹nr.›</a:t>
            </a:fld>
            <a:endParaRPr lang="da-DK"/>
          </a:p>
        </p:txBody>
      </p:sp>
    </p:spTree>
    <p:extLst>
      <p:ext uri="{BB962C8B-B14F-4D97-AF65-F5344CB8AC3E}">
        <p14:creationId xmlns:p14="http://schemas.microsoft.com/office/powerpoint/2010/main" val="68792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2DEDA2C-D379-DAA4-F6C6-AEC80EADD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71773A-C2BA-A0E2-3006-625124A5F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B381EB-0A0E-53BE-601E-CA25BA82C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062AC-9306-4A6E-AE7B-29884EA62E90}" type="datetimeFigureOut">
              <a:rPr lang="da-DK" smtClean="0"/>
              <a:t>28-03-2023</a:t>
            </a:fld>
            <a:endParaRPr lang="da-DK"/>
          </a:p>
        </p:txBody>
      </p:sp>
      <p:sp>
        <p:nvSpPr>
          <p:cNvPr id="5" name="Pladsholder til sidefod 4">
            <a:extLst>
              <a:ext uri="{FF2B5EF4-FFF2-40B4-BE49-F238E27FC236}">
                <a16:creationId xmlns:a16="http://schemas.microsoft.com/office/drawing/2014/main" id="{09CDAB87-694E-AA74-33DD-6D253C1D2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E82D131-8949-E6FA-EB0B-2532572DF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47C1F-D13A-467A-B47B-C7FAB349D747}" type="slidenum">
              <a:rPr lang="da-DK" smtClean="0"/>
              <a:t>‹nr.›</a:t>
            </a:fld>
            <a:endParaRPr lang="da-DK"/>
          </a:p>
        </p:txBody>
      </p:sp>
    </p:spTree>
    <p:extLst>
      <p:ext uri="{BB962C8B-B14F-4D97-AF65-F5344CB8AC3E}">
        <p14:creationId xmlns:p14="http://schemas.microsoft.com/office/powerpoint/2010/main" val="215572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oryandtechniquetool.humanbehaviourchange.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nors.ku.dk/forskning/projekter/kommunikationsvanskelighed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sv.kk.dk/for-samarbejdspartnere/kurser-for-professionelle" TargetMode="External"/><Relationship Id="rId2" Type="http://schemas.openxmlformats.org/officeDocument/2006/relationships/hyperlink" Target="mailto:jisa@sdu.d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cl.ac.uk/pals/research/language-and-cognition/language-and-cognition-research/better-conversations/impact-an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omst, Krokus, Blomstre, Flora, Forår">
            <a:extLst>
              <a:ext uri="{FF2B5EF4-FFF2-40B4-BE49-F238E27FC236}">
                <a16:creationId xmlns:a16="http://schemas.microsoft.com/office/drawing/2014/main" id="{138CBFBD-EC2D-320E-7B43-21DA7CC9D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07" b="3823"/>
          <a:stretch/>
        </p:blipFill>
        <p:spPr bwMode="auto">
          <a:xfrm>
            <a:off x="-3047" y="10"/>
            <a:ext cx="12191999" cy="5673002"/>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D222DC-FAA1-9B57-2B7C-6AAEF96EF98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Hvem, hvad, og hvordan? </a:t>
            </a:r>
            <a:br>
              <a:rPr lang="da-DK" sz="5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da-DK" sz="5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samtalepartnertræning i et dansk forskningsperspektiv</a:t>
            </a:r>
            <a:endParaRPr lang="da-DK" sz="5200" dirty="0">
              <a:solidFill>
                <a:srgbClr val="FFFFFF"/>
              </a:solidFill>
            </a:endParaRPr>
          </a:p>
        </p:txBody>
      </p:sp>
      <p:sp>
        <p:nvSpPr>
          <p:cNvPr id="3" name="Undertitel 2">
            <a:extLst>
              <a:ext uri="{FF2B5EF4-FFF2-40B4-BE49-F238E27FC236}">
                <a16:creationId xmlns:a16="http://schemas.microsoft.com/office/drawing/2014/main" id="{46680084-8E7A-72F5-CFF8-4A888B115DF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lnSpcReduction="10000"/>
          </a:bodyPr>
          <a:lstStyle/>
          <a:p>
            <a:r>
              <a:rPr lang="da-DK" dirty="0">
                <a:solidFill>
                  <a:srgbClr val="FFFFFF"/>
                </a:solidFill>
              </a:rPr>
              <a:t>Iben Christensen, Københavns Universitet</a:t>
            </a:r>
          </a:p>
          <a:p>
            <a:r>
              <a:rPr lang="da-DK" dirty="0">
                <a:solidFill>
                  <a:srgbClr val="FFFFFF"/>
                </a:solidFill>
              </a:rPr>
              <a:t>Jytte Isaksen, Syddansk Universitet</a:t>
            </a:r>
          </a:p>
          <a:p>
            <a:r>
              <a:rPr lang="da-DK" dirty="0">
                <a:solidFill>
                  <a:srgbClr val="FFFFFF"/>
                </a:solidFill>
              </a:rPr>
              <a:t>Audiologopædisk Forenings jubilæumskonference 28. marts 2023</a:t>
            </a:r>
          </a:p>
        </p:txBody>
      </p:sp>
      <p:pic>
        <p:nvPicPr>
          <p:cNvPr id="5" name="Billede 4" descr="Et billede, der indeholder logo&#10;&#10;Automatisk genereret beskrivelse">
            <a:extLst>
              <a:ext uri="{FF2B5EF4-FFF2-40B4-BE49-F238E27FC236}">
                <a16:creationId xmlns:a16="http://schemas.microsoft.com/office/drawing/2014/main" id="{DC8E3B62-0F5D-B6EF-DFE2-DD49BFB5EB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2410" y="5844727"/>
            <a:ext cx="1995598" cy="879066"/>
          </a:xfrm>
          <a:prstGeom prst="rect">
            <a:avLst/>
          </a:prstGeom>
        </p:spPr>
      </p:pic>
      <p:pic>
        <p:nvPicPr>
          <p:cNvPr id="1028" name="Picture 4" descr="Logo til samarbejde / Co-branding logo – Københavns Universitet">
            <a:extLst>
              <a:ext uri="{FF2B5EF4-FFF2-40B4-BE49-F238E27FC236}">
                <a16:creationId xmlns:a16="http://schemas.microsoft.com/office/drawing/2014/main" id="{06185E67-7847-E0AB-4A13-1AB60A51BF0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181322" y="5782380"/>
            <a:ext cx="2926702" cy="1090273"/>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8B3BAB7E-539C-4082-3DF9-592C8B8944B7}"/>
              </a:ext>
            </a:extLst>
          </p:cNvPr>
          <p:cNvSpPr txBox="1"/>
          <p:nvPr/>
        </p:nvSpPr>
        <p:spPr>
          <a:xfrm>
            <a:off x="262410" y="228600"/>
            <a:ext cx="4164117" cy="707886"/>
          </a:xfrm>
          <a:prstGeom prst="rect">
            <a:avLst/>
          </a:prstGeom>
          <a:noFill/>
        </p:spPr>
        <p:txBody>
          <a:bodyPr wrap="square" rtlCol="0">
            <a:spAutoFit/>
          </a:bodyPr>
          <a:lstStyle/>
          <a:p>
            <a:r>
              <a:rPr lang="da-DK" sz="4000" dirty="0">
                <a:solidFill>
                  <a:schemeClr val="bg1"/>
                </a:solidFill>
              </a:rPr>
              <a:t>Velkommen</a:t>
            </a:r>
          </a:p>
        </p:txBody>
      </p:sp>
    </p:spTree>
    <p:extLst>
      <p:ext uri="{BB962C8B-B14F-4D97-AF65-F5344CB8AC3E}">
        <p14:creationId xmlns:p14="http://schemas.microsoft.com/office/powerpoint/2010/main" val="38849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CPT i kliniske guidelines ol. </a:t>
            </a:r>
            <a:endParaRPr lang="da-DK" dirty="0">
              <a:solidFill>
                <a:srgbClr val="FF0000"/>
              </a:solidFill>
            </a:endParaRPr>
          </a:p>
        </p:txBody>
      </p:sp>
      <p:sp>
        <p:nvSpPr>
          <p:cNvPr id="3" name="Pladsholder til indhold 2"/>
          <p:cNvSpPr>
            <a:spLocks noGrp="1"/>
          </p:cNvSpPr>
          <p:nvPr>
            <p:ph idx="1"/>
          </p:nvPr>
        </p:nvSpPr>
        <p:spPr>
          <a:xfrm>
            <a:off x="9137644" y="2804446"/>
            <a:ext cx="3054356" cy="3042300"/>
          </a:xfrm>
        </p:spPr>
        <p:txBody>
          <a:bodyPr>
            <a:normAutofit/>
          </a:bodyPr>
          <a:lstStyle/>
          <a:p>
            <a:pPr marL="0" indent="0">
              <a:buNone/>
            </a:pPr>
            <a:r>
              <a:rPr lang="en-US" sz="1600" b="1" dirty="0">
                <a:latin typeface="BodoniStd-Book"/>
              </a:rPr>
              <a:t>INCOG 2.0 Guidelines for Cognitive </a:t>
            </a:r>
            <a:r>
              <a:rPr lang="en-GB" sz="1600" b="1" dirty="0">
                <a:latin typeface="BodoniStd-Book"/>
              </a:rPr>
              <a:t>Rehabilitation Following Traumatic </a:t>
            </a:r>
            <a:r>
              <a:rPr lang="en-US" sz="1600" b="1" dirty="0">
                <a:latin typeface="BodoniStd-Book"/>
              </a:rPr>
              <a:t>Brain Injury, Part IV: Cognitive-</a:t>
            </a:r>
            <a:r>
              <a:rPr lang="en-GB" sz="1600" b="1" dirty="0">
                <a:latin typeface="BodoniStd-Book"/>
              </a:rPr>
              <a:t>Communication and Social Cognition Disorders:</a:t>
            </a:r>
            <a:endParaRPr lang="en-US" sz="1600" b="1" dirty="0">
              <a:latin typeface="UniversLTStd-Light"/>
            </a:endParaRPr>
          </a:p>
          <a:p>
            <a:pPr marL="0" indent="0">
              <a:buNone/>
            </a:pPr>
            <a:r>
              <a:rPr lang="en-US" sz="1600" dirty="0">
                <a:latin typeface="UniversLTStd-Light"/>
              </a:rPr>
              <a:t>Recommended cognitive-communication interventions can be direct or indirect at any level of impairment and include:</a:t>
            </a:r>
          </a:p>
          <a:p>
            <a:r>
              <a:rPr lang="en-US" sz="1600" dirty="0">
                <a:latin typeface="UniversLTStd-Light"/>
              </a:rPr>
              <a:t>a. Communication partner training (level A evidence)</a:t>
            </a:r>
            <a:endParaRPr lang="da-DK" sz="1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86" t="16520" r="22878" b="24813"/>
          <a:stretch/>
        </p:blipFill>
        <p:spPr bwMode="auto">
          <a:xfrm>
            <a:off x="366746" y="4188588"/>
            <a:ext cx="4373073" cy="223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463" t="16910" r="8463" b="22995"/>
          <a:stretch/>
        </p:blipFill>
        <p:spPr bwMode="auto">
          <a:xfrm>
            <a:off x="4925244" y="3781624"/>
            <a:ext cx="4104456" cy="243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55284" r="13512" b="32358"/>
          <a:stretch/>
        </p:blipFill>
        <p:spPr bwMode="auto">
          <a:xfrm>
            <a:off x="197700" y="2214897"/>
            <a:ext cx="7910469" cy="8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674" y="3046287"/>
            <a:ext cx="1023291" cy="511646"/>
          </a:xfrm>
          <a:prstGeom prst="rect">
            <a:avLst/>
          </a:prstGeom>
        </p:spPr>
      </p:pic>
      <p:pic>
        <p:nvPicPr>
          <p:cNvPr id="5" name="Bille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030" y="1575058"/>
            <a:ext cx="1082426" cy="541213"/>
          </a:xfrm>
          <a:prstGeom prst="rect">
            <a:avLst/>
          </a:prstGeom>
        </p:spPr>
      </p:pic>
      <p:pic>
        <p:nvPicPr>
          <p:cNvPr id="6" name="Billed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46" y="3201601"/>
            <a:ext cx="942908" cy="712663"/>
          </a:xfrm>
          <a:prstGeom prst="rect">
            <a:avLst/>
          </a:prstGeom>
        </p:spPr>
      </p:pic>
      <p:pic>
        <p:nvPicPr>
          <p:cNvPr id="8" name="Billede 7"/>
          <p:cNvPicPr>
            <a:picLocks noChangeAspect="1"/>
          </p:cNvPicPr>
          <p:nvPr/>
        </p:nvPicPr>
        <p:blipFill>
          <a:blip r:embed="rId9"/>
          <a:stretch>
            <a:fillRect/>
          </a:stretch>
        </p:blipFill>
        <p:spPr>
          <a:xfrm>
            <a:off x="9137644" y="1640849"/>
            <a:ext cx="1099659" cy="989693"/>
          </a:xfrm>
          <a:prstGeom prst="rect">
            <a:avLst/>
          </a:prstGeom>
        </p:spPr>
      </p:pic>
    </p:spTree>
    <p:extLst>
      <p:ext uri="{BB962C8B-B14F-4D97-AF65-F5344CB8AC3E}">
        <p14:creationId xmlns:p14="http://schemas.microsoft.com/office/powerpoint/2010/main" val="364216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25E05-E02F-461C-A6B0-5D413AC25386}"/>
              </a:ext>
            </a:extLst>
          </p:cNvPr>
          <p:cNvSpPr>
            <a:spLocks noGrp="1"/>
          </p:cNvSpPr>
          <p:nvPr>
            <p:ph type="title"/>
          </p:nvPr>
        </p:nvSpPr>
        <p:spPr/>
        <p:txBody>
          <a:bodyPr/>
          <a:lstStyle/>
          <a:p>
            <a:r>
              <a:rPr lang="da-DK" dirty="0"/>
              <a:t>Sidste nye danske anbefaling</a:t>
            </a:r>
          </a:p>
        </p:txBody>
      </p:sp>
      <p:pic>
        <p:nvPicPr>
          <p:cNvPr id="1026" name="Picture 2">
            <a:extLst>
              <a:ext uri="{FF2B5EF4-FFF2-40B4-BE49-F238E27FC236}">
                <a16:creationId xmlns:a16="http://schemas.microsoft.com/office/drawing/2014/main" id="{122A3B4D-60CB-4A16-A40D-E4943F61D2B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421676" y="1600201"/>
            <a:ext cx="3157648"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indhold 3">
            <a:extLst>
              <a:ext uri="{FF2B5EF4-FFF2-40B4-BE49-F238E27FC236}">
                <a16:creationId xmlns:a16="http://schemas.microsoft.com/office/drawing/2014/main" id="{C590C712-CAC3-4592-BF47-E2947913F34B}"/>
              </a:ext>
            </a:extLst>
          </p:cNvPr>
          <p:cNvSpPr>
            <a:spLocks noGrp="1"/>
          </p:cNvSpPr>
          <p:nvPr>
            <p:ph sz="half" idx="2"/>
          </p:nvPr>
        </p:nvSpPr>
        <p:spPr/>
        <p:txBody>
          <a:bodyPr>
            <a:normAutofit fontScale="62500" lnSpcReduction="20000"/>
          </a:bodyPr>
          <a:lstStyle/>
          <a:p>
            <a:pPr marL="0" indent="0">
              <a:buNone/>
            </a:pPr>
            <a:r>
              <a:rPr lang="da-DK" sz="3600" b="1" dirty="0"/>
              <a:t>Samtalestøtte til voksne med afasi </a:t>
            </a:r>
          </a:p>
          <a:p>
            <a:pPr marL="0" indent="0">
              <a:buNone/>
            </a:pPr>
            <a:endParaRPr lang="da-DK" dirty="0"/>
          </a:p>
          <a:p>
            <a:pPr marL="0" indent="0">
              <a:buNone/>
            </a:pPr>
            <a:r>
              <a:rPr lang="da-DK" sz="2900" dirty="0"/>
              <a:t>Personer med funktionsevnenedsættelse i forhold til kommunikation har behov for særlig støtte. Der findes forskellige metoder til kommunikationsstøtte, hvoraf ’</a:t>
            </a:r>
            <a:r>
              <a:rPr lang="da-DK" sz="2900" dirty="0" err="1"/>
              <a:t>Supported</a:t>
            </a:r>
            <a:r>
              <a:rPr lang="da-DK" sz="2900" dirty="0"/>
              <a:t> </a:t>
            </a:r>
            <a:r>
              <a:rPr lang="da-DK" sz="2900" dirty="0" err="1"/>
              <a:t>Conversation</a:t>
            </a:r>
            <a:r>
              <a:rPr lang="da-DK" sz="2900" dirty="0"/>
              <a:t> of </a:t>
            </a:r>
            <a:r>
              <a:rPr lang="da-DK" sz="2900" dirty="0" err="1"/>
              <a:t>Adults</a:t>
            </a:r>
            <a:r>
              <a:rPr lang="da-DK" sz="2900" dirty="0"/>
              <a:t> with Aphasia’ (SCA) er en af dem. Metoden sikrer fagpersoners mulighed for inddragelse af personer med afasi og kan også anvendes i pårørendes kommunikation med personen med afasi. SCA er således samtalestøtte, som opnås gennem træning af samtalepartneren, hvilket dels kan styrke personens kommunikative færdigheder, dels understøtte inddragelse af personer med afasi. </a:t>
            </a:r>
          </a:p>
          <a:p>
            <a:pPr marL="0" indent="0">
              <a:buNone/>
            </a:pPr>
            <a:r>
              <a:rPr lang="da-DK" sz="2900" dirty="0"/>
              <a:t>For uddybning se Socialstyrelsens forløbsbeskrivelse ’Rehabilitering af Voksne med Kompleks Erhvervet Hjerneskade - på det mest specialiserede social- og specialundervisningsområde’ (2016)</a:t>
            </a:r>
          </a:p>
        </p:txBody>
      </p:sp>
      <p:sp>
        <p:nvSpPr>
          <p:cNvPr id="5" name="Tekstfelt 4">
            <a:extLst>
              <a:ext uri="{FF2B5EF4-FFF2-40B4-BE49-F238E27FC236}">
                <a16:creationId xmlns:a16="http://schemas.microsoft.com/office/drawing/2014/main" id="{47EBFCFD-FEDE-4223-841D-9B0F035D8F66}"/>
              </a:ext>
            </a:extLst>
          </p:cNvPr>
          <p:cNvSpPr txBox="1"/>
          <p:nvPr/>
        </p:nvSpPr>
        <p:spPr>
          <a:xfrm>
            <a:off x="181254" y="6316663"/>
            <a:ext cx="10515600" cy="400110"/>
          </a:xfrm>
          <a:prstGeom prst="rect">
            <a:avLst/>
          </a:prstGeom>
          <a:noFill/>
        </p:spPr>
        <p:txBody>
          <a:bodyPr wrap="square" rtlCol="0">
            <a:spAutoFit/>
          </a:bodyPr>
          <a:lstStyle/>
          <a:p>
            <a:r>
              <a:rPr lang="da-DK" sz="1000" dirty="0"/>
              <a:t>Link til rapport: https://www.sst.dk/-/media/Udgivelser/2020/Hjerneskade/Anbefalinger-forloeb-hjerneskade.ashx?la=da&amp;hash=A7A96AC766D6AA68D26F32B96C0015BF828C93FF</a:t>
            </a:r>
          </a:p>
          <a:p>
            <a:r>
              <a:rPr lang="da-DK" sz="1000" dirty="0"/>
              <a:t>Link til 2016-henvisning: https://socialstyrelsen.dk/udgivelser/voksne-med-kompleks-erhvervet-hjerneskade-1</a:t>
            </a:r>
          </a:p>
        </p:txBody>
      </p:sp>
    </p:spTree>
    <p:extLst>
      <p:ext uri="{BB962C8B-B14F-4D97-AF65-F5344CB8AC3E}">
        <p14:creationId xmlns:p14="http://schemas.microsoft.com/office/powerpoint/2010/main" val="5570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Evidens - afasi</a:t>
            </a:r>
            <a:br>
              <a:rPr lang="da-DK" dirty="0"/>
            </a:br>
            <a:r>
              <a:rPr lang="da-DK" dirty="0"/>
              <a:t>Simmons-Mackie et al. (2010, p. 1814)</a:t>
            </a:r>
          </a:p>
        </p:txBody>
      </p:sp>
      <p:sp>
        <p:nvSpPr>
          <p:cNvPr id="3" name="Pladsholder til indhold 2"/>
          <p:cNvSpPr>
            <a:spLocks noGrp="1"/>
          </p:cNvSpPr>
          <p:nvPr>
            <p:ph idx="1"/>
          </p:nvPr>
        </p:nvSpPr>
        <p:spPr/>
        <p:txBody>
          <a:bodyPr>
            <a:normAutofit lnSpcReduction="10000"/>
          </a:bodyPr>
          <a:lstStyle/>
          <a:p>
            <a:pPr marL="0" indent="0">
              <a:buNone/>
            </a:pPr>
            <a:r>
              <a:rPr lang="en-US" b="1" dirty="0"/>
              <a:t>Conclusions: </a:t>
            </a:r>
            <a:r>
              <a:rPr lang="en-US" dirty="0"/>
              <a:t>Evidence shows that communication partner training is </a:t>
            </a:r>
            <a:r>
              <a:rPr lang="en-US" dirty="0">
                <a:highlight>
                  <a:srgbClr val="FFFF00"/>
                </a:highlight>
              </a:rPr>
              <a:t>effective in improving communication activities and/or participation of the communication partner and is probably effective in improving communication activities and/or participation of persons with chronic aphasia when they are interacting with trained communication partners</a:t>
            </a:r>
            <a:r>
              <a:rPr lang="en-US" dirty="0"/>
              <a:t>. There is insufficient evidence to make recommendations related to the impact of partner training on persons with acute aphasia or the impact of training on language impairment, psychosocial adjustment, or quality of life for either the person with aphasia or </a:t>
            </a:r>
            <a:r>
              <a:rPr lang="da-DK" dirty="0"/>
              <a:t>the </a:t>
            </a:r>
            <a:r>
              <a:rPr lang="da-DK" dirty="0" err="1"/>
              <a:t>communication</a:t>
            </a:r>
            <a:r>
              <a:rPr lang="da-DK" dirty="0"/>
              <a:t> partner.</a:t>
            </a:r>
          </a:p>
          <a:p>
            <a:pPr marL="0" indent="0">
              <a:buNone/>
            </a:pPr>
            <a:r>
              <a:rPr lang="da-DK" dirty="0"/>
              <a:t>							</a:t>
            </a:r>
          </a:p>
        </p:txBody>
      </p:sp>
    </p:spTree>
    <p:extLst>
      <p:ext uri="{BB962C8B-B14F-4D97-AF65-F5344CB8AC3E}">
        <p14:creationId xmlns:p14="http://schemas.microsoft.com/office/powerpoint/2010/main" val="193273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Evidens - afasi</a:t>
            </a:r>
            <a:br>
              <a:rPr lang="da-DK" dirty="0"/>
            </a:br>
            <a:r>
              <a:rPr lang="da-DK" dirty="0"/>
              <a:t>Simmons-Mackie et al. (2016)</a:t>
            </a:r>
          </a:p>
        </p:txBody>
      </p:sp>
      <p:sp>
        <p:nvSpPr>
          <p:cNvPr id="3" name="Pladsholder til indhold 2"/>
          <p:cNvSpPr>
            <a:spLocks noGrp="1"/>
          </p:cNvSpPr>
          <p:nvPr>
            <p:ph idx="1"/>
          </p:nvPr>
        </p:nvSpPr>
        <p:spPr>
          <a:xfrm>
            <a:off x="838200" y="2014356"/>
            <a:ext cx="10892589" cy="4713387"/>
          </a:xfrm>
        </p:spPr>
        <p:txBody>
          <a:bodyPr>
            <a:noAutofit/>
          </a:bodyPr>
          <a:lstStyle/>
          <a:p>
            <a:pPr marL="0" indent="0">
              <a:buNone/>
            </a:pPr>
            <a:r>
              <a:rPr lang="en-US" sz="2400" b="1" dirty="0"/>
              <a:t>Conclusions: </a:t>
            </a:r>
            <a:r>
              <a:rPr lang="en-US" sz="2400" dirty="0"/>
              <a:t>All 25 of the current review articles reported positive changes from partner raining. Therefore, to date, 56 studies across two systematic reviews have reported positive outcomes from communication partner training in aphasia. The results of the current review are consistent with the earlier review and necessitate no change to the earlier recommendations, suggesting that communication partner training should be conducted to improve partner skill in facilitating the communication of people with chronic aphasia. </a:t>
            </a:r>
            <a:r>
              <a:rPr lang="en-US" sz="2400" dirty="0">
                <a:highlight>
                  <a:srgbClr val="FFFF00"/>
                </a:highlight>
              </a:rPr>
              <a:t>Additional high quality research is needed to strengthen the original 2010 recommendations and expand recommendations to individuals with acute aphasia. High quality clinical trials are also needed to demonstrate implementation of CPT in complex environments such as health care. </a:t>
            </a:r>
            <a:r>
              <a:rPr lang="en-US" sz="2400" dirty="0"/>
              <a:t>		</a:t>
            </a:r>
            <a:endParaRPr lang="da-DK" sz="2400" dirty="0"/>
          </a:p>
        </p:txBody>
      </p:sp>
    </p:spTree>
    <p:extLst>
      <p:ext uri="{BB962C8B-B14F-4D97-AF65-F5344CB8AC3E}">
        <p14:creationId xmlns:p14="http://schemas.microsoft.com/office/powerpoint/2010/main" val="397846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Hvilken slags evidens</a:t>
            </a:r>
          </a:p>
        </p:txBody>
      </p:sp>
      <p:sp>
        <p:nvSpPr>
          <p:cNvPr id="3" name="Pladsholder til indhold 2"/>
          <p:cNvSpPr>
            <a:spLocks noGrp="1"/>
          </p:cNvSpPr>
          <p:nvPr>
            <p:ph idx="1"/>
          </p:nvPr>
        </p:nvSpPr>
        <p:spPr/>
        <p:txBody>
          <a:bodyPr/>
          <a:lstStyle/>
          <a:p>
            <a:pPr marL="0" indent="0">
              <a:buNone/>
            </a:pPr>
            <a:r>
              <a:rPr lang="da-DK" u="sng" dirty="0" err="1"/>
              <a:t>Review</a:t>
            </a:r>
            <a:r>
              <a:rPr lang="da-DK" u="sng" dirty="0"/>
              <a:t> fra 2010 </a:t>
            </a:r>
          </a:p>
          <a:p>
            <a:pPr marL="0" indent="0">
              <a:buNone/>
            </a:pPr>
            <a:r>
              <a:rPr lang="da-DK" dirty="0"/>
              <a:t>31 studier: 11 gruppedesigns (6 m kontrolgruppe), 7 eksperimentelle single-subjekt-designs, 5 kval. studier, 8 casestudier</a:t>
            </a:r>
          </a:p>
          <a:p>
            <a:pPr marL="0" indent="0">
              <a:buNone/>
            </a:pPr>
            <a:endParaRPr lang="da-DK" dirty="0"/>
          </a:p>
          <a:p>
            <a:pPr marL="0" indent="0">
              <a:buNone/>
            </a:pPr>
            <a:r>
              <a:rPr lang="da-DK" dirty="0"/>
              <a:t>To studier af højeste kval. (</a:t>
            </a:r>
            <a:r>
              <a:rPr lang="da-DK" dirty="0" err="1"/>
              <a:t>class</a:t>
            </a:r>
            <a:r>
              <a:rPr lang="da-DK" dirty="0"/>
              <a:t> 1) (Kagan et al., 2001 - frivillige; Legg et al., 2005 - medicinstuderende), de fleste </a:t>
            </a:r>
            <a:r>
              <a:rPr lang="da-DK" dirty="0" err="1"/>
              <a:t>class</a:t>
            </a:r>
            <a:r>
              <a:rPr lang="da-DK" dirty="0"/>
              <a:t> IV</a:t>
            </a:r>
          </a:p>
          <a:p>
            <a:pPr marL="0" indent="0">
              <a:buNone/>
            </a:pPr>
            <a:endParaRPr lang="da-DK" dirty="0"/>
          </a:p>
        </p:txBody>
      </p:sp>
    </p:spTree>
    <p:extLst>
      <p:ext uri="{BB962C8B-B14F-4D97-AF65-F5344CB8AC3E}">
        <p14:creationId xmlns:p14="http://schemas.microsoft.com/office/powerpoint/2010/main" val="41904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Hvilken slags evidens - afasi</a:t>
            </a:r>
          </a:p>
        </p:txBody>
      </p:sp>
      <p:sp>
        <p:nvSpPr>
          <p:cNvPr id="3" name="Pladsholder til indhold 2"/>
          <p:cNvSpPr>
            <a:spLocks noGrp="1"/>
          </p:cNvSpPr>
          <p:nvPr>
            <p:ph idx="1"/>
          </p:nvPr>
        </p:nvSpPr>
        <p:spPr/>
        <p:txBody>
          <a:bodyPr/>
          <a:lstStyle/>
          <a:p>
            <a:pPr marL="0" indent="0">
              <a:buNone/>
            </a:pPr>
            <a:r>
              <a:rPr lang="da-DK" u="sng" dirty="0" err="1"/>
              <a:t>Review</a:t>
            </a:r>
            <a:r>
              <a:rPr lang="da-DK" u="sng" dirty="0"/>
              <a:t> fra 2016 </a:t>
            </a:r>
          </a:p>
          <a:p>
            <a:pPr marL="0" indent="0">
              <a:buNone/>
            </a:pPr>
            <a:r>
              <a:rPr lang="da-DK" dirty="0"/>
              <a:t>25 studier: 11 gruppedesigns, 1 eksperimentelle single-subjekt-designs, 2 kval. studier, 11 casestudier</a:t>
            </a:r>
          </a:p>
          <a:p>
            <a:pPr marL="0" indent="0">
              <a:buNone/>
            </a:pPr>
            <a:endParaRPr lang="da-DK" dirty="0"/>
          </a:p>
          <a:p>
            <a:endParaRPr lang="da-DK"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56" t="24195" r="33634" b="57593"/>
          <a:stretch/>
        </p:blipFill>
        <p:spPr bwMode="auto">
          <a:xfrm>
            <a:off x="2135560" y="4035085"/>
            <a:ext cx="7707428" cy="1944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612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7B6F0-E520-44F3-870D-58964C19046B}"/>
              </a:ext>
            </a:extLst>
          </p:cNvPr>
          <p:cNvSpPr>
            <a:spLocks noGrp="1"/>
          </p:cNvSpPr>
          <p:nvPr>
            <p:ph type="title"/>
          </p:nvPr>
        </p:nvSpPr>
        <p:spPr/>
        <p:txBody>
          <a:bodyPr>
            <a:normAutofit/>
          </a:bodyPr>
          <a:lstStyle/>
          <a:p>
            <a:r>
              <a:rPr lang="da-DK" dirty="0"/>
              <a:t>En lidt anden slags evidens - afasi</a:t>
            </a:r>
            <a:br>
              <a:rPr lang="da-DK" dirty="0"/>
            </a:br>
            <a:r>
              <a:rPr lang="da-DK" dirty="0"/>
              <a:t>Cruice et al. (2018)</a:t>
            </a:r>
          </a:p>
        </p:txBody>
      </p:sp>
      <p:sp>
        <p:nvSpPr>
          <p:cNvPr id="3" name="Pladsholder til indhold 2">
            <a:extLst>
              <a:ext uri="{FF2B5EF4-FFF2-40B4-BE49-F238E27FC236}">
                <a16:creationId xmlns:a16="http://schemas.microsoft.com/office/drawing/2014/main" id="{7C6B7728-2C2D-4F6B-952A-A5D51D5D2BF4}"/>
              </a:ext>
            </a:extLst>
          </p:cNvPr>
          <p:cNvSpPr>
            <a:spLocks noGrp="1"/>
          </p:cNvSpPr>
          <p:nvPr>
            <p:ph idx="1"/>
          </p:nvPr>
        </p:nvSpPr>
        <p:spPr/>
        <p:txBody>
          <a:bodyPr>
            <a:noAutofit/>
          </a:bodyPr>
          <a:lstStyle/>
          <a:p>
            <a:pPr marL="0" indent="0">
              <a:buNone/>
            </a:pPr>
            <a:r>
              <a:rPr lang="en-US" sz="1800" dirty="0">
                <a:highlight>
                  <a:srgbClr val="FFFF00"/>
                </a:highlight>
                <a:latin typeface="AdvOT46dcae81"/>
              </a:rPr>
              <a:t>For a better understanding of an intervention, it is necessary to identify and describe potentially central elements and perhaps especially in complex interventions as CPT, where it is likely also more di</a:t>
            </a:r>
            <a:r>
              <a:rPr lang="en-US" sz="1800" dirty="0">
                <a:highlight>
                  <a:srgbClr val="FFFF00"/>
                </a:highlight>
                <a:latin typeface="AdvOT46dcae81+fb"/>
              </a:rPr>
              <a:t>ffi</a:t>
            </a:r>
            <a:r>
              <a:rPr lang="en-US" sz="1800" dirty="0">
                <a:highlight>
                  <a:srgbClr val="FFFF00"/>
                </a:highlight>
                <a:latin typeface="AdvOT46dcae81"/>
              </a:rPr>
              <a:t>cult</a:t>
            </a:r>
            <a:r>
              <a:rPr lang="en-US" sz="1800" dirty="0">
                <a:solidFill>
                  <a:srgbClr val="FF0000"/>
                </a:solidFill>
                <a:latin typeface="AdvOT46dcae81"/>
              </a:rPr>
              <a:t>. </a:t>
            </a:r>
            <a:r>
              <a:rPr lang="en-US" sz="1800" dirty="0">
                <a:solidFill>
                  <a:srgbClr val="000000"/>
                </a:solidFill>
                <a:latin typeface="AdvOT46dcae81"/>
              </a:rPr>
              <a:t>Whilst the reviewed CPT studies are on average reporting on slightly more than half of the </a:t>
            </a:r>
            <a:r>
              <a:rPr lang="en-US" sz="1800" dirty="0" err="1">
                <a:solidFill>
                  <a:srgbClr val="000000"/>
                </a:solidFill>
                <a:latin typeface="AdvOT46dcae81"/>
              </a:rPr>
              <a:t>TIDieR</a:t>
            </a:r>
            <a:r>
              <a:rPr lang="en-US" sz="1800" dirty="0">
                <a:solidFill>
                  <a:srgbClr val="000000"/>
                </a:solidFill>
                <a:latin typeface="AdvOT46dcae81"/>
              </a:rPr>
              <a:t> items, they are overall insu</a:t>
            </a:r>
            <a:r>
              <a:rPr lang="en-US" sz="1800" dirty="0">
                <a:solidFill>
                  <a:srgbClr val="000000"/>
                </a:solidFill>
                <a:latin typeface="AdvOT46dcae81+fb"/>
              </a:rPr>
              <a:t>ffi</a:t>
            </a:r>
            <a:r>
              <a:rPr lang="en-US" sz="1800" dirty="0">
                <a:solidFill>
                  <a:srgbClr val="000000"/>
                </a:solidFill>
                <a:latin typeface="AdvOT46dcae81"/>
              </a:rPr>
              <a:t>ciently detailed. Some items appear easier to report on, whereas other items have not been attended to, are too complex in nature to give a full report on, or simply have not been relevant for the individual study to include.                                                                                                                          (pp.1234-1235)</a:t>
            </a:r>
          </a:p>
          <a:p>
            <a:pPr marL="0" indent="0">
              <a:buNone/>
            </a:pPr>
            <a:endParaRPr lang="en-US" sz="1800" dirty="0">
              <a:solidFill>
                <a:srgbClr val="000000"/>
              </a:solidFill>
              <a:latin typeface="AdvOT46dcae81"/>
            </a:endParaRPr>
          </a:p>
          <a:p>
            <a:r>
              <a:rPr lang="da-DK" sz="1800" dirty="0"/>
              <a:t>L</a:t>
            </a:r>
            <a:r>
              <a:rPr lang="en-US" sz="1800" dirty="0" err="1"/>
              <a:t>ittle</a:t>
            </a:r>
            <a:r>
              <a:rPr lang="en-US" sz="1800" dirty="0"/>
              <a:t> explicit reasoning about why and how the elements are believed to change and improve target </a:t>
            </a:r>
            <a:r>
              <a:rPr lang="en-US" sz="1800" dirty="0" err="1"/>
              <a:t>behaviours</a:t>
            </a:r>
            <a:r>
              <a:rPr lang="en-US" sz="1800" dirty="0"/>
              <a:t> in many studies</a:t>
            </a:r>
          </a:p>
          <a:p>
            <a:r>
              <a:rPr lang="en-US" sz="1800" dirty="0"/>
              <a:t>Researchers need to embrace this field following complex interventions guidance (Medical Research Council, 2000, 2008, 2021)</a:t>
            </a:r>
          </a:p>
          <a:p>
            <a:r>
              <a:rPr lang="en-US" sz="1800" dirty="0" err="1"/>
              <a:t>Personalised</a:t>
            </a:r>
            <a:r>
              <a:rPr lang="en-US" sz="1800" dirty="0"/>
              <a:t> communication strategy training for dyads (Better Conversation for Aphasia) does indeed result in increased use of CP strategy support, increased awareness of own (CP’s) </a:t>
            </a:r>
            <a:r>
              <a:rPr lang="en-US" sz="1800" dirty="0" err="1"/>
              <a:t>behaviour</a:t>
            </a:r>
            <a:r>
              <a:rPr lang="en-US" sz="1800" dirty="0"/>
              <a:t>, increased use of strategies in conversation by both CP and PWA, and does result in more successful conversations overall (Johnson, Best, Beckley, Maxim, &amp; Beeke, 2017). </a:t>
            </a:r>
          </a:p>
        </p:txBody>
      </p:sp>
    </p:spTree>
    <p:extLst>
      <p:ext uri="{BB962C8B-B14F-4D97-AF65-F5344CB8AC3E}">
        <p14:creationId xmlns:p14="http://schemas.microsoft.com/office/powerpoint/2010/main" val="351219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Evidens</a:t>
            </a:r>
            <a:r>
              <a:rPr lang="en-GB" dirty="0"/>
              <a:t> - KKF</a:t>
            </a:r>
            <a:br>
              <a:rPr lang="en-GB" dirty="0"/>
            </a:br>
            <a:r>
              <a:rPr lang="en-GB" dirty="0"/>
              <a:t>Behn et al. 2020</a:t>
            </a:r>
          </a:p>
        </p:txBody>
      </p:sp>
      <p:sp>
        <p:nvSpPr>
          <p:cNvPr id="3" name="Pladsholder til indhold 2"/>
          <p:cNvSpPr>
            <a:spLocks noGrp="1"/>
          </p:cNvSpPr>
          <p:nvPr>
            <p:ph idx="1"/>
          </p:nvPr>
        </p:nvSpPr>
        <p:spPr>
          <a:xfrm>
            <a:off x="838200" y="2047006"/>
            <a:ext cx="10515600" cy="4351338"/>
          </a:xfrm>
        </p:spPr>
        <p:txBody>
          <a:bodyPr>
            <a:normAutofit fontScale="92500" lnSpcReduction="10000"/>
          </a:bodyPr>
          <a:lstStyle/>
          <a:p>
            <a:pPr marL="0" indent="0">
              <a:buNone/>
            </a:pPr>
            <a:r>
              <a:rPr lang="en-US" dirty="0"/>
              <a:t>“Training communication partners is an important treatment approach that has the potential to improve the communication skills of people with TBI. Compared with stroke and aphasia, this area in TBI is relatively </a:t>
            </a:r>
            <a:r>
              <a:rPr lang="en-US" dirty="0" err="1"/>
              <a:t>underresearched</a:t>
            </a:r>
            <a:r>
              <a:rPr lang="en-US" dirty="0"/>
              <a:t>, with only 8 studies in this systematic review. The initial evidence drawn from these studies is </a:t>
            </a:r>
            <a:r>
              <a:rPr lang="en-US" b="1" dirty="0"/>
              <a:t>encouraging, though limited</a:t>
            </a:r>
            <a:r>
              <a:rPr lang="en-US" dirty="0"/>
              <a:t>. Most studies reported some positive change from training communication partners, with small to large effects in the RCTs and non-RCTs. However, variability in the treatment length and intensity, and inconsistency of positive findings across all outcomes suggest </a:t>
            </a:r>
            <a:r>
              <a:rPr lang="en-US" b="1" dirty="0"/>
              <a:t>more research is needed </a:t>
            </a:r>
            <a:r>
              <a:rPr lang="en-US" dirty="0"/>
              <a:t>to support firm conclusions about the effectiveness of training. Future studies need to adopt greater methodological rigor, larger sample sizes, clearer consensus on the most appropriate outcomes to use, inclusion of follow-up measures, and more clearly described interventions” (p. 14).</a:t>
            </a:r>
            <a:endParaRPr lang="en-GB" dirty="0"/>
          </a:p>
        </p:txBody>
      </p:sp>
    </p:spTree>
    <p:extLst>
      <p:ext uri="{BB962C8B-B14F-4D97-AF65-F5344CB8AC3E}">
        <p14:creationId xmlns:p14="http://schemas.microsoft.com/office/powerpoint/2010/main" val="21591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Evidens</a:t>
            </a:r>
            <a:r>
              <a:rPr lang="en-GB" dirty="0"/>
              <a:t> - KKF</a:t>
            </a:r>
            <a:br>
              <a:rPr lang="en-GB" dirty="0"/>
            </a:br>
            <a:r>
              <a:rPr lang="en-GB" dirty="0"/>
              <a:t>Wiseman-Hakes et al., 2020</a:t>
            </a:r>
          </a:p>
        </p:txBody>
      </p:sp>
      <p:sp>
        <p:nvSpPr>
          <p:cNvPr id="3" name="Pladsholder til indhold 2"/>
          <p:cNvSpPr>
            <a:spLocks noGrp="1"/>
          </p:cNvSpPr>
          <p:nvPr>
            <p:ph idx="1"/>
          </p:nvPr>
        </p:nvSpPr>
        <p:spPr/>
        <p:txBody>
          <a:bodyPr>
            <a:normAutofit/>
          </a:bodyPr>
          <a:lstStyle/>
          <a:p>
            <a:pPr marL="0" indent="0">
              <a:buNone/>
            </a:pPr>
            <a:r>
              <a:rPr lang="en-US" dirty="0"/>
              <a:t>“The studies included in this review identified the </a:t>
            </a:r>
            <a:r>
              <a:rPr lang="en-US" b="1" dirty="0"/>
              <a:t>potential of CPT to enhance both activity and participation domains </a:t>
            </a:r>
            <a:r>
              <a:rPr lang="en-US" dirty="0"/>
              <a:t>in the International Classification of Functioning, Disability and Health for individuals with TBI, by increasing positive supported communication, interaction, and social connections. Given that interventions for TBI have been found to be most effective when using a collaborative and contextualized approach that also includes consideration of the barriers existing within the social environment. CPT is an intervention with minimal risk that has the </a:t>
            </a:r>
            <a:r>
              <a:rPr lang="en-US" b="1" dirty="0"/>
              <a:t>potential to improve health and participation inequities and increase accessibility and quality of life for individuals with TBI</a:t>
            </a:r>
            <a:r>
              <a:rPr lang="en-US" dirty="0"/>
              <a:t>” (p. 19).</a:t>
            </a:r>
            <a:endParaRPr lang="en-GB" dirty="0"/>
          </a:p>
        </p:txBody>
      </p:sp>
    </p:spTree>
    <p:extLst>
      <p:ext uri="{BB962C8B-B14F-4D97-AF65-F5344CB8AC3E}">
        <p14:creationId xmlns:p14="http://schemas.microsoft.com/office/powerpoint/2010/main" val="356447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Inkluderede</a:t>
            </a:r>
            <a:r>
              <a:rPr lang="en-GB" dirty="0"/>
              <a:t> studier - KKF</a:t>
            </a:r>
          </a:p>
        </p:txBody>
      </p:sp>
      <p:graphicFrame>
        <p:nvGraphicFramePr>
          <p:cNvPr id="4" name="Tabel 3"/>
          <p:cNvGraphicFramePr>
            <a:graphicFrameLocks noGrp="1"/>
          </p:cNvGraphicFramePr>
          <p:nvPr>
            <p:extLst>
              <p:ext uri="{D42A27DB-BD31-4B8C-83A1-F6EECF244321}">
                <p14:modId xmlns:p14="http://schemas.microsoft.com/office/powerpoint/2010/main" val="1006048714"/>
              </p:ext>
            </p:extLst>
          </p:nvPr>
        </p:nvGraphicFramePr>
        <p:xfrm>
          <a:off x="838200" y="1862666"/>
          <a:ext cx="9906000" cy="3555154"/>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219042214"/>
                    </a:ext>
                  </a:extLst>
                </a:gridCol>
                <a:gridCol w="1651000">
                  <a:extLst>
                    <a:ext uri="{9D8B030D-6E8A-4147-A177-3AD203B41FA5}">
                      <a16:colId xmlns:a16="http://schemas.microsoft.com/office/drawing/2014/main" val="1574608845"/>
                    </a:ext>
                  </a:extLst>
                </a:gridCol>
                <a:gridCol w="1651000">
                  <a:extLst>
                    <a:ext uri="{9D8B030D-6E8A-4147-A177-3AD203B41FA5}">
                      <a16:colId xmlns:a16="http://schemas.microsoft.com/office/drawing/2014/main" val="1695221650"/>
                    </a:ext>
                  </a:extLst>
                </a:gridCol>
                <a:gridCol w="1651000">
                  <a:extLst>
                    <a:ext uri="{9D8B030D-6E8A-4147-A177-3AD203B41FA5}">
                      <a16:colId xmlns:a16="http://schemas.microsoft.com/office/drawing/2014/main" val="3223198084"/>
                    </a:ext>
                  </a:extLst>
                </a:gridCol>
                <a:gridCol w="1651000">
                  <a:extLst>
                    <a:ext uri="{9D8B030D-6E8A-4147-A177-3AD203B41FA5}">
                      <a16:colId xmlns:a16="http://schemas.microsoft.com/office/drawing/2014/main" val="2171810359"/>
                    </a:ext>
                  </a:extLst>
                </a:gridCol>
                <a:gridCol w="1651000">
                  <a:extLst>
                    <a:ext uri="{9D8B030D-6E8A-4147-A177-3AD203B41FA5}">
                      <a16:colId xmlns:a16="http://schemas.microsoft.com/office/drawing/2014/main" val="3688204544"/>
                    </a:ext>
                  </a:extLst>
                </a:gridCol>
              </a:tblGrid>
              <a:tr h="1131258">
                <a:tc>
                  <a:txBody>
                    <a:bodyPr/>
                    <a:lstStyle/>
                    <a:p>
                      <a:endParaRPr lang="en-GB" dirty="0"/>
                    </a:p>
                  </a:txBody>
                  <a:tcPr/>
                </a:tc>
                <a:tc>
                  <a:txBody>
                    <a:bodyPr/>
                    <a:lstStyle/>
                    <a:p>
                      <a:r>
                        <a:rPr lang="en-GB" dirty="0"/>
                        <a:t>I alt</a:t>
                      </a:r>
                    </a:p>
                  </a:txBody>
                  <a:tcPr/>
                </a:tc>
                <a:tc>
                  <a:txBody>
                    <a:bodyPr/>
                    <a:lstStyle/>
                    <a:p>
                      <a:r>
                        <a:rPr lang="en-GB" dirty="0" err="1"/>
                        <a:t>Gruppe</a:t>
                      </a:r>
                      <a:r>
                        <a:rPr lang="en-GB" dirty="0"/>
                        <a:t>-design</a:t>
                      </a:r>
                    </a:p>
                  </a:txBody>
                  <a:tcPr/>
                </a:tc>
                <a:tc>
                  <a:txBody>
                    <a:bodyPr/>
                    <a:lstStyle/>
                    <a:p>
                      <a:r>
                        <a:rPr lang="en-GB" dirty="0"/>
                        <a:t>Single-case</a:t>
                      </a:r>
                    </a:p>
                  </a:txBody>
                  <a:tcPr/>
                </a:tc>
                <a:tc>
                  <a:txBody>
                    <a:bodyPr/>
                    <a:lstStyle/>
                    <a:p>
                      <a:r>
                        <a:rPr lang="en-GB" dirty="0"/>
                        <a:t>Mixed-method</a:t>
                      </a:r>
                    </a:p>
                  </a:txBody>
                  <a:tcPr/>
                </a:tc>
                <a:tc>
                  <a:txBody>
                    <a:bodyPr/>
                    <a:lstStyle/>
                    <a:p>
                      <a:r>
                        <a:rPr lang="en-GB" dirty="0" err="1"/>
                        <a:t>Kvalitativ</a:t>
                      </a:r>
                      <a:endParaRPr lang="en-GB" dirty="0"/>
                    </a:p>
                  </a:txBody>
                  <a:tcPr/>
                </a:tc>
                <a:extLst>
                  <a:ext uri="{0D108BD9-81ED-4DB2-BD59-A6C34878D82A}">
                    <a16:rowId xmlns:a16="http://schemas.microsoft.com/office/drawing/2014/main" val="2672326273"/>
                  </a:ext>
                </a:extLst>
              </a:tr>
              <a:tr h="1131258">
                <a:tc>
                  <a:txBody>
                    <a:bodyPr/>
                    <a:lstStyle/>
                    <a:p>
                      <a:r>
                        <a:rPr lang="en-GB" dirty="0"/>
                        <a:t>Behn</a:t>
                      </a:r>
                      <a:r>
                        <a:rPr lang="en-GB" baseline="0" dirty="0"/>
                        <a:t> et al., 2020</a:t>
                      </a:r>
                      <a:endParaRPr lang="en-GB" dirty="0"/>
                    </a:p>
                  </a:txBody>
                  <a:tcPr/>
                </a:tc>
                <a:tc>
                  <a:txBody>
                    <a:bodyPr/>
                    <a:lstStyle/>
                    <a:p>
                      <a:pPr algn="ctr"/>
                      <a:r>
                        <a:rPr lang="en-GB" dirty="0"/>
                        <a:t>10</a:t>
                      </a:r>
                    </a:p>
                  </a:txBody>
                  <a:tcPr/>
                </a:tc>
                <a:tc>
                  <a:txBody>
                    <a:bodyPr/>
                    <a:lstStyle/>
                    <a:p>
                      <a:pPr algn="ctr"/>
                      <a:r>
                        <a:rPr lang="en-GB" dirty="0"/>
                        <a:t>7</a:t>
                      </a:r>
                      <a:r>
                        <a:rPr lang="en-GB" baseline="0" dirty="0"/>
                        <a:t> </a:t>
                      </a:r>
                      <a:endParaRPr lang="en-GB" dirty="0"/>
                    </a:p>
                  </a:txBody>
                  <a:tcPr/>
                </a:tc>
                <a:tc>
                  <a:txBody>
                    <a:bodyPr/>
                    <a:lstStyle/>
                    <a:p>
                      <a:pPr algn="ctr"/>
                      <a:r>
                        <a:rPr lang="en-GB" dirty="0"/>
                        <a:t>3</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188277804"/>
                  </a:ext>
                </a:extLst>
              </a:tr>
              <a:tr h="1292638">
                <a:tc>
                  <a:txBody>
                    <a:bodyPr/>
                    <a:lstStyle/>
                    <a:p>
                      <a:r>
                        <a:rPr lang="en-GB" dirty="0"/>
                        <a:t>Wiseman-Hakes et al., 2020</a:t>
                      </a:r>
                    </a:p>
                  </a:txBody>
                  <a:tcPr/>
                </a:tc>
                <a:tc>
                  <a:txBody>
                    <a:bodyPr/>
                    <a:lstStyle/>
                    <a:p>
                      <a:pPr algn="ctr"/>
                      <a:r>
                        <a:rPr lang="en-GB" dirty="0"/>
                        <a:t>12</a:t>
                      </a:r>
                    </a:p>
                  </a:txBody>
                  <a:tcPr/>
                </a:tc>
                <a:tc>
                  <a:txBody>
                    <a:bodyPr/>
                    <a:lstStyle/>
                    <a:p>
                      <a:pPr algn="ctr"/>
                      <a:r>
                        <a:rPr lang="en-GB" dirty="0"/>
                        <a:t>7</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3</a:t>
                      </a:r>
                    </a:p>
                  </a:txBody>
                  <a:tcPr/>
                </a:tc>
                <a:extLst>
                  <a:ext uri="{0D108BD9-81ED-4DB2-BD59-A6C34878D82A}">
                    <a16:rowId xmlns:a16="http://schemas.microsoft.com/office/drawing/2014/main" val="2647448797"/>
                  </a:ext>
                </a:extLst>
              </a:tr>
            </a:tbl>
          </a:graphicData>
        </a:graphic>
      </p:graphicFrame>
    </p:spTree>
    <p:extLst>
      <p:ext uri="{BB962C8B-B14F-4D97-AF65-F5344CB8AC3E}">
        <p14:creationId xmlns:p14="http://schemas.microsoft.com/office/powerpoint/2010/main" val="35494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2578C-78AA-A4B1-BAD9-EBF90559C3B7}"/>
              </a:ext>
            </a:extLst>
          </p:cNvPr>
          <p:cNvSpPr>
            <a:spLocks noGrp="1"/>
          </p:cNvSpPr>
          <p:nvPr>
            <p:ph type="title"/>
          </p:nvPr>
        </p:nvSpPr>
        <p:spPr/>
        <p:txBody>
          <a:bodyPr/>
          <a:lstStyle/>
          <a:p>
            <a:r>
              <a:rPr lang="da-DK" dirty="0"/>
              <a:t>Dagens program i grove træk</a:t>
            </a:r>
          </a:p>
        </p:txBody>
      </p:sp>
      <p:sp>
        <p:nvSpPr>
          <p:cNvPr id="3" name="Pladsholder til indhold 2">
            <a:extLst>
              <a:ext uri="{FF2B5EF4-FFF2-40B4-BE49-F238E27FC236}">
                <a16:creationId xmlns:a16="http://schemas.microsoft.com/office/drawing/2014/main" id="{F520FE29-1BFF-74C8-456B-A5CDE5CA67E8}"/>
              </a:ext>
            </a:extLst>
          </p:cNvPr>
          <p:cNvSpPr>
            <a:spLocks noGrp="1"/>
          </p:cNvSpPr>
          <p:nvPr>
            <p:ph idx="1"/>
          </p:nvPr>
        </p:nvSpPr>
        <p:spPr/>
        <p:txBody>
          <a:bodyPr>
            <a:normAutofit fontScale="92500" lnSpcReduction="20000"/>
          </a:bodyPr>
          <a:lstStyle/>
          <a:p>
            <a:r>
              <a:rPr lang="da-DK" dirty="0"/>
              <a:t>Fælles introduktion til samtalepartnertræning (primært af sundhedsprofessionelle) og evidensen bag (IC + JI)</a:t>
            </a:r>
          </a:p>
          <a:p>
            <a:endParaRPr lang="da-DK" dirty="0"/>
          </a:p>
          <a:p>
            <a:r>
              <a:rPr lang="da-DK" dirty="0"/>
              <a:t>Samtalepartnertræning til </a:t>
            </a:r>
            <a:r>
              <a:rPr lang="da-DK" sz="2800" dirty="0">
                <a:effectLst/>
                <a:latin typeface="Calibri" panose="020F0502020204030204" pitchFamily="34" charset="0"/>
                <a:ea typeface="Calibri" panose="020F0502020204030204" pitchFamily="34" charset="0"/>
                <a:cs typeface="Times New Roman" panose="02020603050405020304" pitchFamily="18" charset="0"/>
              </a:rPr>
              <a:t>sundhedspersonale, der kommunikerer med mennesker med kognitive kommunikationsforstyrrelser (IC) (læringsmål 1-3 næste slide)</a:t>
            </a:r>
          </a:p>
          <a:p>
            <a:endParaRPr lang="da-DK" dirty="0">
              <a:latin typeface="Calibri" panose="020F0502020204030204" pitchFamily="34" charset="0"/>
              <a:cs typeface="Times New Roman" panose="02020603050405020304" pitchFamily="18" charset="0"/>
            </a:endParaRPr>
          </a:p>
          <a:p>
            <a:r>
              <a:rPr lang="da-DK" dirty="0">
                <a:latin typeface="Calibri" panose="020F0502020204030204" pitchFamily="34" charset="0"/>
                <a:cs typeface="Times New Roman" panose="02020603050405020304" pitchFamily="18" charset="0"/>
              </a:rPr>
              <a:t>Implementeringsstrategier ifm. professionel samtalepartnertræning (JI) </a:t>
            </a:r>
            <a:r>
              <a:rPr lang="da-DK" sz="2800" dirty="0">
                <a:effectLst/>
                <a:latin typeface="Calibri" panose="020F0502020204030204" pitchFamily="34" charset="0"/>
                <a:ea typeface="Calibri" panose="020F0502020204030204" pitchFamily="34" charset="0"/>
                <a:cs typeface="Times New Roman" panose="02020603050405020304" pitchFamily="18" charset="0"/>
              </a:rPr>
              <a:t>(læringsmål 4-5 næste slide)</a:t>
            </a:r>
          </a:p>
          <a:p>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sz="2800" dirty="0">
                <a:effectLst/>
                <a:latin typeface="Calibri" panose="020F0502020204030204" pitchFamily="34" charset="0"/>
                <a:ea typeface="Calibri" panose="020F0502020204030204" pitchFamily="34" charset="0"/>
                <a:cs typeface="Times New Roman" panose="02020603050405020304" pitchFamily="18" charset="0"/>
              </a:rPr>
              <a:t>Hvordan måle udbytte og implementeringssucces (læringsmål 6 næste slide) (IC + JI)</a:t>
            </a:r>
          </a:p>
          <a:p>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51231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Centrale </a:t>
            </a:r>
            <a:r>
              <a:rPr lang="en-GB" dirty="0" err="1"/>
              <a:t>elementer</a:t>
            </a:r>
            <a:endParaRPr lang="en-GB" dirty="0"/>
          </a:p>
        </p:txBody>
      </p:sp>
      <p:sp>
        <p:nvSpPr>
          <p:cNvPr id="3" name="Pladsholder til indhold 2"/>
          <p:cNvSpPr>
            <a:spLocks noGrp="1"/>
          </p:cNvSpPr>
          <p:nvPr>
            <p:ph idx="1"/>
          </p:nvPr>
        </p:nvSpPr>
        <p:spPr/>
        <p:txBody>
          <a:bodyPr>
            <a:normAutofit/>
          </a:bodyPr>
          <a:lstStyle/>
          <a:p>
            <a:pPr marL="0" indent="0">
              <a:buNone/>
            </a:pPr>
            <a:r>
              <a:rPr lang="en-GB" u="sng" dirty="0" err="1"/>
              <a:t>Få</a:t>
            </a:r>
            <a:r>
              <a:rPr lang="en-GB" u="sng" dirty="0"/>
              <a:t> studier </a:t>
            </a:r>
            <a:r>
              <a:rPr lang="en-GB" u="sng" dirty="0" err="1"/>
              <a:t>har</a:t>
            </a:r>
            <a:r>
              <a:rPr lang="en-GB" u="sng" dirty="0"/>
              <a:t> </a:t>
            </a:r>
            <a:r>
              <a:rPr lang="en-GB" u="sng" dirty="0" err="1"/>
              <a:t>vurderet</a:t>
            </a:r>
            <a:r>
              <a:rPr lang="en-GB" u="sng" dirty="0"/>
              <a:t> </a:t>
            </a:r>
            <a:r>
              <a:rPr lang="en-GB" u="sng" dirty="0" err="1"/>
              <a:t>interventionsindholdet</a:t>
            </a:r>
            <a:r>
              <a:rPr lang="en-GB" u="sng" dirty="0"/>
              <a:t>:</a:t>
            </a:r>
          </a:p>
          <a:p>
            <a:pPr marL="0" indent="0">
              <a:buNone/>
            </a:pPr>
            <a:r>
              <a:rPr lang="en-GB" dirty="0"/>
              <a:t>O’Rourke et al., 2018: </a:t>
            </a:r>
            <a:r>
              <a:rPr lang="en-US" dirty="0"/>
              <a:t>Provision of information and use of strategies (ITAX) </a:t>
            </a:r>
            <a:endParaRPr lang="en-GB" dirty="0"/>
          </a:p>
          <a:p>
            <a:pPr marL="0" indent="0">
              <a:buNone/>
            </a:pPr>
            <a:r>
              <a:rPr lang="en-GB" dirty="0"/>
              <a:t>Behn et al., 2020: </a:t>
            </a:r>
            <a:r>
              <a:rPr lang="en-US" dirty="0"/>
              <a:t>Education about brain injury and training of communication strategies (TIDieR)</a:t>
            </a:r>
            <a:endParaRPr lang="en-GB" dirty="0"/>
          </a:p>
          <a:p>
            <a:pPr marL="0" indent="0">
              <a:buNone/>
            </a:pPr>
            <a:r>
              <a:rPr lang="en-GB" dirty="0"/>
              <a:t>Cruice et al., 2018: </a:t>
            </a:r>
            <a:r>
              <a:rPr lang="en-GB" dirty="0" err="1"/>
              <a:t>TIDieR</a:t>
            </a:r>
            <a:r>
              <a:rPr lang="en-GB" dirty="0"/>
              <a:t> – review </a:t>
            </a:r>
            <a:r>
              <a:rPr lang="en-GB" dirty="0" err="1"/>
              <a:t>af</a:t>
            </a:r>
            <a:r>
              <a:rPr lang="en-GB" dirty="0"/>
              <a:t> de to </a:t>
            </a:r>
            <a:r>
              <a:rPr lang="en-GB" dirty="0" err="1"/>
              <a:t>afasireviews</a:t>
            </a:r>
            <a:endParaRPr lang="en-GB" dirty="0"/>
          </a:p>
          <a:p>
            <a:pPr marL="0" indent="0">
              <a:buNone/>
            </a:pPr>
            <a:endParaRPr lang="en-GB" dirty="0"/>
          </a:p>
          <a:p>
            <a:pPr marL="0" indent="0">
              <a:buNone/>
            </a:pPr>
            <a:r>
              <a:rPr lang="en-GB" i="1" dirty="0" err="1"/>
              <a:t>Begrænset</a:t>
            </a:r>
            <a:r>
              <a:rPr lang="en-GB" i="1" dirty="0"/>
              <a:t> </a:t>
            </a:r>
            <a:r>
              <a:rPr lang="en-GB" i="1" dirty="0" err="1"/>
              <a:t>fokus</a:t>
            </a:r>
            <a:r>
              <a:rPr lang="en-GB" i="1" dirty="0"/>
              <a:t> </a:t>
            </a:r>
            <a:r>
              <a:rPr lang="en-GB" i="1" dirty="0" err="1"/>
              <a:t>på</a:t>
            </a:r>
            <a:r>
              <a:rPr lang="en-GB" i="1" dirty="0"/>
              <a:t>, </a:t>
            </a:r>
            <a:r>
              <a:rPr lang="en-GB" i="1" dirty="0" err="1"/>
              <a:t>hvordan</a:t>
            </a:r>
            <a:r>
              <a:rPr lang="en-GB" i="1" dirty="0"/>
              <a:t> </a:t>
            </a:r>
            <a:r>
              <a:rPr lang="en-GB" i="1" dirty="0" err="1"/>
              <a:t>indholdet</a:t>
            </a:r>
            <a:r>
              <a:rPr lang="en-GB" i="1" dirty="0"/>
              <a:t> </a:t>
            </a:r>
            <a:r>
              <a:rPr lang="en-GB" i="1" dirty="0" err="1"/>
              <a:t>skaber</a:t>
            </a:r>
            <a:r>
              <a:rPr lang="en-GB" i="1" dirty="0"/>
              <a:t> </a:t>
            </a:r>
            <a:r>
              <a:rPr lang="en-GB" i="1" dirty="0" err="1"/>
              <a:t>ændret</a:t>
            </a:r>
            <a:r>
              <a:rPr lang="en-GB" i="1" dirty="0"/>
              <a:t> </a:t>
            </a:r>
            <a:r>
              <a:rPr lang="en-GB" i="1" dirty="0" err="1"/>
              <a:t>kommunikativ</a:t>
            </a:r>
            <a:r>
              <a:rPr lang="en-GB" i="1" dirty="0"/>
              <a:t> </a:t>
            </a:r>
            <a:r>
              <a:rPr lang="en-GB" i="1" dirty="0" err="1"/>
              <a:t>adfærd</a:t>
            </a:r>
            <a:r>
              <a:rPr lang="en-GB" i="1" dirty="0"/>
              <a:t> </a:t>
            </a:r>
            <a:r>
              <a:rPr lang="en-GB" i="1" dirty="0" err="1"/>
              <a:t>hos</a:t>
            </a:r>
            <a:r>
              <a:rPr lang="en-GB" i="1" dirty="0"/>
              <a:t> </a:t>
            </a:r>
            <a:r>
              <a:rPr lang="en-GB" i="1" dirty="0" err="1"/>
              <a:t>kommunikationspartneren</a:t>
            </a:r>
            <a:r>
              <a:rPr lang="en-GB" i="1" dirty="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2157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Teoretisk</a:t>
            </a:r>
            <a:r>
              <a:rPr lang="en-GB" dirty="0"/>
              <a:t> fundament for CPT</a:t>
            </a:r>
          </a:p>
        </p:txBody>
      </p:sp>
      <p:sp>
        <p:nvSpPr>
          <p:cNvPr id="3" name="Pladsholder til indhold 2"/>
          <p:cNvSpPr>
            <a:spLocks noGrp="1"/>
          </p:cNvSpPr>
          <p:nvPr>
            <p:ph idx="1"/>
          </p:nvPr>
        </p:nvSpPr>
        <p:spPr>
          <a:xfrm>
            <a:off x="8784673" y="2738888"/>
            <a:ext cx="3058683" cy="3323529"/>
          </a:xfrm>
        </p:spPr>
        <p:txBody>
          <a:bodyPr>
            <a:normAutofit fontScale="62500" lnSpcReduction="20000"/>
          </a:bodyPr>
          <a:lstStyle/>
          <a:p>
            <a:pPr marL="0" indent="0">
              <a:buNone/>
            </a:pPr>
            <a:r>
              <a:rPr lang="en-GB" dirty="0"/>
              <a:t>CPT</a:t>
            </a:r>
          </a:p>
          <a:p>
            <a:pPr marL="0" indent="0">
              <a:buNone/>
            </a:pPr>
            <a:r>
              <a:rPr lang="da-DK" dirty="0"/>
              <a:t>Hvis dialog skabes i samarbejde mellem kommunikationspartnerne gennem koordinerede handlinger, og hvis én part ikke til fulde formår at opfylde sin del af samarbejdet i samtalen, så må den anden part naturligt forandre sin tilgang for fortsat at etablere forståelse. MEN samtalepartnerens kommunikative adfærd kan også risikere at medføre ringere betingelser for samarbejdet = behov for CPT. </a:t>
            </a:r>
            <a:endParaRPr lang="en-GB" dirty="0">
              <a:solidFill>
                <a:srgbClr val="FF0000"/>
              </a:solidFill>
            </a:endParaRPr>
          </a:p>
        </p:txBody>
      </p:sp>
      <p:sp>
        <p:nvSpPr>
          <p:cNvPr id="4" name="Højre-venstrepil 3"/>
          <p:cNvSpPr/>
          <p:nvPr/>
        </p:nvSpPr>
        <p:spPr>
          <a:xfrm>
            <a:off x="2583180" y="1572509"/>
            <a:ext cx="1977390" cy="411480"/>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felt 4"/>
          <p:cNvSpPr txBox="1"/>
          <p:nvPr/>
        </p:nvSpPr>
        <p:spPr>
          <a:xfrm>
            <a:off x="1577340" y="1517393"/>
            <a:ext cx="2983230" cy="584775"/>
          </a:xfrm>
          <a:prstGeom prst="rect">
            <a:avLst/>
          </a:prstGeom>
          <a:noFill/>
        </p:spPr>
        <p:txBody>
          <a:bodyPr wrap="square" rtlCol="0">
            <a:spAutoFit/>
          </a:bodyPr>
          <a:lstStyle/>
          <a:p>
            <a:r>
              <a:rPr lang="en-GB" sz="3200" dirty="0"/>
              <a:t>CPT</a:t>
            </a:r>
            <a:endParaRPr lang="en-GB" dirty="0"/>
          </a:p>
        </p:txBody>
      </p:sp>
      <p:sp>
        <p:nvSpPr>
          <p:cNvPr id="6" name="Tekstfelt 5"/>
          <p:cNvSpPr txBox="1"/>
          <p:nvPr/>
        </p:nvSpPr>
        <p:spPr>
          <a:xfrm>
            <a:off x="4653915" y="1485861"/>
            <a:ext cx="4720590" cy="584775"/>
          </a:xfrm>
          <a:prstGeom prst="rect">
            <a:avLst/>
          </a:prstGeom>
          <a:noFill/>
        </p:spPr>
        <p:txBody>
          <a:bodyPr wrap="square" rtlCol="0">
            <a:spAutoFit/>
          </a:bodyPr>
          <a:lstStyle/>
          <a:p>
            <a:r>
              <a:rPr lang="en-GB" sz="3200" dirty="0"/>
              <a:t>KOMMUNIKATIONSTEORI</a:t>
            </a:r>
          </a:p>
        </p:txBody>
      </p:sp>
      <p:graphicFrame>
        <p:nvGraphicFramePr>
          <p:cNvPr id="7" name="Diagram 6"/>
          <p:cNvGraphicFramePr/>
          <p:nvPr>
            <p:extLst>
              <p:ext uri="{D42A27DB-BD31-4B8C-83A1-F6EECF244321}">
                <p14:modId xmlns:p14="http://schemas.microsoft.com/office/powerpoint/2010/main" val="3322583494"/>
              </p:ext>
            </p:extLst>
          </p:nvPr>
        </p:nvGraphicFramePr>
        <p:xfrm>
          <a:off x="703714" y="2157284"/>
          <a:ext cx="742963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frundet rektangel 10"/>
          <p:cNvSpPr/>
          <p:nvPr/>
        </p:nvSpPr>
        <p:spPr>
          <a:xfrm>
            <a:off x="750184" y="5299678"/>
            <a:ext cx="1596290" cy="1183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lede 11"/>
          <p:cNvPicPr>
            <a:picLocks noChangeAspect="1"/>
          </p:cNvPicPr>
          <p:nvPr/>
        </p:nvPicPr>
        <p:blipFill rotWithShape="1">
          <a:blip r:embed="rId8"/>
          <a:srcRect t="18628" b="12433"/>
          <a:stretch/>
        </p:blipFill>
        <p:spPr>
          <a:xfrm>
            <a:off x="802790" y="5648311"/>
            <a:ext cx="1491077" cy="486642"/>
          </a:xfrm>
          <a:prstGeom prst="rect">
            <a:avLst/>
          </a:prstGeom>
        </p:spPr>
      </p:pic>
      <p:sp>
        <p:nvSpPr>
          <p:cNvPr id="13" name="Afrundet rektangel 12"/>
          <p:cNvSpPr/>
          <p:nvPr/>
        </p:nvSpPr>
        <p:spPr>
          <a:xfrm>
            <a:off x="816057" y="3790948"/>
            <a:ext cx="1530417" cy="1146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lede 13"/>
          <p:cNvPicPr>
            <a:picLocks noChangeAspect="1"/>
          </p:cNvPicPr>
          <p:nvPr/>
        </p:nvPicPr>
        <p:blipFill>
          <a:blip r:embed="rId9"/>
          <a:stretch>
            <a:fillRect/>
          </a:stretch>
        </p:blipFill>
        <p:spPr>
          <a:xfrm>
            <a:off x="934578" y="3859478"/>
            <a:ext cx="1420019" cy="1082350"/>
          </a:xfrm>
          <a:prstGeom prst="rect">
            <a:avLst/>
          </a:prstGeom>
        </p:spPr>
      </p:pic>
      <p:sp>
        <p:nvSpPr>
          <p:cNvPr id="17" name="Rektangel 16"/>
          <p:cNvSpPr/>
          <p:nvPr/>
        </p:nvSpPr>
        <p:spPr>
          <a:xfrm>
            <a:off x="8784673" y="2719341"/>
            <a:ext cx="3061252" cy="33235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øjre klammeparentes 17"/>
          <p:cNvSpPr/>
          <p:nvPr/>
        </p:nvSpPr>
        <p:spPr>
          <a:xfrm>
            <a:off x="8245691" y="2811424"/>
            <a:ext cx="426639" cy="3080208"/>
          </a:xfrm>
          <a:prstGeom prst="rightBrace">
            <a:avLst>
              <a:gd name="adj1" fmla="val 8333"/>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776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C7F92-6F41-15DA-60A5-2066818191CB}"/>
              </a:ext>
            </a:extLst>
          </p:cNvPr>
          <p:cNvSpPr>
            <a:spLocks noGrp="1"/>
          </p:cNvSpPr>
          <p:nvPr>
            <p:ph type="title"/>
          </p:nvPr>
        </p:nvSpPr>
        <p:spPr/>
        <p:txBody>
          <a:bodyPr/>
          <a:lstStyle/>
          <a:p>
            <a:r>
              <a:rPr lang="da-DK" dirty="0"/>
              <a:t>Kort præsentationsrunde</a:t>
            </a:r>
          </a:p>
        </p:txBody>
      </p:sp>
      <p:sp>
        <p:nvSpPr>
          <p:cNvPr id="3" name="Pladsholder til indhold 2">
            <a:extLst>
              <a:ext uri="{FF2B5EF4-FFF2-40B4-BE49-F238E27FC236}">
                <a16:creationId xmlns:a16="http://schemas.microsoft.com/office/drawing/2014/main" id="{E16A7577-A7FA-C5C3-62D5-336AF1556E1A}"/>
              </a:ext>
            </a:extLst>
          </p:cNvPr>
          <p:cNvSpPr>
            <a:spLocks noGrp="1"/>
          </p:cNvSpPr>
          <p:nvPr>
            <p:ph idx="1"/>
          </p:nvPr>
        </p:nvSpPr>
        <p:spPr/>
        <p:txBody>
          <a:bodyPr/>
          <a:lstStyle/>
          <a:p>
            <a:r>
              <a:rPr lang="da-DK" dirty="0"/>
              <a:t>Navn</a:t>
            </a:r>
          </a:p>
          <a:p>
            <a:r>
              <a:rPr lang="da-DK" dirty="0"/>
              <a:t>Arbejdssted</a:t>
            </a:r>
          </a:p>
          <a:p>
            <a:r>
              <a:rPr lang="da-DK" dirty="0"/>
              <a:t>Erfaring med CPT </a:t>
            </a:r>
          </a:p>
        </p:txBody>
      </p:sp>
    </p:spTree>
    <p:extLst>
      <p:ext uri="{BB962C8B-B14F-4D97-AF65-F5344CB8AC3E}">
        <p14:creationId xmlns:p14="http://schemas.microsoft.com/office/powerpoint/2010/main" val="269020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F80C-A28D-46FB-4E88-53482F95915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9B717E8B-53A9-4656-1018-62C605AE41CB}"/>
              </a:ext>
            </a:extLst>
          </p:cNvPr>
          <p:cNvSpPr>
            <a:spLocks noGrp="1"/>
          </p:cNvSpPr>
          <p:nvPr>
            <p:ph idx="1"/>
          </p:nvPr>
        </p:nvSpPr>
        <p:spPr>
          <a:xfrm>
            <a:off x="838200" y="1337253"/>
            <a:ext cx="10515600" cy="4351338"/>
          </a:xfrm>
        </p:spPr>
        <p:txBody>
          <a:bodyPr>
            <a:normAutofit lnSpcReduction="10000"/>
          </a:bodyPr>
          <a:lstStyle/>
          <a:p>
            <a:pPr marL="0" indent="0" algn="ctr">
              <a:buNone/>
            </a:pPr>
            <a:r>
              <a:rPr lang="da-DK" sz="5400" dirty="0"/>
              <a:t>Samtalepartnertræning til </a:t>
            </a:r>
            <a:r>
              <a:rPr lang="da-DK" sz="5400" dirty="0">
                <a:effectLst/>
                <a:latin typeface="Calibri" panose="020F0502020204030204" pitchFamily="34" charset="0"/>
                <a:ea typeface="Calibri" panose="020F0502020204030204" pitchFamily="34" charset="0"/>
                <a:cs typeface="Times New Roman" panose="02020603050405020304" pitchFamily="18" charset="0"/>
              </a:rPr>
              <a:t>sundhedspersonale, der kommunikerer med mennesker med kognitive kommunikations-forstyrrelser</a:t>
            </a:r>
          </a:p>
          <a:p>
            <a:pPr marL="0" indent="0" algn="ctr">
              <a:buNone/>
            </a:pPr>
            <a:r>
              <a:rPr lang="da-DK" sz="3200" dirty="0">
                <a:latin typeface="Calibri" panose="020F0502020204030204" pitchFamily="34" charset="0"/>
                <a:cs typeface="Times New Roman" panose="02020603050405020304" pitchFamily="18" charset="0"/>
              </a:rPr>
              <a:t>v. Iben Christensen (</a:t>
            </a:r>
            <a:r>
              <a:rPr lang="da-DK" sz="3200" dirty="0" err="1">
                <a:latin typeface="Calibri" panose="020F0502020204030204" pitchFamily="34" charset="0"/>
                <a:cs typeface="Times New Roman" panose="02020603050405020304" pitchFamily="18" charset="0"/>
              </a:rPr>
              <a:t>seperate</a:t>
            </a:r>
            <a:r>
              <a:rPr lang="da-DK" sz="3200" dirty="0">
                <a:latin typeface="Calibri" panose="020F0502020204030204" pitchFamily="34" charset="0"/>
                <a:cs typeface="Times New Roman" panose="02020603050405020304" pitchFamily="18" charset="0"/>
              </a:rPr>
              <a:t> slides)</a:t>
            </a:r>
            <a:endParaRPr lang="da-DK" sz="3200" dirty="0"/>
          </a:p>
        </p:txBody>
      </p:sp>
    </p:spTree>
    <p:extLst>
      <p:ext uri="{BB962C8B-B14F-4D97-AF65-F5344CB8AC3E}">
        <p14:creationId xmlns:p14="http://schemas.microsoft.com/office/powerpoint/2010/main" val="3164367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plementere, Gøre, Implementering">
            <a:extLst>
              <a:ext uri="{FF2B5EF4-FFF2-40B4-BE49-F238E27FC236}">
                <a16:creationId xmlns:a16="http://schemas.microsoft.com/office/drawing/2014/main" id="{15ACDF54-BF37-2A57-10B9-4D7E0D303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A37B0A0-941C-8BDA-2983-CBA13E7CEB4C}"/>
              </a:ext>
            </a:extLst>
          </p:cNvPr>
          <p:cNvSpPr>
            <a:spLocks noGrp="1"/>
          </p:cNvSpPr>
          <p:nvPr>
            <p:ph type="title"/>
          </p:nvPr>
        </p:nvSpPr>
        <p:spPr>
          <a:xfrm>
            <a:off x="7531610" y="365125"/>
            <a:ext cx="3822189" cy="1899912"/>
          </a:xfrm>
        </p:spPr>
        <p:txBody>
          <a:bodyPr>
            <a:normAutofit/>
          </a:bodyPr>
          <a:lstStyle/>
          <a:p>
            <a:endParaRPr lang="da-DK" sz="4000"/>
          </a:p>
        </p:txBody>
      </p:sp>
      <p:sp>
        <p:nvSpPr>
          <p:cNvPr id="3" name="Pladsholder til indhold 2">
            <a:extLst>
              <a:ext uri="{FF2B5EF4-FFF2-40B4-BE49-F238E27FC236}">
                <a16:creationId xmlns:a16="http://schemas.microsoft.com/office/drawing/2014/main" id="{5C207096-9E4F-B4F5-496F-5644E74963A1}"/>
              </a:ext>
            </a:extLst>
          </p:cNvPr>
          <p:cNvSpPr>
            <a:spLocks noGrp="1"/>
          </p:cNvSpPr>
          <p:nvPr>
            <p:ph idx="1"/>
          </p:nvPr>
        </p:nvSpPr>
        <p:spPr>
          <a:xfrm>
            <a:off x="7868335" y="1461185"/>
            <a:ext cx="4239765" cy="3742762"/>
          </a:xfrm>
        </p:spPr>
        <p:txBody>
          <a:bodyPr>
            <a:normAutofit/>
          </a:bodyPr>
          <a:lstStyle/>
          <a:p>
            <a:pPr marL="0" indent="0">
              <a:buNone/>
            </a:pPr>
            <a:endParaRPr lang="da-DK" sz="2000" dirty="0">
              <a:latin typeface="Calibri" panose="020F0502020204030204" pitchFamily="34" charset="0"/>
              <a:cs typeface="Times New Roman" panose="02020603050405020304" pitchFamily="18" charset="0"/>
            </a:endParaRPr>
          </a:p>
          <a:p>
            <a:pPr marL="0" indent="0">
              <a:buNone/>
            </a:pPr>
            <a:r>
              <a:rPr lang="da-DK" sz="4400" dirty="0">
                <a:latin typeface="Calibri" panose="020F0502020204030204" pitchFamily="34" charset="0"/>
                <a:cs typeface="Times New Roman" panose="02020603050405020304" pitchFamily="18" charset="0"/>
              </a:rPr>
              <a:t>Implementerings-strategier </a:t>
            </a:r>
          </a:p>
          <a:p>
            <a:pPr marL="0" indent="0">
              <a:buNone/>
            </a:pPr>
            <a:r>
              <a:rPr lang="da-DK" sz="4400" dirty="0">
                <a:latin typeface="Calibri" panose="020F0502020204030204" pitchFamily="34" charset="0"/>
                <a:cs typeface="Times New Roman" panose="02020603050405020304" pitchFamily="18" charset="0"/>
              </a:rPr>
              <a:t>ifm. professionel samtalepartner-træning</a:t>
            </a:r>
            <a:endParaRPr lang="da-DK" sz="4400" dirty="0"/>
          </a:p>
        </p:txBody>
      </p:sp>
      <p:pic>
        <p:nvPicPr>
          <p:cNvPr id="9" name="Billede 8">
            <a:extLst>
              <a:ext uri="{FF2B5EF4-FFF2-40B4-BE49-F238E27FC236}">
                <a16:creationId xmlns:a16="http://schemas.microsoft.com/office/drawing/2014/main" id="{2B33E9EA-EF9B-56DA-6EB2-1F7550C97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
        <p:nvSpPr>
          <p:cNvPr id="10" name="Tekstfelt 9">
            <a:extLst>
              <a:ext uri="{FF2B5EF4-FFF2-40B4-BE49-F238E27FC236}">
                <a16:creationId xmlns:a16="http://schemas.microsoft.com/office/drawing/2014/main" id="{1B85797D-2F02-7B3A-A4B7-41494C6EFA4E}"/>
              </a:ext>
            </a:extLst>
          </p:cNvPr>
          <p:cNvSpPr txBox="1"/>
          <p:nvPr/>
        </p:nvSpPr>
        <p:spPr>
          <a:xfrm>
            <a:off x="68129" y="55403"/>
            <a:ext cx="8784926" cy="923330"/>
          </a:xfrm>
          <a:prstGeom prst="rect">
            <a:avLst/>
          </a:prstGeom>
          <a:noFill/>
        </p:spPr>
        <p:txBody>
          <a:bodyPr wrap="square" rtlCol="0">
            <a:spAutoFit/>
          </a:bodyPr>
          <a:lstStyle/>
          <a:p>
            <a:r>
              <a:rPr lang="da-DK" dirty="0"/>
              <a:t>Disclosure: Jeg modtager løn fra SDU, løn for denne præsentation fra ALF, og SDU modtager et mindre beløb, når jeg underviser </a:t>
            </a:r>
            <a:r>
              <a:rPr lang="da-DK" dirty="0" err="1"/>
              <a:t>KomTil</a:t>
            </a:r>
            <a:r>
              <a:rPr lang="da-DK" dirty="0"/>
              <a:t>-træn-trænere. Jeg og SDU tjener intet på salg af materialer. TrygFonden og Region Syddanmark har givet penge til udvikling af </a:t>
            </a:r>
            <a:r>
              <a:rPr lang="da-DK" dirty="0" err="1"/>
              <a:t>KomTil</a:t>
            </a:r>
            <a:r>
              <a:rPr lang="da-DK" dirty="0"/>
              <a:t>.</a:t>
            </a:r>
          </a:p>
        </p:txBody>
      </p:sp>
    </p:spTree>
    <p:extLst>
      <p:ext uri="{BB962C8B-B14F-4D97-AF65-F5344CB8AC3E}">
        <p14:creationId xmlns:p14="http://schemas.microsoft.com/office/powerpoint/2010/main" val="2308959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4">
            <a:extLst>
              <a:ext uri="{FF2B5EF4-FFF2-40B4-BE49-F238E27FC236}">
                <a16:creationId xmlns:a16="http://schemas.microsoft.com/office/drawing/2014/main" id="{D4C81DC7-B50E-0159-0C37-D5FECC7FA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483" y="365125"/>
            <a:ext cx="1715020" cy="2138671"/>
          </a:xfrm>
          <a:prstGeom prst="rect">
            <a:avLst/>
          </a:prstGeom>
        </p:spPr>
      </p:pic>
      <p:sp>
        <p:nvSpPr>
          <p:cNvPr id="2" name="Titel 1">
            <a:extLst>
              <a:ext uri="{FF2B5EF4-FFF2-40B4-BE49-F238E27FC236}">
                <a16:creationId xmlns:a16="http://schemas.microsoft.com/office/drawing/2014/main" id="{901F5D01-0FB6-2A7A-5225-F5849F233113}"/>
              </a:ext>
            </a:extLst>
          </p:cNvPr>
          <p:cNvSpPr>
            <a:spLocks noGrp="1"/>
          </p:cNvSpPr>
          <p:nvPr>
            <p:ph type="title"/>
          </p:nvPr>
        </p:nvSpPr>
        <p:spPr/>
        <p:txBody>
          <a:bodyPr/>
          <a:lstStyle/>
          <a:p>
            <a:r>
              <a:rPr lang="da-DK" dirty="0"/>
              <a:t>Kort om </a:t>
            </a:r>
            <a:r>
              <a:rPr lang="da-DK" dirty="0" err="1"/>
              <a:t>KomTil</a:t>
            </a:r>
            <a:endParaRPr lang="da-DK" dirty="0"/>
          </a:p>
        </p:txBody>
      </p:sp>
      <p:sp>
        <p:nvSpPr>
          <p:cNvPr id="3" name="Pladsholder til indhold 2">
            <a:extLst>
              <a:ext uri="{FF2B5EF4-FFF2-40B4-BE49-F238E27FC236}">
                <a16:creationId xmlns:a16="http://schemas.microsoft.com/office/drawing/2014/main" id="{F071D522-593C-D784-E325-78DF5B177032}"/>
              </a:ext>
            </a:extLst>
          </p:cNvPr>
          <p:cNvSpPr>
            <a:spLocks noGrp="1"/>
          </p:cNvSpPr>
          <p:nvPr>
            <p:ph idx="1"/>
          </p:nvPr>
        </p:nvSpPr>
        <p:spPr/>
        <p:txBody>
          <a:bodyPr>
            <a:normAutofit fontScale="77500" lnSpcReduction="20000"/>
          </a:bodyPr>
          <a:lstStyle/>
          <a:p>
            <a:r>
              <a:rPr lang="da-DK" dirty="0"/>
              <a:t>Dansk udviklet CPT til sundhedsprofessionelle, der kommunikerer med mennesker med afasi</a:t>
            </a:r>
          </a:p>
          <a:p>
            <a:r>
              <a:rPr lang="da-DK" dirty="0"/>
              <a:t>Det står på skuldrene af andre programmer</a:t>
            </a:r>
          </a:p>
          <a:p>
            <a:r>
              <a:rPr lang="da-DK" dirty="0" err="1"/>
              <a:t>Samskabt</a:t>
            </a:r>
            <a:r>
              <a:rPr lang="da-DK" dirty="0"/>
              <a:t> med interessenter (personer med afasi, pårørende, fagpersoner fra region og kommuner)</a:t>
            </a:r>
          </a:p>
          <a:p>
            <a:r>
              <a:rPr lang="da-DK" dirty="0"/>
              <a:t>Træn-træneren-model (træneren behøves ikke være logopæd)</a:t>
            </a:r>
          </a:p>
          <a:p>
            <a:r>
              <a:rPr lang="da-DK" dirty="0"/>
              <a:t>Intervention der gives 2 x 3 timer, indeholder forskellige didaktiske elementer (undervisning, refleksion, øvelser)</a:t>
            </a:r>
          </a:p>
          <a:p>
            <a:r>
              <a:rPr lang="da-DK" dirty="0"/>
              <a:t>Giver deltageren viden, færdigheder og kompetencer omkring afasi, kommunikation med mennesker med afasi og strategier + værktøjer til brug i kommunikationen</a:t>
            </a:r>
          </a:p>
          <a:p>
            <a:pPr marL="0" indent="0">
              <a:buNone/>
            </a:pPr>
            <a:r>
              <a:rPr lang="da-DK" dirty="0"/>
              <a:t>&gt; Alt sammen med det formål at gøre mennesket med afasi i stand til at deltage i alt vedr. sin egen sundhed og sygdom, men også for at kunne føle sig som et menneske trods de ændrede kommunikative færdigheder. </a:t>
            </a:r>
          </a:p>
        </p:txBody>
      </p:sp>
      <p:pic>
        <p:nvPicPr>
          <p:cNvPr id="5" name="Billede 4">
            <a:extLst>
              <a:ext uri="{FF2B5EF4-FFF2-40B4-BE49-F238E27FC236}">
                <a16:creationId xmlns:a16="http://schemas.microsoft.com/office/drawing/2014/main" id="{29321855-6439-8AB3-8DC6-F948C8D1D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127619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5278" y="1616253"/>
            <a:ext cx="2838614" cy="3638068"/>
          </a:xfrm>
        </p:spPr>
        <p:txBody>
          <a:bodyPr>
            <a:normAutofit/>
          </a:bodyPr>
          <a:lstStyle/>
          <a:p>
            <a:r>
              <a:rPr lang="da-DK" sz="1800" dirty="0">
                <a:solidFill>
                  <a:srgbClr val="FFFFFF"/>
                </a:solidFill>
              </a:rPr>
              <a:t>Hvad er </a:t>
            </a:r>
          </a:p>
        </p:txBody>
      </p:sp>
      <p:graphicFrame>
        <p:nvGraphicFramePr>
          <p:cNvPr id="5" name="Pladsholder til indhold 2">
            <a:extLst>
              <a:ext uri="{FF2B5EF4-FFF2-40B4-BE49-F238E27FC236}">
                <a16:creationId xmlns:a16="http://schemas.microsoft.com/office/drawing/2014/main" id="{F903C707-B423-41AA-ACA7-FE2627E3D040}"/>
              </a:ext>
            </a:extLst>
          </p:cNvPr>
          <p:cNvGraphicFramePr>
            <a:graphicFrameLocks noGrp="1"/>
          </p:cNvGraphicFramePr>
          <p:nvPr>
            <p:ph idx="1"/>
            <p:extLst>
              <p:ext uri="{D42A27DB-BD31-4B8C-83A1-F6EECF244321}">
                <p14:modId xmlns:p14="http://schemas.microsoft.com/office/powerpoint/2010/main" val="4238124039"/>
              </p:ext>
            </p:extLst>
          </p:nvPr>
        </p:nvGraphicFramePr>
        <p:xfrm>
          <a:off x="5133892" y="161509"/>
          <a:ext cx="3663902"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ktangel 3">
            <a:extLst>
              <a:ext uri="{FF2B5EF4-FFF2-40B4-BE49-F238E27FC236}">
                <a16:creationId xmlns:a16="http://schemas.microsoft.com/office/drawing/2014/main" id="{B315994C-DEA8-4C62-AE51-4CBCEA98B740}"/>
              </a:ext>
            </a:extLst>
          </p:cNvPr>
          <p:cNvSpPr/>
          <p:nvPr/>
        </p:nvSpPr>
        <p:spPr>
          <a:xfrm>
            <a:off x="8998442" y="4277489"/>
            <a:ext cx="2637966" cy="300082"/>
          </a:xfrm>
          <a:prstGeom prst="rect">
            <a:avLst/>
          </a:prstGeom>
        </p:spPr>
        <p:txBody>
          <a:bodyPr wrap="none">
            <a:spAutoFit/>
          </a:bodyPr>
          <a:lstStyle/>
          <a:p>
            <a:r>
              <a:rPr lang="da-DK" sz="1350" dirty="0"/>
              <a:t>Mitchell, 2011 / </a:t>
            </a:r>
            <a:r>
              <a:rPr lang="da-DK" sz="1350" dirty="0" err="1"/>
              <a:t>Fixsen</a:t>
            </a:r>
            <a:r>
              <a:rPr lang="da-DK" sz="1350" dirty="0"/>
              <a:t> et al., 2005 </a:t>
            </a:r>
          </a:p>
        </p:txBody>
      </p:sp>
      <p:sp>
        <p:nvSpPr>
          <p:cNvPr id="3" name="Tekstfelt 2">
            <a:extLst>
              <a:ext uri="{FF2B5EF4-FFF2-40B4-BE49-F238E27FC236}">
                <a16:creationId xmlns:a16="http://schemas.microsoft.com/office/drawing/2014/main" id="{4581ADFD-F567-5743-B186-9907120D8612}"/>
              </a:ext>
            </a:extLst>
          </p:cNvPr>
          <p:cNvSpPr txBox="1"/>
          <p:nvPr/>
        </p:nvSpPr>
        <p:spPr>
          <a:xfrm>
            <a:off x="1153699" y="1533816"/>
            <a:ext cx="3458223" cy="1200329"/>
          </a:xfrm>
          <a:prstGeom prst="rect">
            <a:avLst/>
          </a:prstGeom>
          <a:noFill/>
        </p:spPr>
        <p:txBody>
          <a:bodyPr wrap="square" rtlCol="0">
            <a:spAutoFit/>
          </a:bodyPr>
          <a:lstStyle/>
          <a:p>
            <a:r>
              <a:rPr lang="da-DK" sz="3600" dirty="0"/>
              <a:t>Hvad er </a:t>
            </a:r>
          </a:p>
          <a:p>
            <a:r>
              <a:rPr lang="da-DK" sz="3600" dirty="0"/>
              <a:t>implementering?</a:t>
            </a:r>
          </a:p>
        </p:txBody>
      </p:sp>
      <p:sp>
        <p:nvSpPr>
          <p:cNvPr id="7" name="Tekstfelt 6">
            <a:extLst>
              <a:ext uri="{FF2B5EF4-FFF2-40B4-BE49-F238E27FC236}">
                <a16:creationId xmlns:a16="http://schemas.microsoft.com/office/drawing/2014/main" id="{8E9BDEF6-EBE1-ADFE-95D4-41C98C119578}"/>
              </a:ext>
            </a:extLst>
          </p:cNvPr>
          <p:cNvSpPr txBox="1"/>
          <p:nvPr/>
        </p:nvSpPr>
        <p:spPr>
          <a:xfrm>
            <a:off x="109647" y="4658016"/>
            <a:ext cx="11972705" cy="1754326"/>
          </a:xfrm>
          <a:prstGeom prst="rect">
            <a:avLst/>
          </a:prstGeom>
          <a:noFill/>
        </p:spPr>
        <p:txBody>
          <a:bodyPr wrap="square" rtlCol="0">
            <a:spAutoFit/>
          </a:bodyPr>
          <a:lstStyle/>
          <a:p>
            <a:r>
              <a:rPr lang="da-DK" dirty="0"/>
              <a:t>Det lyder måske simpelt, men det er ikke simpelt. Nok også årsagen til at der blomstrer en større gren af forskning omkring implementering også i logopædien lige pt. </a:t>
            </a:r>
          </a:p>
          <a:p>
            <a:endParaRPr lang="da-DK" dirty="0"/>
          </a:p>
          <a:p>
            <a:r>
              <a:rPr lang="da-DK" dirty="0"/>
              <a:t>Forskningen viser tydelige eksempler: Det tager 17 år for kun 14% af nye videnskabelige opdagelser at nå til at være en del af daglig klinisk praksis (</a:t>
            </a:r>
            <a:r>
              <a:rPr lang="da-DK" dirty="0" err="1"/>
              <a:t>Westfall</a:t>
            </a:r>
            <a:r>
              <a:rPr lang="da-DK" dirty="0"/>
              <a:t> et al., 2007). Kun 1/3 af kliniske retningslinjer overholdes (</a:t>
            </a:r>
            <a:r>
              <a:rPr lang="da-DK" dirty="0" err="1"/>
              <a:t>Mickan</a:t>
            </a:r>
            <a:r>
              <a:rPr lang="da-DK" dirty="0"/>
              <a:t> et al., 2011). </a:t>
            </a:r>
          </a:p>
          <a:p>
            <a:endParaRPr lang="da-DK" dirty="0"/>
          </a:p>
        </p:txBody>
      </p:sp>
      <p:pic>
        <p:nvPicPr>
          <p:cNvPr id="6" name="Billede 5">
            <a:extLst>
              <a:ext uri="{FF2B5EF4-FFF2-40B4-BE49-F238E27FC236}">
                <a16:creationId xmlns:a16="http://schemas.microsoft.com/office/drawing/2014/main" id="{B30A3F3B-58E4-9ED4-1715-30737C270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281796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sselnødder, Nødder, Skaller">
            <a:extLst>
              <a:ext uri="{FF2B5EF4-FFF2-40B4-BE49-F238E27FC236}">
                <a16:creationId xmlns:a16="http://schemas.microsoft.com/office/drawing/2014/main" id="{C5CF7B0D-588C-CE2A-0168-CAB13D6268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6205697-2C30-D778-3822-5E3E14BF7883}"/>
              </a:ext>
            </a:extLst>
          </p:cNvPr>
          <p:cNvSpPr>
            <a:spLocks noGrp="1"/>
          </p:cNvSpPr>
          <p:nvPr>
            <p:ph type="title"/>
          </p:nvPr>
        </p:nvSpPr>
        <p:spPr>
          <a:xfrm>
            <a:off x="8342699" y="0"/>
            <a:ext cx="3822189" cy="1899912"/>
          </a:xfrm>
        </p:spPr>
        <p:txBody>
          <a:bodyPr>
            <a:normAutofit/>
          </a:bodyPr>
          <a:lstStyle/>
          <a:p>
            <a:r>
              <a:rPr lang="da-DK" sz="4000" dirty="0"/>
              <a:t>Implementering i en nøddeskal</a:t>
            </a:r>
          </a:p>
        </p:txBody>
      </p:sp>
      <p:sp>
        <p:nvSpPr>
          <p:cNvPr id="3" name="Pladsholder til indhold 2">
            <a:extLst>
              <a:ext uri="{FF2B5EF4-FFF2-40B4-BE49-F238E27FC236}">
                <a16:creationId xmlns:a16="http://schemas.microsoft.com/office/drawing/2014/main" id="{032A4616-DD9C-ACFC-ED1C-BB0AB2B4E1EF}"/>
              </a:ext>
            </a:extLst>
          </p:cNvPr>
          <p:cNvSpPr>
            <a:spLocks noGrp="1"/>
          </p:cNvSpPr>
          <p:nvPr>
            <p:ph idx="1"/>
          </p:nvPr>
        </p:nvSpPr>
        <p:spPr>
          <a:xfrm>
            <a:off x="8554453" y="1899912"/>
            <a:ext cx="3404936" cy="4681362"/>
          </a:xfrm>
        </p:spPr>
        <p:txBody>
          <a:bodyPr>
            <a:normAutofit lnSpcReduction="10000"/>
          </a:bodyPr>
          <a:lstStyle/>
          <a:p>
            <a:r>
              <a:rPr lang="da-DK" sz="2000" dirty="0"/>
              <a:t>Vi har et behov for at gøre noget anderledes</a:t>
            </a:r>
          </a:p>
          <a:p>
            <a:r>
              <a:rPr lang="da-DK" sz="2000" dirty="0"/>
              <a:t>Vi har evidens, for at det giver mening/virker</a:t>
            </a:r>
          </a:p>
          <a:p>
            <a:r>
              <a:rPr lang="da-DK" sz="2000" dirty="0"/>
              <a:t>Det betyder vi skal gøre noget nyt (aka vi skal ændre adfærd)</a:t>
            </a:r>
          </a:p>
          <a:p>
            <a:r>
              <a:rPr lang="da-DK" sz="2000" dirty="0"/>
              <a:t>Dem, der ikke føler behovet, vil vi også gerne have til at ændre adfærd</a:t>
            </a:r>
          </a:p>
          <a:p>
            <a:r>
              <a:rPr lang="da-DK" sz="2000" dirty="0"/>
              <a:t>Der er en vist risiko for at det nye ikke kommer </a:t>
            </a:r>
            <a:r>
              <a:rPr lang="da-DK" sz="2000" dirty="0" err="1"/>
              <a:t>individdet</a:t>
            </a:r>
            <a:r>
              <a:rPr lang="da-DK" sz="2000" dirty="0"/>
              <a:t> helt vildt til gavn – i hvert fald ikke ift. hvor hårdt det er at ændre adfærd</a:t>
            </a:r>
          </a:p>
          <a:p>
            <a:pPr marL="0" indent="0">
              <a:buNone/>
            </a:pPr>
            <a:endParaRPr lang="da-DK" sz="2000" dirty="0"/>
          </a:p>
          <a:p>
            <a:pPr marL="0" indent="0">
              <a:buNone/>
            </a:pPr>
            <a:endParaRPr lang="da-DK" sz="2000" dirty="0"/>
          </a:p>
          <a:p>
            <a:pPr marL="0" indent="0">
              <a:buNone/>
            </a:pPr>
            <a:endParaRPr lang="da-DK" sz="2000" dirty="0"/>
          </a:p>
        </p:txBody>
      </p:sp>
      <p:pic>
        <p:nvPicPr>
          <p:cNvPr id="4" name="Billede 3">
            <a:extLst>
              <a:ext uri="{FF2B5EF4-FFF2-40B4-BE49-F238E27FC236}">
                <a16:creationId xmlns:a16="http://schemas.microsoft.com/office/drawing/2014/main" id="{DE91BD78-295C-6710-C9E1-958E40C3E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154268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34EC-7B1D-F166-80B1-273FDDBD12F4}"/>
              </a:ext>
            </a:extLst>
          </p:cNvPr>
          <p:cNvSpPr>
            <a:spLocks noGrp="1"/>
          </p:cNvSpPr>
          <p:nvPr>
            <p:ph type="title"/>
          </p:nvPr>
        </p:nvSpPr>
        <p:spPr/>
        <p:txBody>
          <a:bodyPr/>
          <a:lstStyle/>
          <a:p>
            <a:r>
              <a:rPr lang="da-DK" dirty="0"/>
              <a:t>Fra forskning til praksis</a:t>
            </a:r>
          </a:p>
        </p:txBody>
      </p:sp>
      <p:pic>
        <p:nvPicPr>
          <p:cNvPr id="4" name="Picture 4" descr="Diagram, text&#10;&#10;Description automatically generated">
            <a:extLst>
              <a:ext uri="{FF2B5EF4-FFF2-40B4-BE49-F238E27FC236}">
                <a16:creationId xmlns:a16="http://schemas.microsoft.com/office/drawing/2014/main" id="{6A613476-0CA6-5DB1-AD7B-F74ED6668A8D}"/>
              </a:ext>
            </a:extLst>
          </p:cNvPr>
          <p:cNvPicPr>
            <a:picLocks noGrp="1" noChangeAspect="1"/>
          </p:cNvPicPr>
          <p:nvPr>
            <p:ph idx="1"/>
          </p:nvPr>
        </p:nvPicPr>
        <p:blipFill>
          <a:blip r:embed="rId3"/>
          <a:stretch>
            <a:fillRect/>
          </a:stretch>
        </p:blipFill>
        <p:spPr>
          <a:xfrm>
            <a:off x="1597095" y="1825625"/>
            <a:ext cx="8997810" cy="4351338"/>
          </a:xfrm>
          <a:prstGeom prst="rect">
            <a:avLst/>
          </a:prstGeom>
        </p:spPr>
      </p:pic>
      <p:sp>
        <p:nvSpPr>
          <p:cNvPr id="5" name="TextBox 4">
            <a:extLst>
              <a:ext uri="{FF2B5EF4-FFF2-40B4-BE49-F238E27FC236}">
                <a16:creationId xmlns:a16="http://schemas.microsoft.com/office/drawing/2014/main" id="{494474FF-4547-98C0-427C-A60CE455B9C1}"/>
              </a:ext>
            </a:extLst>
          </p:cNvPr>
          <p:cNvSpPr txBox="1"/>
          <p:nvPr/>
        </p:nvSpPr>
        <p:spPr>
          <a:xfrm>
            <a:off x="0" y="6488668"/>
            <a:ext cx="94698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https://www.albertahealthservices.ca/assets/info/amh/if-amh-ke-kt-vs-implementation-science.pdf</a:t>
            </a:r>
          </a:p>
        </p:txBody>
      </p:sp>
      <p:pic>
        <p:nvPicPr>
          <p:cNvPr id="3" name="Billede 2">
            <a:extLst>
              <a:ext uri="{FF2B5EF4-FFF2-40B4-BE49-F238E27FC236}">
                <a16:creationId xmlns:a16="http://schemas.microsoft.com/office/drawing/2014/main" id="{32C2E5DF-74C0-CDCA-53FB-E4E9574CD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69803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7DD7D08B-D524-4745-D986-5032F7041825}"/>
              </a:ext>
            </a:extLst>
          </p:cNvPr>
          <p:cNvPicPr/>
          <p:nvPr/>
        </p:nvPicPr>
        <p:blipFill rotWithShape="1">
          <a:blip r:embed="rId3"/>
          <a:srcRect l="15711" t="27429"/>
          <a:stretch/>
        </p:blipFill>
        <p:spPr>
          <a:xfrm>
            <a:off x="6096000" y="3845421"/>
            <a:ext cx="6093372" cy="3394472"/>
          </a:xfrm>
          <a:prstGeom prst="rect">
            <a:avLst/>
          </a:prstGeom>
          <a:ln>
            <a:noFill/>
          </a:ln>
        </p:spPr>
      </p:pic>
      <p:sp>
        <p:nvSpPr>
          <p:cNvPr id="2" name="Titel 1"/>
          <p:cNvSpPr>
            <a:spLocks noGrp="1"/>
          </p:cNvSpPr>
          <p:nvPr>
            <p:ph type="title"/>
          </p:nvPr>
        </p:nvSpPr>
        <p:spPr>
          <a:xfrm>
            <a:off x="493295" y="228149"/>
            <a:ext cx="11454063" cy="954925"/>
          </a:xfrm>
        </p:spPr>
        <p:txBody>
          <a:bodyPr>
            <a:normAutofit fontScale="90000"/>
          </a:bodyPr>
          <a:lstStyle/>
          <a:p>
            <a:r>
              <a:rPr lang="da-DK" dirty="0"/>
              <a:t>Adfærdsforandring relateret til CPT for sundhedsprofessionelle</a:t>
            </a:r>
          </a:p>
        </p:txBody>
      </p:sp>
      <p:sp>
        <p:nvSpPr>
          <p:cNvPr id="3" name="Pladsholder til indhold 2"/>
          <p:cNvSpPr>
            <a:spLocks noGrp="1"/>
          </p:cNvSpPr>
          <p:nvPr>
            <p:ph idx="1"/>
          </p:nvPr>
        </p:nvSpPr>
        <p:spPr>
          <a:xfrm>
            <a:off x="493295" y="1820746"/>
            <a:ext cx="11333747" cy="2770632"/>
          </a:xfrm>
        </p:spPr>
        <p:txBody>
          <a:bodyPr>
            <a:noAutofit/>
          </a:bodyPr>
          <a:lstStyle/>
          <a:p>
            <a:pPr marL="0" indent="0">
              <a:buNone/>
            </a:pPr>
            <a:r>
              <a:rPr lang="da-DK" dirty="0"/>
              <a:t>Succes = De sundhedsprofessionelle bliver </a:t>
            </a:r>
            <a:r>
              <a:rPr lang="da-DK" b="1" dirty="0"/>
              <a:t>i stand til at anvende</a:t>
            </a:r>
            <a:r>
              <a:rPr lang="da-DK" dirty="0"/>
              <a:t> og </a:t>
            </a:r>
            <a:r>
              <a:rPr lang="da-DK" b="1" dirty="0"/>
              <a:t>ser gevinsten </a:t>
            </a:r>
            <a:r>
              <a:rPr lang="da-DK" dirty="0"/>
              <a:t>ved at anvende strategierne og værktøjerne – og gør det!</a:t>
            </a:r>
          </a:p>
          <a:p>
            <a:pPr marL="0" indent="0">
              <a:buNone/>
            </a:pPr>
            <a:endParaRPr lang="da-DK" dirty="0"/>
          </a:p>
          <a:p>
            <a:pPr marL="0" indent="0">
              <a:buNone/>
            </a:pPr>
            <a:r>
              <a:rPr lang="en-US" dirty="0">
                <a:cs typeface="Arial"/>
              </a:rPr>
              <a:t>Men det er </a:t>
            </a:r>
            <a:r>
              <a:rPr lang="en-US" dirty="0" err="1">
                <a:cs typeface="Arial"/>
              </a:rPr>
              <a:t>ikke</a:t>
            </a:r>
            <a:r>
              <a:rPr lang="en-US" dirty="0">
                <a:cs typeface="Arial"/>
              </a:rPr>
              <a:t> </a:t>
            </a:r>
            <a:r>
              <a:rPr lang="en-US" dirty="0" err="1">
                <a:cs typeface="Arial"/>
              </a:rPr>
              <a:t>simpelt</a:t>
            </a:r>
            <a:r>
              <a:rPr lang="en-US" dirty="0">
                <a:cs typeface="Arial"/>
              </a:rPr>
              <a:t> </a:t>
            </a:r>
            <a:r>
              <a:rPr lang="en-US" dirty="0" err="1">
                <a:cs typeface="Arial"/>
              </a:rPr>
              <a:t>jf</a:t>
            </a:r>
            <a:r>
              <a:rPr lang="en-US" dirty="0">
                <a:cs typeface="Arial"/>
              </a:rPr>
              <a:t>. </a:t>
            </a:r>
            <a:r>
              <a:rPr lang="en-US" dirty="0" err="1">
                <a:cs typeface="Arial"/>
              </a:rPr>
              <a:t>Pathmans</a:t>
            </a:r>
            <a:r>
              <a:rPr lang="en-US" dirty="0">
                <a:cs typeface="Arial"/>
              </a:rPr>
              <a:t> (1996) model (Aware, Agree, Adopt, Adhere)</a:t>
            </a:r>
          </a:p>
          <a:p>
            <a:pPr marL="0" indent="0">
              <a:buNone/>
            </a:pPr>
            <a:endParaRPr lang="da-DK" dirty="0"/>
          </a:p>
          <a:p>
            <a:endParaRPr lang="da-DK" dirty="0"/>
          </a:p>
        </p:txBody>
      </p:sp>
      <p:pic>
        <p:nvPicPr>
          <p:cNvPr id="5" name="Picture 4" descr="Knowledge Translation, Evidence-based approach to dementia training">
            <a:extLst>
              <a:ext uri="{FF2B5EF4-FFF2-40B4-BE49-F238E27FC236}">
                <a16:creationId xmlns:a16="http://schemas.microsoft.com/office/drawing/2014/main" id="{5891E06E-5004-928C-2414-5A2450706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35" y="4359039"/>
            <a:ext cx="5439135" cy="1404087"/>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1DA0F826-C715-B3B9-6F9D-493D75DD6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4" y="6090509"/>
            <a:ext cx="2018260" cy="539342"/>
          </a:xfrm>
          <a:prstGeom prst="rect">
            <a:avLst/>
          </a:prstGeom>
        </p:spPr>
      </p:pic>
    </p:spTree>
    <p:extLst>
      <p:ext uri="{BB962C8B-B14F-4D97-AF65-F5344CB8AC3E}">
        <p14:creationId xmlns:p14="http://schemas.microsoft.com/office/powerpoint/2010/main" val="176789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1A309-3778-DE78-3200-01B500B9EDC0}"/>
              </a:ext>
            </a:extLst>
          </p:cNvPr>
          <p:cNvSpPr>
            <a:spLocks noGrp="1"/>
          </p:cNvSpPr>
          <p:nvPr>
            <p:ph type="title"/>
          </p:nvPr>
        </p:nvSpPr>
        <p:spPr/>
        <p:txBody>
          <a:bodyPr/>
          <a:lstStyle/>
          <a:p>
            <a:r>
              <a:rPr lang="da-DK" dirty="0"/>
              <a:t>Læringsmål</a:t>
            </a:r>
          </a:p>
        </p:txBody>
      </p:sp>
      <p:sp>
        <p:nvSpPr>
          <p:cNvPr id="3" name="Pladsholder til indhold 2">
            <a:extLst>
              <a:ext uri="{FF2B5EF4-FFF2-40B4-BE49-F238E27FC236}">
                <a16:creationId xmlns:a16="http://schemas.microsoft.com/office/drawing/2014/main" id="{8C50C455-616E-4508-ADC4-F190FBA462FC}"/>
              </a:ext>
            </a:extLst>
          </p:cNvPr>
          <p:cNvSpPr>
            <a:spLocks noGrp="1"/>
          </p:cNvSpPr>
          <p:nvPr>
            <p:ph idx="1"/>
          </p:nvPr>
        </p:nvSpPr>
        <p:spPr/>
        <p:txBody>
          <a:bodyPr/>
          <a:lstStyle/>
          <a:p>
            <a:pPr marL="0"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Deltagerne vil efter dagens oplæg være i stand til at: </a:t>
            </a: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Identificere udfordringer og virksomme strategier i kommunikationen mellem sundhedspersonale og mennesker med kognitive kommunikationsforstyrrelser. </a:t>
            </a: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Sammenligne eksisterende og kommende samtalepartnertræningsprogrammer med fokus på med kognitive kommunikationsforstyrrelser. </a:t>
            </a: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Diskutere mulighederne for dansk implementering af samtalestøtte til mennesker med kognitive kommunikationsforstyrrelser og deres samtalepartnere.</a:t>
            </a: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Identificere fremmende og hæmmende strategier i egen implementering af samtalepartnertræning. </a:t>
            </a: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Diskutere mulige implementeringsstrategier, som kan understøtte sundhedspersonales begyndende/forsatte brug af samtalestøtte.</a:t>
            </a: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Identificere egnede evalueringsredskaber til brug i samtalepartnertræning af sundhedspersonale.</a:t>
            </a: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233706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1819276" y="190049"/>
            <a:ext cx="8639175" cy="95492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spc="-1" dirty="0" err="1">
                <a:latin typeface="+mj-lt"/>
                <a:ea typeface="+mj-ea"/>
                <a:cs typeface="+mj-cs"/>
              </a:rPr>
              <a:t>Psykologien</a:t>
            </a:r>
            <a:r>
              <a:rPr lang="en-US" sz="4400" spc="-1" dirty="0">
                <a:latin typeface="+mj-lt"/>
                <a:ea typeface="+mj-ea"/>
                <a:cs typeface="+mj-cs"/>
              </a:rPr>
              <a:t> bag </a:t>
            </a:r>
            <a:r>
              <a:rPr lang="en-US" sz="4400" spc="-1" dirty="0" err="1">
                <a:latin typeface="+mj-lt"/>
                <a:ea typeface="+mj-ea"/>
                <a:cs typeface="+mj-cs"/>
              </a:rPr>
              <a:t>adfærdsændringer</a:t>
            </a:r>
            <a:endParaRPr lang="en-US" sz="4400" spc="-1" dirty="0">
              <a:latin typeface="+mj-lt"/>
              <a:ea typeface="+mj-ea"/>
              <a:cs typeface="+mj-cs"/>
            </a:endParaRPr>
          </a:p>
        </p:txBody>
      </p:sp>
      <p:sp>
        <p:nvSpPr>
          <p:cNvPr id="142" name="TextShape 2"/>
          <p:cNvSpPr txBox="1"/>
          <p:nvPr/>
        </p:nvSpPr>
        <p:spPr>
          <a:xfrm>
            <a:off x="673768" y="1582293"/>
            <a:ext cx="9365672" cy="2770632"/>
          </a:xfrm>
          <a:prstGeom prst="rect">
            <a:avLst/>
          </a:prstGeom>
        </p:spPr>
        <p:txBody>
          <a:bodyPr vert="horz" lIns="91440" tIns="45720" rIns="91440" bIns="45720" rtlCol="0">
            <a:noAutofit/>
          </a:bodyPr>
          <a:lstStyle/>
          <a:p>
            <a:pPr>
              <a:lnSpc>
                <a:spcPct val="90000"/>
              </a:lnSpc>
              <a:spcBef>
                <a:spcPts val="481"/>
              </a:spcBef>
            </a:pPr>
            <a:r>
              <a:rPr lang="en-US" sz="2400" spc="-1" dirty="0"/>
              <a:t>Tre </a:t>
            </a:r>
            <a:r>
              <a:rPr lang="en-US" sz="2400" spc="-1" dirty="0" err="1"/>
              <a:t>vigtige</a:t>
            </a:r>
            <a:r>
              <a:rPr lang="en-US" sz="2400" spc="-1" dirty="0"/>
              <a:t> forhold:</a:t>
            </a:r>
          </a:p>
          <a:p>
            <a:pPr indent="-228600">
              <a:lnSpc>
                <a:spcPct val="90000"/>
              </a:lnSpc>
              <a:spcBef>
                <a:spcPts val="481"/>
              </a:spcBef>
              <a:buFont typeface="Arial" panose="020B0604020202020204" pitchFamily="34" charset="0"/>
              <a:buChar char="•"/>
            </a:pPr>
            <a:endParaRPr lang="en-US" sz="2400" spc="-1" dirty="0"/>
          </a:p>
          <a:p>
            <a:pPr marL="257310" indent="-228600">
              <a:lnSpc>
                <a:spcPct val="90000"/>
              </a:lnSpc>
              <a:spcBef>
                <a:spcPts val="481"/>
              </a:spcBef>
              <a:buClr>
                <a:srgbClr val="000000"/>
              </a:buClr>
              <a:buFont typeface="Arial" panose="020B0604020202020204" pitchFamily="34" charset="0"/>
              <a:buChar char="•"/>
            </a:pPr>
            <a:r>
              <a:rPr lang="en-US" sz="2400" spc="-1" dirty="0" err="1"/>
              <a:t>Konsekvens</a:t>
            </a:r>
            <a:endParaRPr lang="en-US" sz="2400" spc="-1" dirty="0"/>
          </a:p>
          <a:p>
            <a:pPr marL="257310" indent="-228600">
              <a:lnSpc>
                <a:spcPct val="90000"/>
              </a:lnSpc>
              <a:spcBef>
                <a:spcPts val="481"/>
              </a:spcBef>
              <a:buClr>
                <a:srgbClr val="000000"/>
              </a:buClr>
              <a:buFont typeface="Arial" panose="020B0604020202020204" pitchFamily="34" charset="0"/>
              <a:buChar char="•"/>
            </a:pPr>
            <a:r>
              <a:rPr lang="en-US" sz="2400" spc="-1" dirty="0" err="1"/>
              <a:t>Gevinst</a:t>
            </a:r>
            <a:endParaRPr lang="en-US" sz="2400" spc="-1" dirty="0"/>
          </a:p>
          <a:p>
            <a:pPr marL="257310" indent="-228600">
              <a:lnSpc>
                <a:spcPct val="90000"/>
              </a:lnSpc>
              <a:spcBef>
                <a:spcPts val="481"/>
              </a:spcBef>
              <a:buClr>
                <a:srgbClr val="000000"/>
              </a:buClr>
              <a:buFont typeface="Arial" panose="020B0604020202020204" pitchFamily="34" charset="0"/>
              <a:buChar char="•"/>
            </a:pPr>
            <a:r>
              <a:rPr lang="en-US" sz="2400" spc="-1" dirty="0" err="1"/>
              <a:t>Evner</a:t>
            </a:r>
            <a:r>
              <a:rPr lang="en-US" sz="2400" spc="-1" dirty="0"/>
              <a:t> (self-efficacy)</a:t>
            </a:r>
          </a:p>
          <a:p>
            <a:pPr indent="-228600">
              <a:lnSpc>
                <a:spcPct val="90000"/>
              </a:lnSpc>
              <a:spcBef>
                <a:spcPts val="481"/>
              </a:spcBef>
              <a:buFont typeface="Arial" panose="020B0604020202020204" pitchFamily="34" charset="0"/>
              <a:buChar char="•"/>
            </a:pPr>
            <a:endParaRPr lang="en-US" sz="2400" spc="-1" dirty="0"/>
          </a:p>
          <a:p>
            <a:pPr>
              <a:lnSpc>
                <a:spcPct val="90000"/>
              </a:lnSpc>
              <a:spcBef>
                <a:spcPts val="481"/>
              </a:spcBef>
            </a:pPr>
            <a:r>
              <a:rPr lang="en-US" sz="2400" spc="-1" dirty="0">
                <a:solidFill>
                  <a:schemeClr val="accent2"/>
                </a:solidFill>
              </a:rPr>
              <a:t>What is in it for me?</a:t>
            </a:r>
          </a:p>
          <a:p>
            <a:pPr>
              <a:lnSpc>
                <a:spcPct val="90000"/>
              </a:lnSpc>
              <a:spcBef>
                <a:spcPts val="481"/>
              </a:spcBef>
            </a:pPr>
            <a:endParaRPr lang="en-US" sz="2400" spc="-1" dirty="0">
              <a:solidFill>
                <a:srgbClr val="FF0000"/>
              </a:solidFill>
            </a:endParaRPr>
          </a:p>
          <a:p>
            <a:pPr>
              <a:lnSpc>
                <a:spcPct val="90000"/>
              </a:lnSpc>
              <a:spcBef>
                <a:spcPts val="481"/>
              </a:spcBef>
            </a:pPr>
            <a:r>
              <a:rPr lang="en-US" sz="2400" spc="-1" dirty="0" err="1"/>
              <a:t>Mennesker</a:t>
            </a:r>
            <a:r>
              <a:rPr lang="en-US" sz="2400" spc="-1" dirty="0"/>
              <a:t> </a:t>
            </a:r>
            <a:r>
              <a:rPr lang="en-US" sz="2400" spc="-1" dirty="0" err="1"/>
              <a:t>ændrer</a:t>
            </a:r>
            <a:r>
              <a:rPr lang="en-US" sz="2400" spc="-1" dirty="0"/>
              <a:t> sig </a:t>
            </a:r>
            <a:r>
              <a:rPr lang="en-US" sz="2400" spc="-1" dirty="0" err="1"/>
              <a:t>kun</a:t>
            </a:r>
            <a:r>
              <a:rPr lang="en-US" sz="2400" spc="-1" dirty="0"/>
              <a:t>, </a:t>
            </a:r>
            <a:r>
              <a:rPr lang="en-US" sz="2400" spc="-1" dirty="0" err="1"/>
              <a:t>når</a:t>
            </a:r>
            <a:r>
              <a:rPr lang="en-US" sz="2400" spc="-1" dirty="0"/>
              <a:t> ”</a:t>
            </a:r>
            <a:r>
              <a:rPr lang="en-US" sz="2400" spc="-1" dirty="0" err="1"/>
              <a:t>smerten</a:t>
            </a:r>
            <a:r>
              <a:rPr lang="en-US" sz="2400" spc="-1" dirty="0"/>
              <a:t>” </a:t>
            </a:r>
            <a:r>
              <a:rPr lang="en-US" sz="2400" spc="-1" dirty="0" err="1"/>
              <a:t>ved</a:t>
            </a:r>
            <a:r>
              <a:rPr lang="en-US" sz="2400" spc="-1" dirty="0"/>
              <a:t> at </a:t>
            </a:r>
            <a:r>
              <a:rPr lang="en-US" sz="2400" spc="-1" dirty="0" err="1"/>
              <a:t>forblive</a:t>
            </a:r>
            <a:r>
              <a:rPr lang="en-US" sz="2400" spc="-1" dirty="0"/>
              <a:t> </a:t>
            </a:r>
            <a:r>
              <a:rPr lang="en-US" sz="2400" spc="-1" dirty="0" err="1"/>
              <a:t>ved</a:t>
            </a:r>
            <a:r>
              <a:rPr lang="en-US" sz="2400" spc="-1" dirty="0"/>
              <a:t> det </a:t>
            </a:r>
            <a:r>
              <a:rPr lang="en-US" sz="2400" spc="-1" dirty="0" err="1"/>
              <a:t>gamle</a:t>
            </a:r>
            <a:r>
              <a:rPr lang="en-US" sz="2400" spc="-1" dirty="0"/>
              <a:t> er </a:t>
            </a:r>
            <a:r>
              <a:rPr lang="en-US" sz="2400" spc="-1" dirty="0" err="1"/>
              <a:t>større</a:t>
            </a:r>
            <a:r>
              <a:rPr lang="en-US" sz="2400" spc="-1" dirty="0"/>
              <a:t> end ”</a:t>
            </a:r>
            <a:r>
              <a:rPr lang="en-US" sz="2400" spc="-1" dirty="0" err="1"/>
              <a:t>smerten</a:t>
            </a:r>
            <a:r>
              <a:rPr lang="en-US" sz="2400" spc="-1" dirty="0"/>
              <a:t>” </a:t>
            </a:r>
            <a:r>
              <a:rPr lang="en-US" sz="2400" spc="-1" dirty="0" err="1"/>
              <a:t>ved</a:t>
            </a:r>
            <a:r>
              <a:rPr lang="en-US" sz="2400" spc="-1" dirty="0"/>
              <a:t> at </a:t>
            </a:r>
            <a:r>
              <a:rPr lang="en-US" sz="2400" spc="-1" dirty="0" err="1"/>
              <a:t>gennemføre</a:t>
            </a:r>
            <a:r>
              <a:rPr lang="en-US" sz="2400" spc="-1" dirty="0"/>
              <a:t> </a:t>
            </a:r>
            <a:r>
              <a:rPr lang="en-US" sz="2400" spc="-1" dirty="0" err="1"/>
              <a:t>en</a:t>
            </a:r>
            <a:r>
              <a:rPr lang="en-US" sz="2400" spc="-1" dirty="0"/>
              <a:t> </a:t>
            </a:r>
            <a:r>
              <a:rPr lang="en-US" sz="2400" spc="-1" dirty="0" err="1"/>
              <a:t>forandring</a:t>
            </a:r>
            <a:r>
              <a:rPr lang="en-US" sz="2400" spc="-1" dirty="0"/>
              <a:t> – den </a:t>
            </a:r>
            <a:r>
              <a:rPr lang="en-US" sz="2400" spc="-1" dirty="0" err="1"/>
              <a:t>brændende</a:t>
            </a:r>
            <a:r>
              <a:rPr lang="en-US" sz="2400" spc="-1" dirty="0"/>
              <a:t> platform.</a:t>
            </a:r>
          </a:p>
          <a:p>
            <a:pPr indent="-228600">
              <a:lnSpc>
                <a:spcPct val="90000"/>
              </a:lnSpc>
              <a:spcBef>
                <a:spcPts val="481"/>
              </a:spcBef>
              <a:buFont typeface="Arial" panose="020B0604020202020204" pitchFamily="34" charset="0"/>
              <a:buChar char="•"/>
            </a:pPr>
            <a:endParaRPr lang="en-US" sz="2400" spc="-1" dirty="0"/>
          </a:p>
          <a:p>
            <a:pPr>
              <a:lnSpc>
                <a:spcPct val="90000"/>
              </a:lnSpc>
              <a:spcBef>
                <a:spcPts val="481"/>
              </a:spcBef>
            </a:pPr>
            <a:endParaRPr lang="en-US" sz="2400" spc="-1" dirty="0"/>
          </a:p>
        </p:txBody>
      </p:sp>
      <p:pic>
        <p:nvPicPr>
          <p:cNvPr id="2050" name="Picture 2">
            <a:extLst>
              <a:ext uri="{FF2B5EF4-FFF2-40B4-BE49-F238E27FC236}">
                <a16:creationId xmlns:a16="http://schemas.microsoft.com/office/drawing/2014/main" id="{E39642C4-4FA5-738F-7193-61EF9A77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486" y="1273320"/>
            <a:ext cx="482917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89862BC0-7232-AD58-9869-47AA334E8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7" y="6094617"/>
            <a:ext cx="2018260" cy="539342"/>
          </a:xfrm>
          <a:prstGeom prst="rect">
            <a:avLst/>
          </a:prstGeom>
        </p:spPr>
      </p:pic>
    </p:spTree>
    <p:extLst>
      <p:ext uri="{BB962C8B-B14F-4D97-AF65-F5344CB8AC3E}">
        <p14:creationId xmlns:p14="http://schemas.microsoft.com/office/powerpoint/2010/main" val="148715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06" y="118028"/>
            <a:ext cx="11769755" cy="699927"/>
          </a:xfrm>
        </p:spPr>
        <p:txBody>
          <a:bodyPr>
            <a:noAutofit/>
          </a:bodyPr>
          <a:lstStyle/>
          <a:p>
            <a:br>
              <a:rPr lang="en-AU" dirty="0"/>
            </a:br>
            <a:r>
              <a:rPr lang="en-AU" dirty="0" err="1">
                <a:cs typeface="Arial"/>
              </a:rPr>
              <a:t>Hvad</a:t>
            </a:r>
            <a:r>
              <a:rPr lang="en-AU" dirty="0">
                <a:cs typeface="Arial"/>
              </a:rPr>
              <a:t> er </a:t>
            </a:r>
            <a:r>
              <a:rPr lang="en-AU" dirty="0" err="1">
                <a:cs typeface="Arial"/>
              </a:rPr>
              <a:t>en</a:t>
            </a:r>
            <a:r>
              <a:rPr lang="en-AU" dirty="0">
                <a:cs typeface="Arial"/>
              </a:rPr>
              <a:t> </a:t>
            </a:r>
            <a:r>
              <a:rPr lang="en-AU" dirty="0" err="1">
                <a:cs typeface="Arial"/>
              </a:rPr>
              <a:t>implementeringsintervention</a:t>
            </a:r>
            <a:r>
              <a:rPr lang="en-AU" dirty="0">
                <a:cs typeface="Arial"/>
              </a:rPr>
              <a:t>/-strategi?</a:t>
            </a:r>
          </a:p>
        </p:txBody>
      </p:sp>
      <p:sp>
        <p:nvSpPr>
          <p:cNvPr id="3" name="Content Placeholder 2"/>
          <p:cNvSpPr>
            <a:spLocks noGrp="1"/>
          </p:cNvSpPr>
          <p:nvPr>
            <p:ph idx="1"/>
          </p:nvPr>
        </p:nvSpPr>
        <p:spPr>
          <a:xfrm>
            <a:off x="419448" y="1370766"/>
            <a:ext cx="11375469" cy="5159773"/>
          </a:xfrm>
        </p:spPr>
        <p:txBody>
          <a:bodyPr>
            <a:noAutofit/>
          </a:bodyPr>
          <a:lstStyle/>
          <a:p>
            <a:r>
              <a:rPr lang="en-AU" dirty="0" err="1">
                <a:latin typeface="Arial"/>
                <a:cs typeface="Arial"/>
              </a:rPr>
              <a:t>Ofte</a:t>
            </a:r>
            <a:r>
              <a:rPr lang="en-AU" dirty="0">
                <a:latin typeface="Arial"/>
                <a:cs typeface="Arial"/>
              </a:rPr>
              <a:t> </a:t>
            </a:r>
            <a:r>
              <a:rPr lang="en-AU" dirty="0" err="1">
                <a:latin typeface="Arial"/>
                <a:cs typeface="Arial"/>
              </a:rPr>
              <a:t>rettet</a:t>
            </a:r>
            <a:r>
              <a:rPr lang="en-AU" dirty="0">
                <a:latin typeface="Arial"/>
                <a:cs typeface="Arial"/>
              </a:rPr>
              <a:t> mod </a:t>
            </a:r>
            <a:r>
              <a:rPr lang="en-AU" dirty="0" err="1">
                <a:latin typeface="Arial"/>
                <a:cs typeface="Arial"/>
              </a:rPr>
              <a:t>sundhedsprofesionelle</a:t>
            </a:r>
            <a:r>
              <a:rPr lang="en-AU" dirty="0">
                <a:latin typeface="Arial"/>
                <a:cs typeface="Arial"/>
              </a:rPr>
              <a:t> (de </a:t>
            </a:r>
            <a:r>
              <a:rPr lang="en-AU" dirty="0" err="1">
                <a:latin typeface="Arial"/>
                <a:cs typeface="Arial"/>
              </a:rPr>
              <a:t>skal</a:t>
            </a:r>
            <a:r>
              <a:rPr lang="en-AU" dirty="0">
                <a:latin typeface="Arial"/>
                <a:cs typeface="Arial"/>
              </a:rPr>
              <a:t> </a:t>
            </a:r>
            <a:r>
              <a:rPr lang="en-AU" dirty="0" err="1">
                <a:latin typeface="Arial"/>
                <a:cs typeface="Arial"/>
              </a:rPr>
              <a:t>indføre</a:t>
            </a:r>
            <a:r>
              <a:rPr lang="en-AU" dirty="0">
                <a:latin typeface="Arial"/>
                <a:cs typeface="Arial"/>
              </a:rPr>
              <a:t> et </a:t>
            </a:r>
            <a:r>
              <a:rPr lang="en-AU" dirty="0" err="1">
                <a:latin typeface="Arial"/>
                <a:cs typeface="Arial"/>
              </a:rPr>
              <a:t>eller</a:t>
            </a:r>
            <a:r>
              <a:rPr lang="en-AU" dirty="0">
                <a:latin typeface="Arial"/>
                <a:cs typeface="Arial"/>
              </a:rPr>
              <a:t> </a:t>
            </a:r>
            <a:r>
              <a:rPr lang="en-AU" dirty="0" err="1">
                <a:latin typeface="Arial"/>
                <a:cs typeface="Arial"/>
              </a:rPr>
              <a:t>andet</a:t>
            </a:r>
            <a:r>
              <a:rPr lang="en-AU" dirty="0">
                <a:latin typeface="Arial"/>
                <a:cs typeface="Arial"/>
              </a:rPr>
              <a:t> i </a:t>
            </a:r>
            <a:r>
              <a:rPr lang="en-AU" dirty="0" err="1">
                <a:latin typeface="Arial"/>
                <a:cs typeface="Arial"/>
              </a:rPr>
              <a:t>praksis</a:t>
            </a:r>
            <a:r>
              <a:rPr lang="en-AU" dirty="0">
                <a:latin typeface="Arial"/>
                <a:cs typeface="Arial"/>
              </a:rPr>
              <a:t>, </a:t>
            </a:r>
            <a:r>
              <a:rPr lang="en-AU" dirty="0" err="1">
                <a:latin typeface="Arial"/>
                <a:cs typeface="Arial"/>
              </a:rPr>
              <a:t>som</a:t>
            </a:r>
            <a:r>
              <a:rPr lang="en-AU" dirty="0">
                <a:latin typeface="Arial"/>
                <a:cs typeface="Arial"/>
              </a:rPr>
              <a:t> der er </a:t>
            </a:r>
            <a:r>
              <a:rPr lang="en-AU" dirty="0" err="1">
                <a:latin typeface="Arial"/>
                <a:cs typeface="Arial"/>
              </a:rPr>
              <a:t>evidens</a:t>
            </a:r>
            <a:r>
              <a:rPr lang="en-AU" dirty="0">
                <a:latin typeface="Arial"/>
                <a:cs typeface="Arial"/>
              </a:rPr>
              <a:t> for) </a:t>
            </a:r>
          </a:p>
          <a:p>
            <a:r>
              <a:rPr lang="en-AU" dirty="0">
                <a:latin typeface="Arial"/>
                <a:cs typeface="Arial"/>
              </a:rPr>
              <a:t>‘</a:t>
            </a:r>
            <a:r>
              <a:rPr lang="en-AU" dirty="0" err="1">
                <a:latin typeface="Arial"/>
                <a:cs typeface="Arial"/>
              </a:rPr>
              <a:t>Skræddersyede</a:t>
            </a:r>
            <a:r>
              <a:rPr lang="en-AU" dirty="0">
                <a:latin typeface="Arial"/>
                <a:cs typeface="Arial"/>
              </a:rPr>
              <a:t>’ </a:t>
            </a:r>
            <a:r>
              <a:rPr lang="en-AU" dirty="0" err="1">
                <a:latin typeface="Arial"/>
                <a:cs typeface="Arial"/>
              </a:rPr>
              <a:t>interventioner</a:t>
            </a:r>
            <a:r>
              <a:rPr lang="en-AU" dirty="0">
                <a:latin typeface="Arial"/>
                <a:cs typeface="Arial"/>
              </a:rPr>
              <a:t> </a:t>
            </a:r>
            <a:r>
              <a:rPr lang="en-AU" dirty="0" err="1">
                <a:latin typeface="Arial"/>
                <a:cs typeface="Arial"/>
              </a:rPr>
              <a:t>målrettet</a:t>
            </a:r>
            <a:r>
              <a:rPr lang="en-AU" dirty="0">
                <a:latin typeface="Arial"/>
                <a:cs typeface="Arial"/>
              </a:rPr>
              <a:t> til at </a:t>
            </a:r>
            <a:r>
              <a:rPr lang="en-AU" dirty="0" err="1">
                <a:latin typeface="Arial"/>
                <a:cs typeface="Arial"/>
              </a:rPr>
              <a:t>overkomme</a:t>
            </a:r>
            <a:r>
              <a:rPr lang="en-AU" dirty="0">
                <a:latin typeface="Arial"/>
                <a:cs typeface="Arial"/>
              </a:rPr>
              <a:t> de </a:t>
            </a:r>
            <a:r>
              <a:rPr lang="en-AU" dirty="0" err="1">
                <a:latin typeface="Arial"/>
                <a:cs typeface="Arial"/>
              </a:rPr>
              <a:t>identificerede</a:t>
            </a:r>
            <a:r>
              <a:rPr lang="en-AU" dirty="0">
                <a:latin typeface="Arial"/>
                <a:cs typeface="Arial"/>
              </a:rPr>
              <a:t> </a:t>
            </a:r>
            <a:r>
              <a:rPr lang="en-AU" dirty="0" err="1">
                <a:latin typeface="Arial"/>
                <a:cs typeface="Arial"/>
              </a:rPr>
              <a:t>barrierer</a:t>
            </a:r>
            <a:r>
              <a:rPr lang="en-AU" dirty="0">
                <a:latin typeface="Arial"/>
                <a:cs typeface="Arial"/>
              </a:rPr>
              <a:t>, men </a:t>
            </a:r>
            <a:r>
              <a:rPr lang="en-AU" dirty="0" err="1">
                <a:latin typeface="Arial"/>
                <a:cs typeface="Arial"/>
              </a:rPr>
              <a:t>som</a:t>
            </a:r>
            <a:r>
              <a:rPr lang="en-AU" dirty="0">
                <a:latin typeface="Arial"/>
                <a:cs typeface="Arial"/>
              </a:rPr>
              <a:t> </a:t>
            </a:r>
            <a:r>
              <a:rPr lang="en-AU" dirty="0" err="1">
                <a:latin typeface="Arial"/>
                <a:cs typeface="Arial"/>
              </a:rPr>
              <a:t>også</a:t>
            </a:r>
            <a:r>
              <a:rPr lang="en-AU" dirty="0">
                <a:latin typeface="Arial"/>
                <a:cs typeface="Arial"/>
              </a:rPr>
              <a:t> </a:t>
            </a:r>
            <a:r>
              <a:rPr lang="en-AU" dirty="0" err="1">
                <a:latin typeface="Arial"/>
                <a:cs typeface="Arial"/>
              </a:rPr>
              <a:t>udnytte</a:t>
            </a:r>
            <a:r>
              <a:rPr lang="en-AU" dirty="0">
                <a:latin typeface="Arial"/>
                <a:cs typeface="Arial"/>
              </a:rPr>
              <a:t> </a:t>
            </a:r>
            <a:r>
              <a:rPr lang="en-AU" dirty="0" err="1">
                <a:latin typeface="Arial"/>
                <a:cs typeface="Arial"/>
              </a:rPr>
              <a:t>tilstedeværende</a:t>
            </a:r>
            <a:r>
              <a:rPr lang="en-AU" dirty="0">
                <a:latin typeface="Arial"/>
                <a:cs typeface="Arial"/>
              </a:rPr>
              <a:t> </a:t>
            </a:r>
            <a:r>
              <a:rPr lang="en-AU" dirty="0" err="1">
                <a:latin typeface="Arial"/>
                <a:cs typeface="Arial"/>
              </a:rPr>
              <a:t>facilitatorer</a:t>
            </a:r>
            <a:endParaRPr lang="en-AU" dirty="0">
              <a:latin typeface="Arial"/>
              <a:cs typeface="Arial"/>
            </a:endParaRPr>
          </a:p>
          <a:p>
            <a:pPr marL="0" indent="0">
              <a:buNone/>
            </a:pPr>
            <a:endParaRPr lang="en-AU" dirty="0">
              <a:latin typeface="Arial"/>
              <a:cs typeface="Arial"/>
            </a:endParaRPr>
          </a:p>
          <a:p>
            <a:pPr marL="0" indent="0">
              <a:buNone/>
            </a:pPr>
            <a:endParaRPr lang="en-AU" dirty="0">
              <a:latin typeface="Arial"/>
              <a:cs typeface="Arial"/>
            </a:endParaRPr>
          </a:p>
          <a:p>
            <a:pPr marL="0" indent="0">
              <a:buNone/>
            </a:pPr>
            <a:endParaRPr lang="en-AU" dirty="0">
              <a:latin typeface="Arial"/>
              <a:cs typeface="Arial"/>
            </a:endParaRPr>
          </a:p>
          <a:p>
            <a:endParaRPr lang="en-US" dirty="0">
              <a:latin typeface="Arial"/>
              <a:cs typeface="Arial"/>
            </a:endParaRPr>
          </a:p>
          <a:p>
            <a:pPr marL="0" indent="0">
              <a:buNone/>
            </a:pPr>
            <a:endParaRPr lang="en-AU" dirty="0">
              <a:latin typeface="Arial"/>
              <a:cs typeface="Arial"/>
            </a:endParaRPr>
          </a:p>
          <a:p>
            <a:pPr marL="0" indent="0">
              <a:buNone/>
            </a:pPr>
            <a:endParaRPr lang="en-US" dirty="0">
              <a:latin typeface="Arial"/>
              <a:cs typeface="Arial"/>
            </a:endParaRPr>
          </a:p>
          <a:p>
            <a:pPr marL="457200" lvl="1" indent="0">
              <a:buNone/>
            </a:pPr>
            <a:endParaRPr lang="en-US" sz="1800" dirty="0">
              <a:latin typeface="Arial"/>
              <a:cs typeface="Arial"/>
            </a:endParaRPr>
          </a:p>
        </p:txBody>
      </p:sp>
      <p:sp>
        <p:nvSpPr>
          <p:cNvPr id="4" name="Tekstfelt 3">
            <a:extLst>
              <a:ext uri="{FF2B5EF4-FFF2-40B4-BE49-F238E27FC236}">
                <a16:creationId xmlns:a16="http://schemas.microsoft.com/office/drawing/2014/main" id="{D4DDAA46-AF10-EF53-7A90-49798EE35256}"/>
              </a:ext>
            </a:extLst>
          </p:cNvPr>
          <p:cNvSpPr txBox="1"/>
          <p:nvPr/>
        </p:nvSpPr>
        <p:spPr>
          <a:xfrm>
            <a:off x="2940628" y="3868829"/>
            <a:ext cx="7928263" cy="1938992"/>
          </a:xfrm>
          <a:prstGeom prst="rect">
            <a:avLst/>
          </a:prstGeom>
          <a:solidFill>
            <a:srgbClr val="FFC000"/>
          </a:solidFill>
        </p:spPr>
        <p:txBody>
          <a:bodyPr wrap="square" rtlCol="0">
            <a:spAutoFit/>
          </a:bodyPr>
          <a:lstStyle/>
          <a:p>
            <a:pPr marL="0" indent="0">
              <a:buNone/>
            </a:pPr>
            <a:r>
              <a:rPr lang="en-US" sz="2000" dirty="0">
                <a:latin typeface="Arial"/>
                <a:cs typeface="Arial"/>
              </a:rPr>
              <a:t>Et </a:t>
            </a:r>
            <a:r>
              <a:rPr lang="en-US" sz="2000" dirty="0" err="1">
                <a:latin typeface="Arial"/>
                <a:cs typeface="Arial"/>
              </a:rPr>
              <a:t>eksempel</a:t>
            </a:r>
            <a:r>
              <a:rPr lang="en-US" sz="2000" dirty="0">
                <a:latin typeface="Arial"/>
                <a:cs typeface="Arial"/>
              </a:rPr>
              <a:t>: </a:t>
            </a:r>
            <a:r>
              <a:rPr lang="en-US" sz="2000" dirty="0" err="1">
                <a:latin typeface="Arial"/>
                <a:cs typeface="Arial"/>
              </a:rPr>
              <a:t>håndhygiejne</a:t>
            </a:r>
            <a:r>
              <a:rPr lang="en-US" sz="2000" dirty="0">
                <a:latin typeface="Arial"/>
                <a:cs typeface="Arial"/>
              </a:rPr>
              <a:t> (Huis et al., 2013)</a:t>
            </a:r>
            <a:endParaRPr lang="en-US" sz="2000" dirty="0"/>
          </a:p>
          <a:p>
            <a:pPr lvl="1"/>
            <a:r>
              <a:rPr lang="en-US" sz="2000" dirty="0">
                <a:latin typeface="Arial"/>
                <a:cs typeface="Arial"/>
              </a:rPr>
              <a:t>Simple </a:t>
            </a:r>
            <a:r>
              <a:rPr lang="en-US" sz="2000" dirty="0" err="1">
                <a:latin typeface="Arial"/>
                <a:cs typeface="Arial"/>
              </a:rPr>
              <a:t>behaviour</a:t>
            </a:r>
            <a:r>
              <a:rPr lang="en-US" sz="2000" dirty="0">
                <a:latin typeface="Arial"/>
                <a:cs typeface="Arial"/>
              </a:rPr>
              <a:t> w. large health impact</a:t>
            </a:r>
          </a:p>
          <a:p>
            <a:pPr lvl="1"/>
            <a:r>
              <a:rPr lang="en-US" sz="2000" dirty="0">
                <a:latin typeface="Arial"/>
                <a:cs typeface="Arial"/>
              </a:rPr>
              <a:t>Adherence is approx. 40% (lowest adherence in doctors)</a:t>
            </a:r>
          </a:p>
          <a:p>
            <a:pPr lvl="1"/>
            <a:r>
              <a:rPr lang="en-US" sz="2000" dirty="0">
                <a:latin typeface="Arial"/>
                <a:cs typeface="Arial"/>
              </a:rPr>
              <a:t>Barriers – workplace culture, perceived importance</a:t>
            </a:r>
            <a:endParaRPr lang="en-US" sz="2000" b="1" dirty="0">
              <a:latin typeface="Arial"/>
              <a:cs typeface="Arial"/>
            </a:endParaRPr>
          </a:p>
          <a:p>
            <a:pPr lvl="1"/>
            <a:r>
              <a:rPr lang="en-US" sz="2000" dirty="0">
                <a:latin typeface="Arial"/>
                <a:cs typeface="Arial"/>
              </a:rPr>
              <a:t>Hand hygiene adherence increased from 20% to 53% following strategy targeting social influence and enhanced leadership </a:t>
            </a:r>
          </a:p>
        </p:txBody>
      </p:sp>
      <p:pic>
        <p:nvPicPr>
          <p:cNvPr id="5" name="Billede 4">
            <a:extLst>
              <a:ext uri="{FF2B5EF4-FFF2-40B4-BE49-F238E27FC236}">
                <a16:creationId xmlns:a16="http://schemas.microsoft.com/office/drawing/2014/main" id="{89756CD8-A934-0A73-3B98-E77C13E6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0966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AF149-2D32-64B9-B41C-A6EFC0B3A302}"/>
              </a:ext>
            </a:extLst>
          </p:cNvPr>
          <p:cNvSpPr>
            <a:spLocks noGrp="1"/>
          </p:cNvSpPr>
          <p:nvPr>
            <p:ph type="title"/>
          </p:nvPr>
        </p:nvSpPr>
        <p:spPr>
          <a:xfrm>
            <a:off x="210416" y="218946"/>
            <a:ext cx="11771168" cy="1325563"/>
          </a:xfrm>
        </p:spPr>
        <p:txBody>
          <a:bodyPr>
            <a:normAutofit/>
          </a:bodyPr>
          <a:lstStyle/>
          <a:p>
            <a:r>
              <a:rPr lang="da-DK" dirty="0"/>
              <a:t>Vejen mod implementering er et utæt vandrør!!</a:t>
            </a:r>
          </a:p>
        </p:txBody>
      </p:sp>
      <p:pic>
        <p:nvPicPr>
          <p:cNvPr id="4" name="Picture 5">
            <a:extLst>
              <a:ext uri="{FF2B5EF4-FFF2-40B4-BE49-F238E27FC236}">
                <a16:creationId xmlns:a16="http://schemas.microsoft.com/office/drawing/2014/main" id="{05725704-6627-E291-7540-F338AA904A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56"/>
          <a:stretch/>
        </p:blipFill>
        <p:spPr bwMode="auto">
          <a:xfrm>
            <a:off x="460548" y="1448211"/>
            <a:ext cx="7441882" cy="540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felt 4">
            <a:extLst>
              <a:ext uri="{FF2B5EF4-FFF2-40B4-BE49-F238E27FC236}">
                <a16:creationId xmlns:a16="http://schemas.microsoft.com/office/drawing/2014/main" id="{19B05084-FBFF-52DD-3E6C-93FAB57DFB8D}"/>
              </a:ext>
            </a:extLst>
          </p:cNvPr>
          <p:cNvSpPr txBox="1"/>
          <p:nvPr/>
        </p:nvSpPr>
        <p:spPr>
          <a:xfrm>
            <a:off x="7009097" y="5812522"/>
            <a:ext cx="3367481" cy="369332"/>
          </a:xfrm>
          <a:prstGeom prst="rect">
            <a:avLst/>
          </a:prstGeom>
          <a:noFill/>
        </p:spPr>
        <p:txBody>
          <a:bodyPr wrap="square" rtlCol="0">
            <a:spAutoFit/>
          </a:bodyPr>
          <a:lstStyle/>
          <a:p>
            <a:r>
              <a:rPr lang="en-AU" sz="1800" dirty="0">
                <a:latin typeface="Arial"/>
                <a:cs typeface="Arial"/>
              </a:rPr>
              <a:t>(</a:t>
            </a:r>
            <a:r>
              <a:rPr lang="en-US" sz="1800" dirty="0" err="1">
                <a:latin typeface="Arial"/>
                <a:cs typeface="Arial"/>
              </a:rPr>
              <a:t>Glasziou</a:t>
            </a:r>
            <a:r>
              <a:rPr lang="en-US" sz="1800" dirty="0">
                <a:latin typeface="Arial"/>
                <a:cs typeface="Arial"/>
              </a:rPr>
              <a:t> &amp; Haynes, 2005)</a:t>
            </a:r>
            <a:endParaRPr lang="da-DK" dirty="0"/>
          </a:p>
        </p:txBody>
      </p:sp>
      <p:sp>
        <p:nvSpPr>
          <p:cNvPr id="3" name="Tekstfelt 2">
            <a:extLst>
              <a:ext uri="{FF2B5EF4-FFF2-40B4-BE49-F238E27FC236}">
                <a16:creationId xmlns:a16="http://schemas.microsoft.com/office/drawing/2014/main" id="{736B2049-100F-5BCB-F185-4E55C1E2EB7C}"/>
              </a:ext>
            </a:extLst>
          </p:cNvPr>
          <p:cNvSpPr txBox="1"/>
          <p:nvPr/>
        </p:nvSpPr>
        <p:spPr>
          <a:xfrm>
            <a:off x="8362588" y="2440771"/>
            <a:ext cx="3158837" cy="3046988"/>
          </a:xfrm>
          <a:prstGeom prst="rect">
            <a:avLst/>
          </a:prstGeom>
          <a:solidFill>
            <a:srgbClr val="00B0F0"/>
          </a:solidFill>
        </p:spPr>
        <p:txBody>
          <a:bodyPr wrap="square" rtlCol="0">
            <a:spAutoFit/>
          </a:bodyPr>
          <a:lstStyle/>
          <a:p>
            <a:r>
              <a:rPr lang="da-DK" sz="2400" dirty="0"/>
              <a:t>På trods af at vi har evidens, gode intentioner, ledelsens opbakning, måske noget viden om konsekvenser og alt muligt andet godt, så er implementering svært.</a:t>
            </a:r>
          </a:p>
        </p:txBody>
      </p:sp>
      <p:pic>
        <p:nvPicPr>
          <p:cNvPr id="6" name="Billede 5">
            <a:extLst>
              <a:ext uri="{FF2B5EF4-FFF2-40B4-BE49-F238E27FC236}">
                <a16:creationId xmlns:a16="http://schemas.microsoft.com/office/drawing/2014/main" id="{DC1B2954-E24E-5039-CEA7-273934E4F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2733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7">
            <a:extLst>
              <a:ext uri="{FF2B5EF4-FFF2-40B4-BE49-F238E27FC236}">
                <a16:creationId xmlns:a16="http://schemas.microsoft.com/office/drawing/2014/main" id="{649CE567-69CD-C064-7001-BFBF3346C30B}"/>
              </a:ext>
            </a:extLst>
          </p:cNvPr>
          <p:cNvPicPr/>
          <p:nvPr/>
        </p:nvPicPr>
        <p:blipFill rotWithShape="1">
          <a:blip r:embed="rId2"/>
          <a:srcRect b="19"/>
          <a:stretch/>
        </p:blipFill>
        <p:spPr>
          <a:xfrm>
            <a:off x="5631873" y="2847109"/>
            <a:ext cx="6757677" cy="4010891"/>
          </a:xfrm>
          <a:prstGeom prst="rect">
            <a:avLst/>
          </a:prstGeom>
        </p:spPr>
      </p:pic>
      <p:pic>
        <p:nvPicPr>
          <p:cNvPr id="408" name="Pladsholder til indhold 3"/>
          <p:cNvPicPr/>
          <p:nvPr/>
        </p:nvPicPr>
        <p:blipFill rotWithShape="1">
          <a:blip r:embed="rId3"/>
          <a:srcRect t="14136" r="-1" b="6338"/>
          <a:stretch/>
        </p:blipFill>
        <p:spPr>
          <a:xfrm>
            <a:off x="739331" y="0"/>
            <a:ext cx="5942024" cy="3429000"/>
          </a:xfrm>
          <a:prstGeom prst="rect">
            <a:avLst/>
          </a:prstGeom>
        </p:spPr>
      </p:pic>
      <p:sp>
        <p:nvSpPr>
          <p:cNvPr id="3" name="Tekstfelt 2">
            <a:extLst>
              <a:ext uri="{FF2B5EF4-FFF2-40B4-BE49-F238E27FC236}">
                <a16:creationId xmlns:a16="http://schemas.microsoft.com/office/drawing/2014/main" id="{AD8006FC-3DBA-08C7-B060-EE8864B06495}"/>
              </a:ext>
            </a:extLst>
          </p:cNvPr>
          <p:cNvSpPr txBox="1"/>
          <p:nvPr/>
        </p:nvSpPr>
        <p:spPr>
          <a:xfrm>
            <a:off x="4067176" y="6238875"/>
            <a:ext cx="771524" cy="369332"/>
          </a:xfrm>
          <a:prstGeom prst="rect">
            <a:avLst/>
          </a:prstGeom>
          <a:solidFill>
            <a:schemeClr val="bg1"/>
          </a:solidFill>
        </p:spPr>
        <p:txBody>
          <a:bodyPr wrap="square" rtlCol="0">
            <a:spAutoFit/>
          </a:bodyPr>
          <a:lstStyle/>
          <a:p>
            <a:endParaRPr lang="da-DK" dirty="0"/>
          </a:p>
        </p:txBody>
      </p:sp>
      <p:sp>
        <p:nvSpPr>
          <p:cNvPr id="4" name="Tekstfelt 3">
            <a:extLst>
              <a:ext uri="{FF2B5EF4-FFF2-40B4-BE49-F238E27FC236}">
                <a16:creationId xmlns:a16="http://schemas.microsoft.com/office/drawing/2014/main" id="{DF914713-6AB4-024B-A561-05FA9063770A}"/>
              </a:ext>
            </a:extLst>
          </p:cNvPr>
          <p:cNvSpPr txBox="1"/>
          <p:nvPr/>
        </p:nvSpPr>
        <p:spPr>
          <a:xfrm>
            <a:off x="62223" y="0"/>
            <a:ext cx="677108" cy="6762749"/>
          </a:xfrm>
          <a:custGeom>
            <a:avLst/>
            <a:gdLst>
              <a:gd name="connsiteX0" fmla="*/ 0 w 8201025"/>
              <a:gd name="connsiteY0" fmla="*/ 0 h 646331"/>
              <a:gd name="connsiteX1" fmla="*/ 8201025 w 8201025"/>
              <a:gd name="connsiteY1" fmla="*/ 0 h 646331"/>
              <a:gd name="connsiteX2" fmla="*/ 8201025 w 8201025"/>
              <a:gd name="connsiteY2" fmla="*/ 646331 h 646331"/>
              <a:gd name="connsiteX3" fmla="*/ 0 w 8201025"/>
              <a:gd name="connsiteY3" fmla="*/ 646331 h 646331"/>
              <a:gd name="connsiteX4" fmla="*/ 0 w 8201025"/>
              <a:gd name="connsiteY4" fmla="*/ 0 h 646331"/>
              <a:gd name="connsiteX0" fmla="*/ 0 w 8201025"/>
              <a:gd name="connsiteY0" fmla="*/ 0 h 2894231"/>
              <a:gd name="connsiteX1" fmla="*/ 8201025 w 8201025"/>
              <a:gd name="connsiteY1" fmla="*/ 0 h 2894231"/>
              <a:gd name="connsiteX2" fmla="*/ 8201025 w 8201025"/>
              <a:gd name="connsiteY2" fmla="*/ 646331 h 2894231"/>
              <a:gd name="connsiteX3" fmla="*/ 2724150 w 8201025"/>
              <a:gd name="connsiteY3" fmla="*/ 2894231 h 2894231"/>
              <a:gd name="connsiteX4" fmla="*/ 0 w 8201025"/>
              <a:gd name="connsiteY4" fmla="*/ 0 h 2894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1025" h="2894231">
                <a:moveTo>
                  <a:pt x="0" y="0"/>
                </a:moveTo>
                <a:lnTo>
                  <a:pt x="8201025" y="0"/>
                </a:lnTo>
                <a:lnTo>
                  <a:pt x="8201025" y="646331"/>
                </a:lnTo>
                <a:lnTo>
                  <a:pt x="2724150" y="2894231"/>
                </a:lnTo>
                <a:lnTo>
                  <a:pt x="0" y="0"/>
                </a:lnTo>
                <a:close/>
              </a:path>
            </a:pathLst>
          </a:custGeom>
          <a:noFill/>
        </p:spPr>
        <p:txBody>
          <a:bodyPr vert="vert270" wrap="square" rtlCol="0">
            <a:spAutoFit/>
          </a:bodyPr>
          <a:lstStyle/>
          <a:p>
            <a:r>
              <a:rPr lang="da-DK" sz="3200" dirty="0"/>
              <a:t>Vægttab som en kompleks intervention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C26AE-F278-1877-76DE-09AFF828F5E8}"/>
              </a:ext>
            </a:extLst>
          </p:cNvPr>
          <p:cNvSpPr>
            <a:spLocks noGrp="1"/>
          </p:cNvSpPr>
          <p:nvPr>
            <p:ph type="title"/>
          </p:nvPr>
        </p:nvSpPr>
        <p:spPr/>
        <p:txBody>
          <a:bodyPr/>
          <a:lstStyle/>
          <a:p>
            <a:r>
              <a:rPr lang="da-DK" dirty="0"/>
              <a:t>CPT er en kompleks intervention</a:t>
            </a:r>
            <a:br>
              <a:rPr lang="da-DK" dirty="0"/>
            </a:br>
            <a:r>
              <a:rPr lang="da-DK" dirty="0"/>
              <a:t>– hvilket ikke gør det lettere</a:t>
            </a:r>
          </a:p>
        </p:txBody>
      </p:sp>
      <p:pic>
        <p:nvPicPr>
          <p:cNvPr id="3074" name="Picture 2">
            <a:extLst>
              <a:ext uri="{FF2B5EF4-FFF2-40B4-BE49-F238E27FC236}">
                <a16:creationId xmlns:a16="http://schemas.microsoft.com/office/drawing/2014/main" id="{8D1863CF-5134-C47D-066D-7E1F9B8E13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959" y="2035247"/>
            <a:ext cx="8891160" cy="42304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D151F1B2-BD01-43AF-E58B-79C22D71354F}"/>
              </a:ext>
            </a:extLst>
          </p:cNvPr>
          <p:cNvSpPr txBox="1"/>
          <p:nvPr/>
        </p:nvSpPr>
        <p:spPr>
          <a:xfrm>
            <a:off x="9559636" y="5173230"/>
            <a:ext cx="2358736" cy="369332"/>
          </a:xfrm>
          <a:prstGeom prst="rect">
            <a:avLst/>
          </a:prstGeom>
          <a:noFill/>
        </p:spPr>
        <p:txBody>
          <a:bodyPr wrap="square" rtlCol="0">
            <a:spAutoFit/>
          </a:bodyPr>
          <a:lstStyle/>
          <a:p>
            <a:r>
              <a:rPr lang="da-DK" dirty="0"/>
              <a:t>Bjerre &amp; Hansen, 2018</a:t>
            </a:r>
          </a:p>
        </p:txBody>
      </p:sp>
      <p:pic>
        <p:nvPicPr>
          <p:cNvPr id="3" name="Billede 2">
            <a:extLst>
              <a:ext uri="{FF2B5EF4-FFF2-40B4-BE49-F238E27FC236}">
                <a16:creationId xmlns:a16="http://schemas.microsoft.com/office/drawing/2014/main" id="{8AD90574-B4FD-0809-4A96-0CC75F97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1974240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A2EC8520-D7BB-4BBA-9607-56ECFEF9082B}"/>
              </a:ext>
            </a:extLst>
          </p:cNvPr>
          <p:cNvSpPr txBox="1"/>
          <p:nvPr/>
        </p:nvSpPr>
        <p:spPr>
          <a:xfrm>
            <a:off x="0" y="0"/>
            <a:ext cx="12192000" cy="6858000"/>
          </a:xfrm>
          <a:prstGeom prst="rect">
            <a:avLst/>
          </a:prstGeom>
          <a:solidFill>
            <a:srgbClr val="00B050"/>
          </a:solidFill>
        </p:spPr>
        <p:txBody>
          <a:bodyPr wrap="square" rtlCol="0">
            <a:spAutoFit/>
          </a:bodyPr>
          <a:lstStyle/>
          <a:p>
            <a:endParaRPr lang="da-DK"/>
          </a:p>
        </p:txBody>
      </p:sp>
      <p:pic>
        <p:nvPicPr>
          <p:cNvPr id="17" name="Billede 16">
            <a:extLst>
              <a:ext uri="{FF2B5EF4-FFF2-40B4-BE49-F238E27FC236}">
                <a16:creationId xmlns:a16="http://schemas.microsoft.com/office/drawing/2014/main" id="{70865E5E-002D-35CE-23AD-D9E7EACB2218}"/>
              </a:ext>
            </a:extLst>
          </p:cNvPr>
          <p:cNvPicPr>
            <a:picLocks noChangeAspect="1"/>
          </p:cNvPicPr>
          <p:nvPr/>
        </p:nvPicPr>
        <p:blipFill rotWithShape="1">
          <a:blip r:embed="rId3"/>
          <a:srcRect l="19558" t="12788" r="39830" b="7756"/>
          <a:stretch/>
        </p:blipFill>
        <p:spPr>
          <a:xfrm>
            <a:off x="1501664" y="693277"/>
            <a:ext cx="3713584" cy="5449077"/>
          </a:xfrm>
          <a:prstGeom prst="rect">
            <a:avLst/>
          </a:prstGeom>
          <a:ln>
            <a:solidFill>
              <a:schemeClr val="tx1"/>
            </a:solidFill>
          </a:ln>
        </p:spPr>
      </p:pic>
      <p:sp>
        <p:nvSpPr>
          <p:cNvPr id="2" name="Titel 1">
            <a:extLst>
              <a:ext uri="{FF2B5EF4-FFF2-40B4-BE49-F238E27FC236}">
                <a16:creationId xmlns:a16="http://schemas.microsoft.com/office/drawing/2014/main" id="{C0DAB1EA-F4B6-4F38-90E0-1E06B0A6AF8A}"/>
              </a:ext>
            </a:extLst>
          </p:cNvPr>
          <p:cNvSpPr>
            <a:spLocks noGrp="1"/>
          </p:cNvSpPr>
          <p:nvPr>
            <p:ph type="title"/>
          </p:nvPr>
        </p:nvSpPr>
        <p:spPr>
          <a:xfrm>
            <a:off x="8155313" y="-42530"/>
            <a:ext cx="3515249" cy="1325563"/>
          </a:xfrm>
        </p:spPr>
        <p:txBody>
          <a:bodyPr/>
          <a:lstStyle/>
          <a:p>
            <a:r>
              <a:rPr lang="da-DK"/>
              <a:t>Mål</a:t>
            </a:r>
          </a:p>
        </p:txBody>
      </p:sp>
      <p:pic>
        <p:nvPicPr>
          <p:cNvPr id="4" name="Pladsholder til indhold 4">
            <a:extLst>
              <a:ext uri="{FF2B5EF4-FFF2-40B4-BE49-F238E27FC236}">
                <a16:creationId xmlns:a16="http://schemas.microsoft.com/office/drawing/2014/main" id="{D9C6FDB4-BF6D-40A9-823E-1D6295979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5859847"/>
            <a:ext cx="725010" cy="904105"/>
          </a:xfrm>
          <a:prstGeom prst="rect">
            <a:avLst/>
          </a:prstGeom>
        </p:spPr>
      </p:pic>
      <p:pic>
        <p:nvPicPr>
          <p:cNvPr id="5" name="Pladsholder til indhold 6">
            <a:extLst>
              <a:ext uri="{FF2B5EF4-FFF2-40B4-BE49-F238E27FC236}">
                <a16:creationId xmlns:a16="http://schemas.microsoft.com/office/drawing/2014/main" id="{F89D6A77-2929-459D-BE49-8B9F242B837C}"/>
              </a:ext>
            </a:extLst>
          </p:cNvPr>
          <p:cNvPicPr>
            <a:picLocks noGrp="1" noChangeAspect="1"/>
          </p:cNvPicPr>
          <p:nvPr>
            <p:ph idx="1"/>
          </p:nvPr>
        </p:nvPicPr>
        <p:blipFill rotWithShape="1">
          <a:blip r:embed="rId5"/>
          <a:srcRect r="66494"/>
          <a:stretch/>
        </p:blipFill>
        <p:spPr>
          <a:xfrm>
            <a:off x="5628114" y="1363811"/>
            <a:ext cx="1941850" cy="4351338"/>
          </a:xfrm>
          <a:prstGeom prst="rect">
            <a:avLst/>
          </a:prstGeom>
        </p:spPr>
      </p:pic>
      <p:pic>
        <p:nvPicPr>
          <p:cNvPr id="6" name="Pladsholder til indhold 6">
            <a:extLst>
              <a:ext uri="{FF2B5EF4-FFF2-40B4-BE49-F238E27FC236}">
                <a16:creationId xmlns:a16="http://schemas.microsoft.com/office/drawing/2014/main" id="{735F3693-CAE4-411A-B545-706B96ADB18F}"/>
              </a:ext>
            </a:extLst>
          </p:cNvPr>
          <p:cNvPicPr>
            <a:picLocks noChangeAspect="1"/>
          </p:cNvPicPr>
          <p:nvPr/>
        </p:nvPicPr>
        <p:blipFill rotWithShape="1">
          <a:blip r:embed="rId5"/>
          <a:srcRect l="32879"/>
          <a:stretch/>
        </p:blipFill>
        <p:spPr>
          <a:xfrm>
            <a:off x="7838551" y="1219115"/>
            <a:ext cx="4148774" cy="4640732"/>
          </a:xfrm>
          <a:prstGeom prst="rect">
            <a:avLst/>
          </a:prstGeom>
        </p:spPr>
      </p:pic>
      <p:sp>
        <p:nvSpPr>
          <p:cNvPr id="8" name="Tekstfelt 7">
            <a:extLst>
              <a:ext uri="{FF2B5EF4-FFF2-40B4-BE49-F238E27FC236}">
                <a16:creationId xmlns:a16="http://schemas.microsoft.com/office/drawing/2014/main" id="{E2B0E989-3519-4221-A1E7-3DBAAC465D1F}"/>
              </a:ext>
            </a:extLst>
          </p:cNvPr>
          <p:cNvSpPr txBox="1"/>
          <p:nvPr/>
        </p:nvSpPr>
        <p:spPr>
          <a:xfrm>
            <a:off x="191386" y="654752"/>
            <a:ext cx="861774" cy="5526129"/>
          </a:xfrm>
          <a:prstGeom prst="rect">
            <a:avLst/>
          </a:prstGeom>
          <a:noFill/>
          <a:ln>
            <a:solidFill>
              <a:schemeClr val="tx1"/>
            </a:solidFill>
          </a:ln>
        </p:spPr>
        <p:txBody>
          <a:bodyPr vert="vert270" wrap="square" rtlCol="0">
            <a:spAutoFit/>
          </a:bodyPr>
          <a:lstStyle/>
          <a:p>
            <a:pPr algn="ctr"/>
            <a:r>
              <a:rPr lang="da-DK" sz="4400"/>
              <a:t>Træn træneren-kursus</a:t>
            </a:r>
          </a:p>
        </p:txBody>
      </p:sp>
      <p:sp>
        <p:nvSpPr>
          <p:cNvPr id="9" name="Pil: højre 8">
            <a:extLst>
              <a:ext uri="{FF2B5EF4-FFF2-40B4-BE49-F238E27FC236}">
                <a16:creationId xmlns:a16="http://schemas.microsoft.com/office/drawing/2014/main" id="{ABB04741-E92F-4262-A4BA-AB9C704D8A6D}"/>
              </a:ext>
            </a:extLst>
          </p:cNvPr>
          <p:cNvSpPr/>
          <p:nvPr/>
        </p:nvSpPr>
        <p:spPr>
          <a:xfrm>
            <a:off x="960470" y="3225818"/>
            <a:ext cx="595423" cy="62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højre 9">
            <a:extLst>
              <a:ext uri="{FF2B5EF4-FFF2-40B4-BE49-F238E27FC236}">
                <a16:creationId xmlns:a16="http://schemas.microsoft.com/office/drawing/2014/main" id="{7FDB54CC-05C1-491F-BDA6-2C069F9145BB}"/>
              </a:ext>
            </a:extLst>
          </p:cNvPr>
          <p:cNvSpPr/>
          <p:nvPr/>
        </p:nvSpPr>
        <p:spPr>
          <a:xfrm>
            <a:off x="5107516" y="3225818"/>
            <a:ext cx="595423" cy="62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højre 10">
            <a:extLst>
              <a:ext uri="{FF2B5EF4-FFF2-40B4-BE49-F238E27FC236}">
                <a16:creationId xmlns:a16="http://schemas.microsoft.com/office/drawing/2014/main" id="{0CA74933-06F0-4B42-A78F-4426AD9D00A0}"/>
              </a:ext>
            </a:extLst>
          </p:cNvPr>
          <p:cNvSpPr/>
          <p:nvPr/>
        </p:nvSpPr>
        <p:spPr>
          <a:xfrm>
            <a:off x="7417098" y="3225819"/>
            <a:ext cx="595423" cy="62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1">
            <a:extLst>
              <a:ext uri="{FF2B5EF4-FFF2-40B4-BE49-F238E27FC236}">
                <a16:creationId xmlns:a16="http://schemas.microsoft.com/office/drawing/2014/main" id="{1AD22F43-266B-BC23-94EA-E8A9ADD34963}"/>
              </a:ext>
            </a:extLst>
          </p:cNvPr>
          <p:cNvSpPr txBox="1">
            <a:spLocks/>
          </p:cNvSpPr>
          <p:nvPr/>
        </p:nvSpPr>
        <p:spPr>
          <a:xfrm>
            <a:off x="5940256" y="5696142"/>
            <a:ext cx="61385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FFC000"/>
                </a:solidFill>
              </a:rPr>
              <a:t>En snert af kompleksiteten</a:t>
            </a:r>
          </a:p>
        </p:txBody>
      </p:sp>
    </p:spTree>
    <p:extLst>
      <p:ext uri="{BB962C8B-B14F-4D97-AF65-F5344CB8AC3E}">
        <p14:creationId xmlns:p14="http://schemas.microsoft.com/office/powerpoint/2010/main" val="1450768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9639B-657B-B6A0-6B65-3AE6D8543237}"/>
              </a:ext>
            </a:extLst>
          </p:cNvPr>
          <p:cNvSpPr>
            <a:spLocks noGrp="1"/>
          </p:cNvSpPr>
          <p:nvPr>
            <p:ph type="title"/>
          </p:nvPr>
        </p:nvSpPr>
        <p:spPr>
          <a:xfrm>
            <a:off x="259773" y="365125"/>
            <a:ext cx="11741727" cy="1325563"/>
          </a:xfrm>
        </p:spPr>
        <p:txBody>
          <a:bodyPr>
            <a:normAutofit/>
          </a:bodyPr>
          <a:lstStyle/>
          <a:p>
            <a:r>
              <a:rPr lang="da-DK" dirty="0"/>
              <a:t>Hvor går det galt/kan det gå galt, når vi vil implementere samtalestøtte til sundhedspersoner?</a:t>
            </a:r>
          </a:p>
        </p:txBody>
      </p:sp>
      <p:sp>
        <p:nvSpPr>
          <p:cNvPr id="3" name="Pladsholder til indhold 2">
            <a:extLst>
              <a:ext uri="{FF2B5EF4-FFF2-40B4-BE49-F238E27FC236}">
                <a16:creationId xmlns:a16="http://schemas.microsoft.com/office/drawing/2014/main" id="{10B1200B-FEA3-E261-5FF6-6CF01C3A2B47}"/>
              </a:ext>
            </a:extLst>
          </p:cNvPr>
          <p:cNvSpPr>
            <a:spLocks noGrp="1"/>
          </p:cNvSpPr>
          <p:nvPr>
            <p:ph idx="1"/>
          </p:nvPr>
        </p:nvSpPr>
        <p:spPr/>
        <p:txBody>
          <a:bodyPr>
            <a:normAutofit/>
          </a:bodyPr>
          <a:lstStyle/>
          <a:p>
            <a:pPr marL="0" indent="0">
              <a:buNone/>
            </a:pPr>
            <a:r>
              <a:rPr lang="da-DK" dirty="0"/>
              <a:t>Mangel på (fælles) strategi – ved du og dem, der skal implementere samtalestøtte, hvad I skal?</a:t>
            </a:r>
          </a:p>
          <a:p>
            <a:pPr marL="0" indent="0">
              <a:buNone/>
            </a:pPr>
            <a:r>
              <a:rPr lang="da-DK" dirty="0"/>
              <a:t>Mangel på klarhed – hvad er det vi vil implementere efter endt CPT-undervisning?</a:t>
            </a:r>
          </a:p>
          <a:p>
            <a:pPr marL="0" indent="0">
              <a:buNone/>
            </a:pPr>
            <a:r>
              <a:rPr lang="da-DK" dirty="0"/>
              <a:t>Mangel på kendskab til konteksten? – kan det du drømmer om, lade sig gøre?</a:t>
            </a:r>
          </a:p>
          <a:p>
            <a:pPr marL="0" indent="0">
              <a:buNone/>
            </a:pPr>
            <a:r>
              <a:rPr lang="da-DK" dirty="0"/>
              <a:t>Mangel på forberedelse – er stedet klar til være samtalestøttende, ved du hvordan du kan støtte bagefter?</a:t>
            </a:r>
          </a:p>
          <a:p>
            <a:pPr marL="0" indent="0">
              <a:buNone/>
            </a:pPr>
            <a:r>
              <a:rPr lang="da-DK" dirty="0"/>
              <a:t>Osv. osv. osv.</a:t>
            </a:r>
          </a:p>
          <a:p>
            <a:pPr marL="0" indent="0">
              <a:buNone/>
            </a:pPr>
            <a:endParaRPr lang="da-DK" dirty="0"/>
          </a:p>
        </p:txBody>
      </p:sp>
      <p:sp>
        <p:nvSpPr>
          <p:cNvPr id="4" name="Tekstfelt 3">
            <a:extLst>
              <a:ext uri="{FF2B5EF4-FFF2-40B4-BE49-F238E27FC236}">
                <a16:creationId xmlns:a16="http://schemas.microsoft.com/office/drawing/2014/main" id="{104B3F10-95DC-5837-66FB-9FD89A506E82}"/>
              </a:ext>
            </a:extLst>
          </p:cNvPr>
          <p:cNvSpPr txBox="1"/>
          <p:nvPr/>
        </p:nvSpPr>
        <p:spPr>
          <a:xfrm>
            <a:off x="5082194" y="5753934"/>
            <a:ext cx="4253346" cy="646331"/>
          </a:xfrm>
          <a:prstGeom prst="rect">
            <a:avLst/>
          </a:prstGeom>
          <a:solidFill>
            <a:srgbClr val="FFC000"/>
          </a:solidFill>
        </p:spPr>
        <p:txBody>
          <a:bodyPr wrap="square" rtlCol="0">
            <a:spAutoFit/>
          </a:bodyPr>
          <a:lstStyle/>
          <a:p>
            <a:r>
              <a:rPr lang="da-DK" dirty="0"/>
              <a:t>Snak ved bordene – hvordan ser dine/jeres </a:t>
            </a:r>
            <a:br>
              <a:rPr lang="da-DK" dirty="0"/>
            </a:br>
            <a:r>
              <a:rPr lang="da-DK" dirty="0"/>
              <a:t>overvejelser ud omkring dette?</a:t>
            </a:r>
          </a:p>
        </p:txBody>
      </p:sp>
      <p:pic>
        <p:nvPicPr>
          <p:cNvPr id="5" name="Billede 4">
            <a:extLst>
              <a:ext uri="{FF2B5EF4-FFF2-40B4-BE49-F238E27FC236}">
                <a16:creationId xmlns:a16="http://schemas.microsoft.com/office/drawing/2014/main" id="{D50E7945-E4BD-546B-9C46-B1E9259C2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31990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BF4DB-3603-EC6E-5E92-366A0DC39A4D}"/>
              </a:ext>
            </a:extLst>
          </p:cNvPr>
          <p:cNvSpPr>
            <a:spLocks noGrp="1"/>
          </p:cNvSpPr>
          <p:nvPr>
            <p:ph type="title"/>
          </p:nvPr>
        </p:nvSpPr>
        <p:spPr/>
        <p:txBody>
          <a:bodyPr/>
          <a:lstStyle/>
          <a:p>
            <a:r>
              <a:rPr lang="da-DK" dirty="0"/>
              <a:t>Og hvad så?</a:t>
            </a:r>
          </a:p>
        </p:txBody>
      </p:sp>
      <p:sp>
        <p:nvSpPr>
          <p:cNvPr id="3" name="Pladsholder til indhold 2">
            <a:extLst>
              <a:ext uri="{FF2B5EF4-FFF2-40B4-BE49-F238E27FC236}">
                <a16:creationId xmlns:a16="http://schemas.microsoft.com/office/drawing/2014/main" id="{5F2387A5-92D1-480B-9B37-077D18CF17DA}"/>
              </a:ext>
            </a:extLst>
          </p:cNvPr>
          <p:cNvSpPr>
            <a:spLocks noGrp="1"/>
          </p:cNvSpPr>
          <p:nvPr>
            <p:ph idx="1"/>
          </p:nvPr>
        </p:nvSpPr>
        <p:spPr/>
        <p:txBody>
          <a:bodyPr>
            <a:normAutofit/>
          </a:bodyPr>
          <a:lstStyle/>
          <a:p>
            <a:r>
              <a:rPr lang="en-AU" dirty="0">
                <a:latin typeface="Arial"/>
                <a:cs typeface="Arial"/>
              </a:rPr>
              <a:t>Lad </a:t>
            </a:r>
            <a:r>
              <a:rPr lang="en-AU" dirty="0" err="1">
                <a:latin typeface="Arial"/>
                <a:cs typeface="Arial"/>
              </a:rPr>
              <a:t>os</a:t>
            </a:r>
            <a:r>
              <a:rPr lang="en-AU" dirty="0">
                <a:latin typeface="Arial"/>
                <a:cs typeface="Arial"/>
              </a:rPr>
              <a:t> </a:t>
            </a:r>
            <a:r>
              <a:rPr lang="en-AU" dirty="0" err="1">
                <a:latin typeface="Arial"/>
                <a:cs typeface="Arial"/>
              </a:rPr>
              <a:t>kigge</a:t>
            </a:r>
            <a:r>
              <a:rPr lang="en-AU" dirty="0">
                <a:latin typeface="Arial"/>
                <a:cs typeface="Arial"/>
              </a:rPr>
              <a:t> </a:t>
            </a:r>
            <a:r>
              <a:rPr lang="en-AU" dirty="0" err="1">
                <a:latin typeface="Arial"/>
                <a:cs typeface="Arial"/>
              </a:rPr>
              <a:t>på</a:t>
            </a:r>
            <a:r>
              <a:rPr lang="en-AU" dirty="0">
                <a:latin typeface="Arial"/>
                <a:cs typeface="Arial"/>
              </a:rPr>
              <a:t> </a:t>
            </a:r>
            <a:r>
              <a:rPr lang="en-AU" i="1" dirty="0" err="1">
                <a:latin typeface="Arial"/>
                <a:cs typeface="Arial"/>
              </a:rPr>
              <a:t>i</a:t>
            </a:r>
            <a:r>
              <a:rPr lang="en-AU" sz="2800" i="1" dirty="0" err="1">
                <a:latin typeface="Arial"/>
                <a:cs typeface="Arial"/>
              </a:rPr>
              <a:t>mplementeringsvidenskaben</a:t>
            </a:r>
            <a:r>
              <a:rPr lang="en-AU" sz="2800" dirty="0">
                <a:latin typeface="Arial"/>
                <a:cs typeface="Arial"/>
              </a:rPr>
              <a:t>, </a:t>
            </a:r>
            <a:r>
              <a:rPr lang="en-AU" sz="2800" dirty="0" err="1">
                <a:latin typeface="Arial"/>
                <a:cs typeface="Arial"/>
              </a:rPr>
              <a:t>som</a:t>
            </a:r>
            <a:r>
              <a:rPr lang="en-AU" sz="2800" dirty="0">
                <a:latin typeface="Arial"/>
                <a:cs typeface="Arial"/>
              </a:rPr>
              <a:t> </a:t>
            </a:r>
            <a:r>
              <a:rPr lang="en-AU" sz="2800" dirty="0" err="1">
                <a:latin typeface="Arial"/>
                <a:cs typeface="Arial"/>
              </a:rPr>
              <a:t>har</a:t>
            </a:r>
            <a:r>
              <a:rPr lang="en-AU" sz="2800" dirty="0">
                <a:latin typeface="Arial"/>
                <a:cs typeface="Arial"/>
              </a:rPr>
              <a:t> </a:t>
            </a:r>
            <a:r>
              <a:rPr lang="en-AU" sz="2800" dirty="0" err="1">
                <a:latin typeface="Arial"/>
                <a:cs typeface="Arial"/>
              </a:rPr>
              <a:t>vægt</a:t>
            </a:r>
            <a:r>
              <a:rPr lang="en-AU" sz="2800" dirty="0">
                <a:latin typeface="Arial"/>
                <a:cs typeface="Arial"/>
              </a:rPr>
              <a:t> </a:t>
            </a:r>
            <a:r>
              <a:rPr lang="en-AU" sz="2800" dirty="0" err="1">
                <a:latin typeface="Arial"/>
                <a:cs typeface="Arial"/>
              </a:rPr>
              <a:t>på</a:t>
            </a:r>
            <a:r>
              <a:rPr lang="en-AU" sz="2800" dirty="0">
                <a:latin typeface="Arial"/>
                <a:cs typeface="Arial"/>
              </a:rPr>
              <a:t> </a:t>
            </a:r>
            <a:r>
              <a:rPr lang="en-AU" b="1" dirty="0" err="1">
                <a:latin typeface="Arial"/>
                <a:cs typeface="Arial"/>
              </a:rPr>
              <a:t>brugen</a:t>
            </a:r>
            <a:r>
              <a:rPr lang="en-AU" b="1" dirty="0">
                <a:latin typeface="Arial"/>
                <a:cs typeface="Arial"/>
              </a:rPr>
              <a:t> </a:t>
            </a:r>
            <a:r>
              <a:rPr lang="en-AU" b="1" dirty="0" err="1">
                <a:latin typeface="Arial"/>
                <a:cs typeface="Arial"/>
              </a:rPr>
              <a:t>af</a:t>
            </a:r>
            <a:r>
              <a:rPr lang="en-AU" b="1" dirty="0">
                <a:latin typeface="Arial"/>
                <a:cs typeface="Arial"/>
              </a:rPr>
              <a:t> </a:t>
            </a:r>
            <a:r>
              <a:rPr lang="en-AU" b="1" dirty="0" err="1">
                <a:latin typeface="Arial"/>
                <a:cs typeface="Arial"/>
              </a:rPr>
              <a:t>teori</a:t>
            </a:r>
            <a:r>
              <a:rPr lang="en-AU" dirty="0">
                <a:latin typeface="Arial"/>
                <a:cs typeface="Arial"/>
              </a:rPr>
              <a:t> til at </a:t>
            </a:r>
            <a:r>
              <a:rPr lang="en-AU" dirty="0" err="1">
                <a:latin typeface="Arial"/>
                <a:cs typeface="Arial"/>
              </a:rPr>
              <a:t>designe</a:t>
            </a:r>
            <a:r>
              <a:rPr lang="en-AU" dirty="0">
                <a:latin typeface="Arial"/>
                <a:cs typeface="Arial"/>
              </a:rPr>
              <a:t> </a:t>
            </a:r>
            <a:r>
              <a:rPr lang="en-AU" dirty="0" err="1">
                <a:latin typeface="Arial"/>
                <a:cs typeface="Arial"/>
              </a:rPr>
              <a:t>adfærdsændringsinterventioner</a:t>
            </a:r>
            <a:r>
              <a:rPr lang="en-AU" dirty="0">
                <a:latin typeface="Arial"/>
                <a:cs typeface="Arial"/>
              </a:rPr>
              <a:t>, </a:t>
            </a:r>
            <a:r>
              <a:rPr lang="en-AU" dirty="0" err="1">
                <a:latin typeface="Arial"/>
                <a:cs typeface="Arial"/>
              </a:rPr>
              <a:t>som</a:t>
            </a:r>
            <a:r>
              <a:rPr lang="en-AU" dirty="0">
                <a:latin typeface="Arial"/>
                <a:cs typeface="Arial"/>
              </a:rPr>
              <a:t> </a:t>
            </a:r>
            <a:r>
              <a:rPr lang="en-AU" dirty="0" err="1">
                <a:latin typeface="Arial"/>
                <a:cs typeface="Arial"/>
              </a:rPr>
              <a:t>har</a:t>
            </a:r>
            <a:r>
              <a:rPr lang="en-AU" dirty="0">
                <a:latin typeface="Arial"/>
                <a:cs typeface="Arial"/>
              </a:rPr>
              <a:t> til </a:t>
            </a:r>
            <a:r>
              <a:rPr lang="en-AU" dirty="0" err="1">
                <a:latin typeface="Arial"/>
                <a:cs typeface="Arial"/>
              </a:rPr>
              <a:t>formål</a:t>
            </a:r>
            <a:r>
              <a:rPr lang="en-AU" dirty="0">
                <a:latin typeface="Arial"/>
                <a:cs typeface="Arial"/>
              </a:rPr>
              <a:t> at </a:t>
            </a:r>
            <a:r>
              <a:rPr lang="en-AU" dirty="0" err="1">
                <a:latin typeface="Arial"/>
                <a:cs typeface="Arial"/>
              </a:rPr>
              <a:t>forbedre</a:t>
            </a:r>
            <a:r>
              <a:rPr lang="en-AU" dirty="0">
                <a:latin typeface="Arial"/>
                <a:cs typeface="Arial"/>
              </a:rPr>
              <a:t> forhold for </a:t>
            </a:r>
            <a:r>
              <a:rPr lang="en-AU" dirty="0" err="1">
                <a:latin typeface="Arial"/>
                <a:cs typeface="Arial"/>
              </a:rPr>
              <a:t>patienter</a:t>
            </a:r>
            <a:r>
              <a:rPr lang="en-AU" dirty="0">
                <a:latin typeface="Arial"/>
                <a:cs typeface="Arial"/>
              </a:rPr>
              <a:t>/</a:t>
            </a:r>
            <a:r>
              <a:rPr lang="en-AU" dirty="0" err="1">
                <a:latin typeface="Arial"/>
                <a:cs typeface="Arial"/>
              </a:rPr>
              <a:t>borgere</a:t>
            </a:r>
            <a:r>
              <a:rPr lang="en-AU" dirty="0">
                <a:latin typeface="Arial"/>
                <a:cs typeface="Arial"/>
              </a:rPr>
              <a:t> </a:t>
            </a:r>
            <a:r>
              <a:rPr lang="en-AU" sz="2800" dirty="0">
                <a:latin typeface="Arial"/>
                <a:cs typeface="Arial"/>
              </a:rPr>
              <a:t> (</a:t>
            </a:r>
            <a:r>
              <a:rPr lang="en-AU" sz="2800" dirty="0" err="1">
                <a:latin typeface="Arial"/>
                <a:cs typeface="Arial"/>
              </a:rPr>
              <a:t>Estabrooks</a:t>
            </a:r>
            <a:r>
              <a:rPr lang="en-AU" sz="2800" dirty="0">
                <a:latin typeface="Arial"/>
                <a:cs typeface="Arial"/>
              </a:rPr>
              <a:t>, Thompson, Lovely, &amp; </a:t>
            </a:r>
            <a:r>
              <a:rPr lang="en-AU" sz="2800" dirty="0" err="1">
                <a:latin typeface="Arial"/>
                <a:cs typeface="Arial"/>
              </a:rPr>
              <a:t>Hofmeyer</a:t>
            </a:r>
            <a:r>
              <a:rPr lang="en-AU" sz="2800" dirty="0">
                <a:latin typeface="Arial"/>
                <a:cs typeface="Arial"/>
              </a:rPr>
              <a:t>, 2006). </a:t>
            </a:r>
            <a:endParaRPr lang="en-AU" sz="2800" dirty="0"/>
          </a:p>
          <a:p>
            <a:pPr marL="0" indent="0">
              <a:buNone/>
            </a:pPr>
            <a:endParaRPr lang="en-AU" sz="2800" dirty="0"/>
          </a:p>
          <a:p>
            <a:r>
              <a:rPr lang="en-AU" dirty="0" err="1">
                <a:latin typeface="Arial"/>
                <a:cs typeface="Arial"/>
              </a:rPr>
              <a:t>K</a:t>
            </a:r>
            <a:r>
              <a:rPr lang="en-AU" sz="2800" dirty="0" err="1">
                <a:latin typeface="Arial"/>
                <a:cs typeface="Arial"/>
              </a:rPr>
              <a:t>onteksten</a:t>
            </a:r>
            <a:r>
              <a:rPr lang="en-AU" sz="2800" dirty="0">
                <a:latin typeface="Arial"/>
                <a:cs typeface="Arial"/>
              </a:rPr>
              <a:t> er </a:t>
            </a:r>
            <a:r>
              <a:rPr lang="en-AU" sz="2800" dirty="0" err="1">
                <a:latin typeface="Arial"/>
                <a:cs typeface="Arial"/>
              </a:rPr>
              <a:t>yderst</a:t>
            </a:r>
            <a:r>
              <a:rPr lang="en-AU" sz="2800" dirty="0">
                <a:latin typeface="Arial"/>
                <a:cs typeface="Arial"/>
              </a:rPr>
              <a:t> </a:t>
            </a:r>
            <a:r>
              <a:rPr lang="en-AU" sz="2800" dirty="0" err="1">
                <a:latin typeface="Arial"/>
                <a:cs typeface="Arial"/>
              </a:rPr>
              <a:t>vigtig</a:t>
            </a:r>
            <a:r>
              <a:rPr lang="en-AU" sz="2800" dirty="0">
                <a:latin typeface="Arial"/>
                <a:cs typeface="Arial"/>
              </a:rPr>
              <a:t> at </a:t>
            </a:r>
            <a:r>
              <a:rPr lang="en-AU" sz="2800" dirty="0" err="1">
                <a:latin typeface="Arial"/>
                <a:cs typeface="Arial"/>
              </a:rPr>
              <a:t>få</a:t>
            </a:r>
            <a:r>
              <a:rPr lang="en-AU" sz="2800" dirty="0">
                <a:latin typeface="Arial"/>
                <a:cs typeface="Arial"/>
              </a:rPr>
              <a:t> </a:t>
            </a:r>
            <a:r>
              <a:rPr lang="en-AU" sz="2800" dirty="0" err="1">
                <a:latin typeface="Arial"/>
                <a:cs typeface="Arial"/>
              </a:rPr>
              <a:t>styr</a:t>
            </a:r>
            <a:r>
              <a:rPr lang="en-AU" sz="2800" dirty="0">
                <a:latin typeface="Arial"/>
                <a:cs typeface="Arial"/>
              </a:rPr>
              <a:t> </a:t>
            </a:r>
            <a:r>
              <a:rPr lang="en-AU" sz="2800" dirty="0" err="1">
                <a:latin typeface="Arial"/>
                <a:cs typeface="Arial"/>
              </a:rPr>
              <a:t>på</a:t>
            </a:r>
            <a:r>
              <a:rPr lang="en-AU" dirty="0">
                <a:latin typeface="Arial"/>
                <a:cs typeface="Arial"/>
              </a:rPr>
              <a:t>/have </a:t>
            </a:r>
            <a:r>
              <a:rPr lang="en-AU" dirty="0" err="1">
                <a:latin typeface="Arial"/>
                <a:cs typeface="Arial"/>
              </a:rPr>
              <a:t>forståelse</a:t>
            </a:r>
            <a:r>
              <a:rPr lang="en-AU" dirty="0">
                <a:latin typeface="Arial"/>
                <a:cs typeface="Arial"/>
              </a:rPr>
              <a:t> for</a:t>
            </a:r>
            <a:endParaRPr lang="en-AU" sz="2800" dirty="0">
              <a:latin typeface="Arial"/>
              <a:cs typeface="Arial"/>
            </a:endParaRPr>
          </a:p>
          <a:p>
            <a:pPr marL="0" indent="0">
              <a:buNone/>
            </a:pPr>
            <a:endParaRPr lang="en-AU" sz="2800" dirty="0">
              <a:latin typeface="Arial"/>
              <a:cs typeface="Arial"/>
            </a:endParaRPr>
          </a:p>
          <a:p>
            <a:r>
              <a:rPr lang="en-AU" sz="2800" dirty="0" err="1">
                <a:latin typeface="Arial"/>
                <a:cs typeface="Arial"/>
              </a:rPr>
              <a:t>Helt</a:t>
            </a:r>
            <a:r>
              <a:rPr lang="en-AU" sz="2800" dirty="0">
                <a:latin typeface="Arial"/>
                <a:cs typeface="Arial"/>
              </a:rPr>
              <a:t> </a:t>
            </a:r>
            <a:r>
              <a:rPr lang="en-AU" sz="2800" dirty="0" err="1">
                <a:latin typeface="Arial"/>
                <a:cs typeface="Arial"/>
              </a:rPr>
              <a:t>essentielt</a:t>
            </a:r>
            <a:r>
              <a:rPr lang="en-AU" sz="2800" dirty="0">
                <a:latin typeface="Arial"/>
                <a:cs typeface="Arial"/>
              </a:rPr>
              <a:t> er </a:t>
            </a:r>
            <a:r>
              <a:rPr lang="en-AU" sz="2800" dirty="0" err="1">
                <a:latin typeface="Arial"/>
                <a:cs typeface="Arial"/>
              </a:rPr>
              <a:t>desuden</a:t>
            </a:r>
            <a:r>
              <a:rPr lang="en-AU" sz="2800" dirty="0">
                <a:latin typeface="Arial"/>
                <a:cs typeface="Arial"/>
              </a:rPr>
              <a:t> at </a:t>
            </a:r>
            <a:r>
              <a:rPr lang="en-AU" sz="2800" dirty="0" err="1">
                <a:latin typeface="Arial"/>
                <a:cs typeface="Arial"/>
              </a:rPr>
              <a:t>kunne</a:t>
            </a:r>
            <a:r>
              <a:rPr lang="en-AU" sz="2800" dirty="0">
                <a:latin typeface="Arial"/>
                <a:cs typeface="Arial"/>
              </a:rPr>
              <a:t> </a:t>
            </a:r>
            <a:r>
              <a:rPr lang="en-AU" sz="2800" dirty="0" err="1">
                <a:latin typeface="Arial"/>
                <a:cs typeface="Arial"/>
              </a:rPr>
              <a:t>skræddersy</a:t>
            </a:r>
            <a:r>
              <a:rPr lang="en-AU" sz="2800" dirty="0">
                <a:latin typeface="Arial"/>
                <a:cs typeface="Arial"/>
              </a:rPr>
              <a:t> </a:t>
            </a:r>
            <a:r>
              <a:rPr lang="en-AU" sz="2800" dirty="0" err="1">
                <a:latin typeface="Arial"/>
                <a:cs typeface="Arial"/>
              </a:rPr>
              <a:t>implementeringsinterventionerne</a:t>
            </a:r>
            <a:r>
              <a:rPr lang="en-AU" dirty="0">
                <a:latin typeface="Arial"/>
                <a:cs typeface="Arial"/>
              </a:rPr>
              <a:t> </a:t>
            </a:r>
            <a:r>
              <a:rPr lang="en-AU" sz="2800" dirty="0">
                <a:latin typeface="Arial"/>
                <a:cs typeface="Arial"/>
                <a:sym typeface="Wingdings" panose="05000000000000000000" pitchFamily="2" charset="2"/>
              </a:rPr>
              <a:t>(</a:t>
            </a:r>
            <a:r>
              <a:rPr lang="en-AU" sz="2800" dirty="0">
                <a:latin typeface="Arial"/>
                <a:cs typeface="Arial"/>
              </a:rPr>
              <a:t>Baker et al., Cochrane 2015)</a:t>
            </a:r>
          </a:p>
          <a:p>
            <a:pPr marL="0" indent="0">
              <a:buNone/>
            </a:pPr>
            <a:endParaRPr lang="da-DK" dirty="0"/>
          </a:p>
        </p:txBody>
      </p:sp>
      <p:pic>
        <p:nvPicPr>
          <p:cNvPr id="4" name="Billede 3">
            <a:extLst>
              <a:ext uri="{FF2B5EF4-FFF2-40B4-BE49-F238E27FC236}">
                <a16:creationId xmlns:a16="http://schemas.microsoft.com/office/drawing/2014/main" id="{C3E46220-3DDE-A543-E786-9E814518B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2456920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latin typeface="Arial"/>
                <a:cs typeface="Arial"/>
              </a:rPr>
              <a:t>The Theoretical Domains Framework (TDF) </a:t>
            </a:r>
            <a:r>
              <a:rPr lang="en-AU" sz="2700" dirty="0">
                <a:latin typeface="Arial"/>
                <a:cs typeface="Arial"/>
              </a:rPr>
              <a:t>(Cane et al., 2012)</a:t>
            </a:r>
            <a:br>
              <a:rPr lang="en-AU" sz="2700" dirty="0"/>
            </a:br>
            <a:endParaRPr lang="en-AU" sz="2700" dirty="0"/>
          </a:p>
        </p:txBody>
      </p:sp>
      <p:sp>
        <p:nvSpPr>
          <p:cNvPr id="3" name="Content Placeholder 2"/>
          <p:cNvSpPr>
            <a:spLocks noGrp="1"/>
          </p:cNvSpPr>
          <p:nvPr>
            <p:ph idx="1"/>
          </p:nvPr>
        </p:nvSpPr>
        <p:spPr>
          <a:xfrm>
            <a:off x="838200" y="1690688"/>
            <a:ext cx="4663339" cy="4863321"/>
          </a:xfrm>
        </p:spPr>
        <p:txBody>
          <a:bodyPr>
            <a:noAutofit/>
          </a:bodyPr>
          <a:lstStyle/>
          <a:p>
            <a:pPr marL="213995" indent="-213995"/>
            <a:r>
              <a:rPr lang="en-US" dirty="0">
                <a:latin typeface="Arial"/>
                <a:cs typeface="Arial"/>
              </a:rPr>
              <a:t>God til at </a:t>
            </a:r>
            <a:r>
              <a:rPr lang="en-US" dirty="0" err="1">
                <a:latin typeface="Arial"/>
                <a:cs typeface="Arial"/>
              </a:rPr>
              <a:t>vurdere</a:t>
            </a:r>
            <a:r>
              <a:rPr lang="en-US" dirty="0">
                <a:latin typeface="Arial"/>
                <a:cs typeface="Arial"/>
              </a:rPr>
              <a:t> </a:t>
            </a:r>
            <a:r>
              <a:rPr lang="en-US" dirty="0" err="1">
                <a:latin typeface="Arial"/>
                <a:cs typeface="Arial"/>
              </a:rPr>
              <a:t>barrierer</a:t>
            </a:r>
            <a:r>
              <a:rPr lang="en-US" dirty="0">
                <a:latin typeface="Arial"/>
                <a:cs typeface="Arial"/>
              </a:rPr>
              <a:t>, </a:t>
            </a:r>
            <a:r>
              <a:rPr lang="en-US" dirty="0" err="1">
                <a:latin typeface="Arial"/>
                <a:cs typeface="Arial"/>
              </a:rPr>
              <a:t>facilitatorer</a:t>
            </a:r>
            <a:r>
              <a:rPr lang="en-US" dirty="0">
                <a:latin typeface="Arial"/>
                <a:cs typeface="Arial"/>
              </a:rPr>
              <a:t> </a:t>
            </a:r>
            <a:r>
              <a:rPr lang="en-US" dirty="0" err="1">
                <a:latin typeface="Arial"/>
                <a:cs typeface="Arial"/>
              </a:rPr>
              <a:t>ud</a:t>
            </a:r>
            <a:r>
              <a:rPr lang="en-US" dirty="0">
                <a:latin typeface="Arial"/>
                <a:cs typeface="Arial"/>
              </a:rPr>
              <a:t> </a:t>
            </a:r>
            <a:r>
              <a:rPr lang="en-US" dirty="0" err="1">
                <a:latin typeface="Arial"/>
                <a:cs typeface="Arial"/>
              </a:rPr>
              <a:t>fra</a:t>
            </a:r>
            <a:r>
              <a:rPr lang="en-US" dirty="0">
                <a:latin typeface="Arial"/>
                <a:cs typeface="Arial"/>
              </a:rPr>
              <a:t> + </a:t>
            </a:r>
            <a:r>
              <a:rPr lang="en-US" dirty="0" err="1">
                <a:latin typeface="Arial"/>
                <a:cs typeface="Arial"/>
              </a:rPr>
              <a:t>forstå</a:t>
            </a:r>
            <a:endParaRPr lang="en-US" dirty="0">
              <a:latin typeface="Arial"/>
              <a:cs typeface="Arial"/>
            </a:endParaRPr>
          </a:p>
          <a:p>
            <a:pPr marL="213995" indent="-213995"/>
            <a:r>
              <a:rPr lang="en-US" dirty="0" err="1">
                <a:latin typeface="Arial"/>
                <a:cs typeface="Arial"/>
              </a:rPr>
              <a:t>Baseret</a:t>
            </a:r>
            <a:r>
              <a:rPr lang="en-US" dirty="0">
                <a:latin typeface="Arial"/>
                <a:cs typeface="Arial"/>
              </a:rPr>
              <a:t> </a:t>
            </a:r>
            <a:r>
              <a:rPr lang="en-US" dirty="0" err="1">
                <a:latin typeface="Arial"/>
                <a:cs typeface="Arial"/>
              </a:rPr>
              <a:t>på</a:t>
            </a:r>
            <a:r>
              <a:rPr lang="en-US" dirty="0">
                <a:latin typeface="Arial"/>
                <a:cs typeface="Arial"/>
              </a:rPr>
              <a:t> 33 </a:t>
            </a:r>
            <a:r>
              <a:rPr lang="en-US" dirty="0" err="1">
                <a:latin typeface="Arial"/>
                <a:cs typeface="Arial"/>
              </a:rPr>
              <a:t>forskellige</a:t>
            </a:r>
            <a:r>
              <a:rPr lang="en-US" dirty="0">
                <a:latin typeface="Arial"/>
                <a:cs typeface="Arial"/>
              </a:rPr>
              <a:t> </a:t>
            </a:r>
            <a:r>
              <a:rPr lang="en-US" dirty="0" err="1">
                <a:latin typeface="Arial"/>
                <a:cs typeface="Arial"/>
              </a:rPr>
              <a:t>teorier</a:t>
            </a:r>
            <a:endParaRPr lang="en-US" dirty="0"/>
          </a:p>
          <a:p>
            <a:pPr marL="213995" indent="-213995"/>
            <a:r>
              <a:rPr lang="en-US" dirty="0">
                <a:latin typeface="Arial"/>
                <a:cs typeface="Arial"/>
              </a:rPr>
              <a:t>Kan </a:t>
            </a:r>
            <a:r>
              <a:rPr lang="en-US" dirty="0" err="1">
                <a:latin typeface="Arial"/>
                <a:cs typeface="Arial"/>
              </a:rPr>
              <a:t>anvendes</a:t>
            </a:r>
            <a:r>
              <a:rPr lang="en-US" dirty="0">
                <a:latin typeface="Arial"/>
                <a:cs typeface="Arial"/>
              </a:rPr>
              <a:t> til at </a:t>
            </a:r>
            <a:r>
              <a:rPr lang="en-US" dirty="0" err="1">
                <a:latin typeface="Arial"/>
                <a:cs typeface="Arial"/>
              </a:rPr>
              <a:t>designe</a:t>
            </a:r>
            <a:r>
              <a:rPr lang="en-US" dirty="0">
                <a:latin typeface="Arial"/>
                <a:cs typeface="Arial"/>
              </a:rPr>
              <a:t> </a:t>
            </a:r>
            <a:r>
              <a:rPr lang="en-US" dirty="0" err="1">
                <a:latin typeface="Arial"/>
                <a:cs typeface="Arial"/>
              </a:rPr>
              <a:t>implementerings</a:t>
            </a:r>
            <a:r>
              <a:rPr lang="en-US" dirty="0">
                <a:latin typeface="Arial"/>
                <a:cs typeface="Arial"/>
              </a:rPr>
              <a:t>- </a:t>
            </a:r>
            <a:r>
              <a:rPr lang="en-US" dirty="0" err="1">
                <a:latin typeface="Arial"/>
                <a:cs typeface="Arial"/>
              </a:rPr>
              <a:t>strategier</a:t>
            </a:r>
            <a:r>
              <a:rPr lang="en-US" dirty="0">
                <a:latin typeface="Arial"/>
                <a:cs typeface="Arial"/>
              </a:rPr>
              <a:t> </a:t>
            </a:r>
            <a:r>
              <a:rPr lang="en-US" dirty="0" err="1">
                <a:latin typeface="Arial"/>
                <a:cs typeface="Arial"/>
              </a:rPr>
              <a:t>ud</a:t>
            </a:r>
            <a:r>
              <a:rPr lang="en-US" dirty="0">
                <a:latin typeface="Arial"/>
                <a:cs typeface="Arial"/>
              </a:rPr>
              <a:t> </a:t>
            </a:r>
            <a:r>
              <a:rPr lang="en-US" dirty="0" err="1">
                <a:latin typeface="Arial"/>
                <a:cs typeface="Arial"/>
              </a:rPr>
              <a:t>fra</a:t>
            </a:r>
            <a:endParaRPr lang="en-US" dirty="0"/>
          </a:p>
          <a:p>
            <a:pPr marL="213995" indent="-213995"/>
            <a:r>
              <a:rPr lang="en-US" dirty="0" err="1">
                <a:latin typeface="Arial"/>
                <a:cs typeface="Arial"/>
              </a:rPr>
              <a:t>Ofte</a:t>
            </a:r>
            <a:r>
              <a:rPr lang="en-US" dirty="0">
                <a:latin typeface="Arial"/>
                <a:cs typeface="Arial"/>
              </a:rPr>
              <a:t> </a:t>
            </a:r>
            <a:r>
              <a:rPr lang="en-US" dirty="0" err="1">
                <a:latin typeface="Arial"/>
                <a:cs typeface="Arial"/>
              </a:rPr>
              <a:t>anvendt</a:t>
            </a:r>
            <a:r>
              <a:rPr lang="en-US" dirty="0">
                <a:latin typeface="Arial"/>
                <a:cs typeface="Arial"/>
              </a:rPr>
              <a:t> til </a:t>
            </a:r>
            <a:r>
              <a:rPr lang="en-US" dirty="0" err="1">
                <a:latin typeface="Arial"/>
                <a:cs typeface="Arial"/>
              </a:rPr>
              <a:t>anskue</a:t>
            </a:r>
            <a:r>
              <a:rPr lang="en-US" dirty="0">
                <a:latin typeface="Arial"/>
                <a:cs typeface="Arial"/>
              </a:rPr>
              <a:t> </a:t>
            </a:r>
            <a:r>
              <a:rPr lang="en-US" dirty="0" err="1">
                <a:latin typeface="Arial"/>
                <a:cs typeface="Arial"/>
              </a:rPr>
              <a:t>individniveau</a:t>
            </a:r>
            <a:r>
              <a:rPr lang="en-US" dirty="0">
                <a:latin typeface="Arial"/>
                <a:cs typeface="Arial"/>
              </a:rPr>
              <a:t> </a:t>
            </a:r>
            <a:r>
              <a:rPr lang="en-US" dirty="0" err="1">
                <a:latin typeface="Arial"/>
                <a:cs typeface="Arial"/>
              </a:rPr>
              <a:t>ud</a:t>
            </a:r>
            <a:r>
              <a:rPr lang="en-US" dirty="0">
                <a:latin typeface="Arial"/>
                <a:cs typeface="Arial"/>
              </a:rPr>
              <a:t> </a:t>
            </a:r>
            <a:r>
              <a:rPr lang="en-US" dirty="0" err="1">
                <a:latin typeface="Arial"/>
                <a:cs typeface="Arial"/>
              </a:rPr>
              <a:t>fra</a:t>
            </a:r>
            <a:endParaRPr lang="en-US" dirty="0">
              <a:latin typeface="Arial"/>
              <a:cs typeface="Arial"/>
            </a:endParaRPr>
          </a:p>
        </p:txBody>
      </p:sp>
      <p:graphicFrame>
        <p:nvGraphicFramePr>
          <p:cNvPr id="4" name="Content Placeholder 3"/>
          <p:cNvGraphicFramePr>
            <a:graphicFrameLocks/>
          </p:cNvGraphicFramePr>
          <p:nvPr/>
        </p:nvGraphicFramePr>
        <p:xfrm>
          <a:off x="5937849" y="1543022"/>
          <a:ext cx="4725920" cy="5219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a16="http://schemas.microsoft.com/office/drawing/2014/main" id="{2A63D3B1-FA36-3556-1634-66DF44C9E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149680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a:cs typeface="Arial"/>
              </a:rPr>
              <a:t>i-PARIHS </a:t>
            </a:r>
            <a:r>
              <a:rPr lang="en-AU" sz="2400" dirty="0">
                <a:latin typeface="Arial"/>
                <a:cs typeface="Arial"/>
              </a:rPr>
              <a:t>(Harvey &amp; Kitson, 2015)</a:t>
            </a:r>
            <a:br>
              <a:rPr lang="en-AU" sz="2400" dirty="0"/>
            </a:br>
            <a:endParaRPr lang="en-AU" sz="2400" dirty="0"/>
          </a:p>
        </p:txBody>
      </p:sp>
      <p:pic>
        <p:nvPicPr>
          <p:cNvPr id="4" name="Picture 3"/>
          <p:cNvPicPr>
            <a:picLocks noChangeAspect="1"/>
          </p:cNvPicPr>
          <p:nvPr/>
        </p:nvPicPr>
        <p:blipFill>
          <a:blip r:embed="rId3"/>
          <a:stretch>
            <a:fillRect/>
          </a:stretch>
        </p:blipFill>
        <p:spPr>
          <a:xfrm>
            <a:off x="6096000" y="1413164"/>
            <a:ext cx="5927605" cy="4362393"/>
          </a:xfrm>
          <a:prstGeom prst="rect">
            <a:avLst/>
          </a:prstGeom>
        </p:spPr>
      </p:pic>
      <p:sp>
        <p:nvSpPr>
          <p:cNvPr id="3" name="Content Placeholder 2"/>
          <p:cNvSpPr>
            <a:spLocks noGrp="1"/>
          </p:cNvSpPr>
          <p:nvPr>
            <p:ph idx="1"/>
          </p:nvPr>
        </p:nvSpPr>
        <p:spPr>
          <a:xfrm>
            <a:off x="519546" y="1720716"/>
            <a:ext cx="5780108" cy="5048612"/>
          </a:xfrm>
        </p:spPr>
        <p:txBody>
          <a:bodyPr>
            <a:normAutofit/>
          </a:bodyPr>
          <a:lstStyle/>
          <a:p>
            <a:pPr marL="0" indent="0">
              <a:buNone/>
            </a:pPr>
            <a:r>
              <a:rPr lang="en-US" dirty="0">
                <a:latin typeface="Arial"/>
                <a:cs typeface="Arial"/>
              </a:rPr>
              <a:t>Integrated Promoting Action on Research Implementation in Health Services framework</a:t>
            </a:r>
          </a:p>
          <a:p>
            <a:pPr marL="0" indent="0">
              <a:buNone/>
            </a:pPr>
            <a:endParaRPr lang="en-US" dirty="0">
              <a:latin typeface="Arial"/>
              <a:cs typeface="Arial"/>
            </a:endParaRPr>
          </a:p>
          <a:p>
            <a:pPr marL="0" indent="0">
              <a:buNone/>
            </a:pPr>
            <a:r>
              <a:rPr lang="en-US" dirty="0" err="1">
                <a:latin typeface="Arial"/>
                <a:cs typeface="Arial"/>
              </a:rPr>
              <a:t>Recognises</a:t>
            </a:r>
            <a:r>
              <a:rPr lang="en-US" dirty="0">
                <a:latin typeface="Arial"/>
                <a:cs typeface="Arial"/>
              </a:rPr>
              <a:t> multi-dimensional and complex nature of implementation as well as highlighting the central importance of context</a:t>
            </a:r>
          </a:p>
          <a:p>
            <a:endParaRPr lang="en-US" dirty="0"/>
          </a:p>
          <a:p>
            <a:endParaRPr lang="en-US" dirty="0"/>
          </a:p>
        </p:txBody>
      </p:sp>
      <p:pic>
        <p:nvPicPr>
          <p:cNvPr id="5" name="Billede 4">
            <a:extLst>
              <a:ext uri="{FF2B5EF4-FFF2-40B4-BE49-F238E27FC236}">
                <a16:creationId xmlns:a16="http://schemas.microsoft.com/office/drawing/2014/main" id="{02EA910E-9B91-649B-7488-51833C8C3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55139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Hvad er samtale(</a:t>
            </a:r>
            <a:r>
              <a:rPr lang="da-DK" dirty="0" err="1"/>
              <a:t>conversation</a:t>
            </a:r>
            <a:r>
              <a:rPr lang="da-DK" dirty="0"/>
              <a:t>)terapi? </a:t>
            </a:r>
          </a:p>
        </p:txBody>
      </p:sp>
      <p:sp>
        <p:nvSpPr>
          <p:cNvPr id="3" name="Pladsholder til indhold 2"/>
          <p:cNvSpPr>
            <a:spLocks noGrp="1"/>
          </p:cNvSpPr>
          <p:nvPr>
            <p:ph idx="1"/>
          </p:nvPr>
        </p:nvSpPr>
        <p:spPr>
          <a:xfrm>
            <a:off x="838200" y="1524383"/>
            <a:ext cx="10335936" cy="5069160"/>
          </a:xfrm>
        </p:spPr>
        <p:txBody>
          <a:bodyPr>
            <a:normAutofit lnSpcReduction="10000"/>
          </a:bodyPr>
          <a:lstStyle/>
          <a:p>
            <a:pPr marL="0" indent="0">
              <a:buNone/>
            </a:pPr>
            <a:r>
              <a:rPr lang="en-US" dirty="0"/>
              <a:t>“... ‘direct, planned therapy that is designed to enhance conversational skill and confidence’ using activities that directly address conversation and focus on changing </a:t>
            </a:r>
            <a:r>
              <a:rPr lang="en-US" dirty="0" err="1"/>
              <a:t>behaviours</a:t>
            </a:r>
            <a:r>
              <a:rPr lang="en-US" dirty="0"/>
              <a:t> within the context of genuine conversation.”</a:t>
            </a:r>
          </a:p>
          <a:p>
            <a:pPr marL="0" indent="0">
              <a:buNone/>
            </a:pPr>
            <a:endParaRPr lang="en-US" dirty="0"/>
          </a:p>
          <a:p>
            <a:pPr marL="0" indent="0">
              <a:buNone/>
            </a:pPr>
            <a:r>
              <a:rPr lang="en-US" dirty="0"/>
              <a:t>“the goal of conversation therapy is to explicitly improve skill or participation in conversation for people with aphasia.”</a:t>
            </a:r>
          </a:p>
          <a:p>
            <a:pPr marL="0" indent="0" algn="r">
              <a:buNone/>
            </a:pPr>
            <a:r>
              <a:rPr lang="fr-FR" sz="2200" dirty="0"/>
              <a:t>(Simmons Mackie, </a:t>
            </a:r>
            <a:r>
              <a:rPr lang="fr-FR" sz="2200" dirty="0" err="1"/>
              <a:t>Sevage</a:t>
            </a:r>
            <a:r>
              <a:rPr lang="fr-FR" sz="2200" dirty="0"/>
              <a:t> &amp; </a:t>
            </a:r>
            <a:r>
              <a:rPr lang="fr-FR" sz="2200" dirty="0" err="1"/>
              <a:t>Worrall</a:t>
            </a:r>
            <a:r>
              <a:rPr lang="fr-FR" sz="2200" dirty="0"/>
              <a:t>, 2014: 512)</a:t>
            </a:r>
          </a:p>
          <a:p>
            <a:pPr marL="0" indent="0" algn="r">
              <a:buNone/>
            </a:pPr>
            <a:endParaRPr lang="fr-FR" sz="2200" dirty="0"/>
          </a:p>
          <a:p>
            <a:pPr>
              <a:buFont typeface="Wingdings" panose="05000000000000000000" pitchFamily="2" charset="2"/>
              <a:buChar char="Ø"/>
            </a:pPr>
            <a:r>
              <a:rPr lang="fr-FR" sz="2200" i="1" dirty="0" err="1"/>
              <a:t>Her</a:t>
            </a:r>
            <a:r>
              <a:rPr lang="fr-FR" sz="2200" i="1" dirty="0"/>
              <a:t> er </a:t>
            </a:r>
            <a:r>
              <a:rPr lang="fr-FR" sz="2200" i="1" dirty="0" err="1"/>
              <a:t>altså</a:t>
            </a:r>
            <a:r>
              <a:rPr lang="fr-FR" sz="2200" i="1" dirty="0"/>
              <a:t> </a:t>
            </a:r>
            <a:r>
              <a:rPr lang="fr-FR" sz="2200" i="1" dirty="0" err="1"/>
              <a:t>ikke</a:t>
            </a:r>
            <a:r>
              <a:rPr lang="fr-FR" sz="2200" i="1" dirty="0"/>
              <a:t> </a:t>
            </a:r>
            <a:r>
              <a:rPr lang="fr-FR" sz="2200" i="1" dirty="0" err="1"/>
              <a:t>nødvendigvis</a:t>
            </a:r>
            <a:r>
              <a:rPr lang="fr-FR" sz="2200" i="1" dirty="0"/>
              <a:t> tale om </a:t>
            </a:r>
            <a:r>
              <a:rPr lang="fr-FR" sz="2200" i="1" dirty="0" err="1"/>
              <a:t>træning</a:t>
            </a:r>
            <a:r>
              <a:rPr lang="fr-FR" sz="2200" i="1" dirty="0"/>
              <a:t> </a:t>
            </a:r>
            <a:r>
              <a:rPr lang="fr-FR" sz="2200" i="1" dirty="0" err="1"/>
              <a:t>af</a:t>
            </a:r>
            <a:r>
              <a:rPr lang="fr-FR" sz="2200" i="1" dirty="0"/>
              <a:t> </a:t>
            </a:r>
            <a:r>
              <a:rPr lang="fr-FR" sz="2200" i="1" dirty="0" err="1"/>
              <a:t>samtalepartneren</a:t>
            </a:r>
            <a:r>
              <a:rPr lang="fr-FR" sz="2200" i="1" dirty="0"/>
              <a:t>, der </a:t>
            </a:r>
            <a:r>
              <a:rPr lang="fr-FR" sz="2200" i="1" dirty="0" err="1"/>
              <a:t>ikke</a:t>
            </a:r>
            <a:r>
              <a:rPr lang="fr-FR" sz="2200" i="1" dirty="0"/>
              <a:t> </a:t>
            </a:r>
            <a:r>
              <a:rPr lang="fr-FR" sz="2200" i="1" dirty="0" err="1"/>
              <a:t>har</a:t>
            </a:r>
            <a:r>
              <a:rPr lang="fr-FR" sz="2200" i="1" dirty="0"/>
              <a:t> </a:t>
            </a:r>
            <a:r>
              <a:rPr lang="fr-FR" sz="2200" i="1" dirty="0" err="1"/>
              <a:t>afasi</a:t>
            </a:r>
            <a:r>
              <a:rPr lang="fr-FR" sz="2200" i="1" dirty="0"/>
              <a:t>, </a:t>
            </a:r>
            <a:r>
              <a:rPr lang="fr-FR" sz="2200" i="1" dirty="0" err="1"/>
              <a:t>det</a:t>
            </a:r>
            <a:r>
              <a:rPr lang="fr-FR" sz="2200" i="1" dirty="0"/>
              <a:t> </a:t>
            </a:r>
            <a:r>
              <a:rPr lang="fr-FR" sz="2200" i="1" dirty="0" err="1"/>
              <a:t>kunne</a:t>
            </a:r>
            <a:r>
              <a:rPr lang="fr-FR" sz="2200" i="1" dirty="0"/>
              <a:t> </a:t>
            </a:r>
            <a:r>
              <a:rPr lang="fr-FR" sz="2200" i="1" dirty="0" err="1"/>
              <a:t>også</a:t>
            </a:r>
            <a:r>
              <a:rPr lang="fr-FR" sz="2200" i="1" dirty="0"/>
              <a:t> </a:t>
            </a:r>
            <a:r>
              <a:rPr lang="fr-FR" sz="2200" i="1" dirty="0" err="1"/>
              <a:t>være</a:t>
            </a:r>
            <a:r>
              <a:rPr lang="fr-FR" sz="2200" i="1" dirty="0"/>
              <a:t> </a:t>
            </a:r>
            <a:r>
              <a:rPr lang="fr-FR" sz="2200" i="1" dirty="0" err="1"/>
              <a:t>personen</a:t>
            </a:r>
            <a:r>
              <a:rPr lang="fr-FR" sz="2200" i="1" dirty="0"/>
              <a:t> </a:t>
            </a:r>
            <a:r>
              <a:rPr lang="fr-FR" sz="2200" i="1" dirty="0" err="1"/>
              <a:t>med</a:t>
            </a:r>
            <a:r>
              <a:rPr lang="fr-FR" sz="2200" i="1" dirty="0"/>
              <a:t> </a:t>
            </a:r>
            <a:r>
              <a:rPr lang="fr-FR" sz="2200" i="1" dirty="0" err="1"/>
              <a:t>afasi</a:t>
            </a:r>
            <a:endParaRPr lang="fr-FR" sz="2200" i="1" dirty="0"/>
          </a:p>
          <a:p>
            <a:pPr>
              <a:buFont typeface="Wingdings" panose="05000000000000000000" pitchFamily="2" charset="2"/>
              <a:buChar char="Ø"/>
            </a:pPr>
            <a:r>
              <a:rPr lang="fr-FR" sz="2200" i="1" dirty="0"/>
              <a:t>Dette </a:t>
            </a:r>
            <a:r>
              <a:rPr lang="fr-FR" sz="2200" i="1" dirty="0" err="1"/>
              <a:t>gælder</a:t>
            </a:r>
            <a:r>
              <a:rPr lang="fr-FR" sz="2200" i="1" dirty="0"/>
              <a:t> </a:t>
            </a:r>
            <a:r>
              <a:rPr lang="fr-FR" sz="2200" i="1" dirty="0" err="1"/>
              <a:t>også</a:t>
            </a:r>
            <a:r>
              <a:rPr lang="fr-FR" sz="2200" i="1" dirty="0"/>
              <a:t> for </a:t>
            </a:r>
            <a:r>
              <a:rPr lang="fr-FR" sz="2200" i="1" dirty="0" err="1"/>
              <a:t>kkf</a:t>
            </a:r>
            <a:r>
              <a:rPr lang="fr-FR" sz="2200" i="1" dirty="0"/>
              <a:t> – TBI Express </a:t>
            </a:r>
            <a:r>
              <a:rPr lang="fr-FR" sz="2200" i="1" dirty="0" err="1"/>
              <a:t>studier</a:t>
            </a:r>
            <a:r>
              <a:rPr lang="fr-FR" sz="2200" i="1" dirty="0"/>
              <a:t> viser </a:t>
            </a:r>
            <a:r>
              <a:rPr lang="fr-FR" sz="2200" i="1" dirty="0" err="1"/>
              <a:t>bedst</a:t>
            </a:r>
            <a:r>
              <a:rPr lang="fr-FR" sz="2200" i="1" dirty="0"/>
              <a:t> </a:t>
            </a:r>
            <a:r>
              <a:rPr lang="fr-FR" sz="2200" i="1" dirty="0" err="1"/>
              <a:t>effekt</a:t>
            </a:r>
            <a:r>
              <a:rPr lang="fr-FR" sz="2200" i="1" dirty="0"/>
              <a:t>, </a:t>
            </a:r>
            <a:r>
              <a:rPr lang="fr-FR" sz="2200" i="1" dirty="0" err="1"/>
              <a:t>når</a:t>
            </a:r>
            <a:r>
              <a:rPr lang="fr-FR" sz="2200" i="1" dirty="0"/>
              <a:t> </a:t>
            </a:r>
            <a:r>
              <a:rPr lang="fr-FR" sz="2200" i="1" dirty="0" err="1"/>
              <a:t>både</a:t>
            </a:r>
            <a:r>
              <a:rPr lang="fr-FR" sz="2200" i="1" dirty="0"/>
              <a:t> </a:t>
            </a:r>
            <a:r>
              <a:rPr lang="fr-FR" sz="2200" i="1" dirty="0" err="1"/>
              <a:t>pTBI</a:t>
            </a:r>
            <a:r>
              <a:rPr lang="fr-FR" sz="2200" i="1" dirty="0"/>
              <a:t> og </a:t>
            </a:r>
            <a:r>
              <a:rPr lang="fr-FR" sz="2200" i="1" dirty="0" err="1"/>
              <a:t>samtalepartner</a:t>
            </a:r>
            <a:r>
              <a:rPr lang="fr-FR" sz="2200" i="1" dirty="0"/>
              <a:t> </a:t>
            </a:r>
            <a:r>
              <a:rPr lang="fr-FR" sz="2200" i="1" dirty="0" err="1"/>
              <a:t>modtager</a:t>
            </a:r>
            <a:r>
              <a:rPr lang="fr-FR" sz="2200" i="1" dirty="0"/>
              <a:t> </a:t>
            </a:r>
            <a:r>
              <a:rPr lang="fr-FR" sz="2200" i="1" dirty="0" err="1"/>
              <a:t>træning</a:t>
            </a:r>
            <a:r>
              <a:rPr lang="fr-FR" sz="2200" i="1" dirty="0"/>
              <a:t> (Behn et al. 2012, Togher et al., 2013). </a:t>
            </a:r>
          </a:p>
        </p:txBody>
      </p:sp>
    </p:spTree>
    <p:extLst>
      <p:ext uri="{BB962C8B-B14F-4D97-AF65-F5344CB8AC3E}">
        <p14:creationId xmlns:p14="http://schemas.microsoft.com/office/powerpoint/2010/main" val="151354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Knowledge-to-Action framework </a:t>
            </a:r>
            <a:br>
              <a:rPr lang="en-US" dirty="0"/>
            </a:br>
            <a:r>
              <a:rPr lang="en-US" sz="2700" dirty="0"/>
              <a:t>(Graham et al, 2006)</a:t>
            </a:r>
            <a:endParaRPr lang="en-AU" dirty="0"/>
          </a:p>
        </p:txBody>
      </p:sp>
      <p:sp>
        <p:nvSpPr>
          <p:cNvPr id="3" name="Content Placeholder 2"/>
          <p:cNvSpPr>
            <a:spLocks noGrp="1"/>
          </p:cNvSpPr>
          <p:nvPr>
            <p:ph idx="1"/>
          </p:nvPr>
        </p:nvSpPr>
        <p:spPr>
          <a:xfrm>
            <a:off x="838201" y="1936376"/>
            <a:ext cx="5254440" cy="3923180"/>
          </a:xfrm>
        </p:spPr>
        <p:txBody>
          <a:bodyPr>
            <a:normAutofit/>
          </a:bodyPr>
          <a:lstStyle/>
          <a:p>
            <a:pPr marL="0" indent="0">
              <a:buNone/>
            </a:pPr>
            <a:r>
              <a:rPr lang="en-US" dirty="0">
                <a:latin typeface="Arial" charset="0"/>
              </a:rPr>
              <a:t>Model that incorporates </a:t>
            </a:r>
            <a:r>
              <a:rPr lang="en-US" i="1" dirty="0">
                <a:latin typeface="Arial" charset="0"/>
              </a:rPr>
              <a:t>both</a:t>
            </a:r>
            <a:r>
              <a:rPr lang="en-US" dirty="0">
                <a:latin typeface="Arial" charset="0"/>
              </a:rPr>
              <a:t> knowledge creation and clinical implementation processes. </a:t>
            </a:r>
          </a:p>
          <a:p>
            <a:endParaRPr lang="en-US" dirty="0">
              <a:latin typeface="Arial" charset="0"/>
            </a:endParaRPr>
          </a:p>
          <a:p>
            <a:pPr marL="0" indent="0">
              <a:buNone/>
            </a:pPr>
            <a:r>
              <a:rPr lang="en-US" dirty="0">
                <a:latin typeface="Arial" charset="0"/>
              </a:rPr>
              <a:t>Based on planned-action theories. </a:t>
            </a:r>
          </a:p>
        </p:txBody>
      </p:sp>
      <p:pic>
        <p:nvPicPr>
          <p:cNvPr id="4" name="Picture 3"/>
          <p:cNvPicPr>
            <a:picLocks noChangeAspect="1"/>
          </p:cNvPicPr>
          <p:nvPr/>
        </p:nvPicPr>
        <p:blipFill>
          <a:blip r:embed="rId3"/>
          <a:stretch>
            <a:fillRect/>
          </a:stretch>
        </p:blipFill>
        <p:spPr>
          <a:xfrm>
            <a:off x="6175767" y="1362451"/>
            <a:ext cx="5254440" cy="5186860"/>
          </a:xfrm>
          <a:prstGeom prst="rect">
            <a:avLst/>
          </a:prstGeom>
        </p:spPr>
      </p:pic>
      <p:pic>
        <p:nvPicPr>
          <p:cNvPr id="5" name="Billede 4">
            <a:extLst>
              <a:ext uri="{FF2B5EF4-FFF2-40B4-BE49-F238E27FC236}">
                <a16:creationId xmlns:a16="http://schemas.microsoft.com/office/drawing/2014/main" id="{31A27840-129E-AADD-680A-2CC874408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462173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1" y="458804"/>
            <a:ext cx="11272404" cy="994172"/>
          </a:xfrm>
        </p:spPr>
        <p:txBody>
          <a:bodyPr>
            <a:normAutofit fontScale="90000"/>
          </a:bodyPr>
          <a:lstStyle/>
          <a:p>
            <a:r>
              <a:rPr lang="en-US" dirty="0" err="1">
                <a:latin typeface="Arial"/>
                <a:cs typeface="Arial"/>
              </a:rPr>
              <a:t>Eksempler</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implementerings-interventioner</a:t>
            </a:r>
            <a:r>
              <a:rPr lang="en-US" dirty="0">
                <a:latin typeface="Arial"/>
                <a:cs typeface="Arial"/>
              </a:rPr>
              <a:t>/</a:t>
            </a:r>
            <a:r>
              <a:rPr lang="en-US" dirty="0" err="1">
                <a:latin typeface="Arial"/>
                <a:cs typeface="Arial"/>
              </a:rPr>
              <a:t>strategier</a:t>
            </a:r>
            <a:endParaRPr lang="en-AU" dirty="0"/>
          </a:p>
        </p:txBody>
      </p:sp>
      <p:sp>
        <p:nvSpPr>
          <p:cNvPr id="3" name="Content Placeholder 2"/>
          <p:cNvSpPr>
            <a:spLocks noGrp="1"/>
          </p:cNvSpPr>
          <p:nvPr>
            <p:ph idx="1"/>
          </p:nvPr>
        </p:nvSpPr>
        <p:spPr>
          <a:xfrm>
            <a:off x="854544" y="1676385"/>
            <a:ext cx="10679366" cy="4984188"/>
          </a:xfrm>
        </p:spPr>
        <p:txBody>
          <a:bodyPr>
            <a:normAutofit fontScale="77500" lnSpcReduction="20000"/>
          </a:bodyPr>
          <a:lstStyle/>
          <a:p>
            <a:pPr marL="0" indent="0">
              <a:buNone/>
            </a:pPr>
            <a:r>
              <a:rPr lang="en-US" sz="3600" dirty="0">
                <a:cs typeface="Arial"/>
              </a:rPr>
              <a:t>Der er mange – og man burger </a:t>
            </a:r>
            <a:r>
              <a:rPr lang="en-US" sz="3600" dirty="0" err="1">
                <a:cs typeface="Arial"/>
              </a:rPr>
              <a:t>normalvis</a:t>
            </a:r>
            <a:r>
              <a:rPr lang="en-US" sz="3600" dirty="0">
                <a:cs typeface="Arial"/>
              </a:rPr>
              <a:t> </a:t>
            </a:r>
            <a:r>
              <a:rPr lang="en-US" sz="3600" dirty="0" err="1">
                <a:cs typeface="Arial"/>
              </a:rPr>
              <a:t>flere</a:t>
            </a:r>
            <a:r>
              <a:rPr lang="en-US" sz="3600" dirty="0">
                <a:cs typeface="Arial"/>
              </a:rPr>
              <a:t> </a:t>
            </a:r>
            <a:r>
              <a:rPr lang="en-US" sz="3600" dirty="0" err="1">
                <a:cs typeface="Arial"/>
              </a:rPr>
              <a:t>på</a:t>
            </a:r>
            <a:r>
              <a:rPr lang="en-US" sz="3600" dirty="0">
                <a:cs typeface="Arial"/>
              </a:rPr>
              <a:t> </a:t>
            </a:r>
            <a:r>
              <a:rPr lang="en-US" sz="3600" dirty="0" err="1">
                <a:cs typeface="Arial"/>
              </a:rPr>
              <a:t>én</a:t>
            </a:r>
            <a:r>
              <a:rPr lang="en-US" sz="3600" dirty="0">
                <a:cs typeface="Arial"/>
              </a:rPr>
              <a:t> gang. </a:t>
            </a:r>
            <a:r>
              <a:rPr lang="en-US" sz="3600" dirty="0" err="1">
                <a:cs typeface="Arial"/>
              </a:rPr>
              <a:t>Vigtigt</a:t>
            </a:r>
            <a:r>
              <a:rPr lang="en-US" sz="3600" dirty="0">
                <a:cs typeface="Arial"/>
              </a:rPr>
              <a:t> at vi i CPT </a:t>
            </a:r>
            <a:r>
              <a:rPr lang="en-US" sz="3600" dirty="0" err="1">
                <a:cs typeface="Arial"/>
              </a:rPr>
              <a:t>ikke</a:t>
            </a:r>
            <a:r>
              <a:rPr lang="en-US" sz="3600" dirty="0">
                <a:cs typeface="Arial"/>
              </a:rPr>
              <a:t> bare </a:t>
            </a:r>
            <a:r>
              <a:rPr lang="en-US" sz="3600" dirty="0" err="1">
                <a:cs typeface="Arial"/>
              </a:rPr>
              <a:t>tænker</a:t>
            </a:r>
            <a:r>
              <a:rPr lang="en-US" sz="3600" dirty="0">
                <a:cs typeface="Arial"/>
              </a:rPr>
              <a:t> </a:t>
            </a:r>
            <a:r>
              <a:rPr lang="en-US" sz="3600" dirty="0" err="1">
                <a:cs typeface="Arial"/>
              </a:rPr>
              <a:t>på</a:t>
            </a:r>
            <a:r>
              <a:rPr lang="en-US" sz="3600" dirty="0">
                <a:cs typeface="Arial"/>
              </a:rPr>
              <a:t> </a:t>
            </a:r>
            <a:r>
              <a:rPr lang="en-US" sz="3600" dirty="0" err="1">
                <a:cs typeface="Arial"/>
              </a:rPr>
              <a:t>selve</a:t>
            </a:r>
            <a:r>
              <a:rPr lang="en-US" sz="3600" dirty="0">
                <a:cs typeface="Arial"/>
              </a:rPr>
              <a:t> </a:t>
            </a:r>
            <a:r>
              <a:rPr lang="en-US" sz="3600" dirty="0" err="1">
                <a:cs typeface="Arial"/>
              </a:rPr>
              <a:t>undervisningen</a:t>
            </a:r>
            <a:r>
              <a:rPr lang="en-US" sz="3600" dirty="0">
                <a:cs typeface="Arial"/>
              </a:rPr>
              <a:t>, men </a:t>
            </a:r>
            <a:r>
              <a:rPr lang="en-US" sz="3600" dirty="0" err="1">
                <a:cs typeface="Arial"/>
              </a:rPr>
              <a:t>formentlig</a:t>
            </a:r>
            <a:r>
              <a:rPr lang="en-US" sz="3600" dirty="0">
                <a:cs typeface="Arial"/>
              </a:rPr>
              <a:t> </a:t>
            </a:r>
            <a:r>
              <a:rPr lang="en-US" sz="3600" dirty="0" err="1">
                <a:cs typeface="Arial"/>
              </a:rPr>
              <a:t>også</a:t>
            </a:r>
            <a:r>
              <a:rPr lang="en-US" sz="3600" dirty="0">
                <a:cs typeface="Arial"/>
              </a:rPr>
              <a:t> </a:t>
            </a:r>
            <a:r>
              <a:rPr lang="en-US" sz="3600" dirty="0" err="1">
                <a:cs typeface="Arial"/>
              </a:rPr>
              <a:t>på</a:t>
            </a:r>
            <a:r>
              <a:rPr lang="en-US" sz="3600" dirty="0">
                <a:cs typeface="Arial"/>
              </a:rPr>
              <a:t> </a:t>
            </a:r>
            <a:r>
              <a:rPr lang="en-US" sz="3600" dirty="0" err="1">
                <a:cs typeface="Arial"/>
              </a:rPr>
              <a:t>ganske</a:t>
            </a:r>
            <a:r>
              <a:rPr lang="en-US" sz="3600" dirty="0">
                <a:cs typeface="Arial"/>
              </a:rPr>
              <a:t> mange </a:t>
            </a:r>
            <a:r>
              <a:rPr lang="en-US" sz="3600" dirty="0" err="1">
                <a:cs typeface="Arial"/>
              </a:rPr>
              <a:t>andre</a:t>
            </a:r>
            <a:r>
              <a:rPr lang="en-US" sz="3600" dirty="0">
                <a:cs typeface="Arial"/>
              </a:rPr>
              <a:t> ting.</a:t>
            </a:r>
          </a:p>
          <a:p>
            <a:pPr marL="0" indent="0">
              <a:buNone/>
            </a:pPr>
            <a:endParaRPr lang="en-US" sz="3600" dirty="0">
              <a:cs typeface="Arial"/>
            </a:endParaRPr>
          </a:p>
          <a:p>
            <a:pPr marL="0" indent="0">
              <a:buNone/>
            </a:pPr>
            <a:r>
              <a:rPr lang="en-US" sz="3600" dirty="0" err="1">
                <a:cs typeface="Arial"/>
              </a:rPr>
              <a:t>Nogle</a:t>
            </a:r>
            <a:r>
              <a:rPr lang="en-US" sz="3600" dirty="0">
                <a:cs typeface="Arial"/>
              </a:rPr>
              <a:t> </a:t>
            </a:r>
            <a:r>
              <a:rPr lang="en-US" sz="3600" dirty="0" err="1">
                <a:cs typeface="Arial"/>
              </a:rPr>
              <a:t>eksempler</a:t>
            </a:r>
            <a:r>
              <a:rPr lang="en-US" sz="3600" dirty="0">
                <a:cs typeface="Arial"/>
              </a:rPr>
              <a:t>: </a:t>
            </a:r>
            <a:endParaRPr lang="en-US" sz="3600" dirty="0"/>
          </a:p>
          <a:p>
            <a:r>
              <a:rPr lang="en-US" sz="3600" dirty="0" err="1">
                <a:cs typeface="Arial"/>
              </a:rPr>
              <a:t>Undervisningsmaterialer</a:t>
            </a:r>
            <a:endParaRPr lang="en-US" sz="3600" dirty="0">
              <a:cs typeface="Arial"/>
            </a:endParaRPr>
          </a:p>
          <a:p>
            <a:r>
              <a:rPr lang="en-US" sz="3600" dirty="0" err="1">
                <a:cs typeface="Arial"/>
              </a:rPr>
              <a:t>Selve</a:t>
            </a:r>
            <a:r>
              <a:rPr lang="en-US" sz="3600" dirty="0">
                <a:cs typeface="Arial"/>
              </a:rPr>
              <a:t> </a:t>
            </a:r>
            <a:r>
              <a:rPr lang="en-US" sz="3600" dirty="0" err="1">
                <a:cs typeface="Arial"/>
              </a:rPr>
              <a:t>undervisningen</a:t>
            </a:r>
            <a:r>
              <a:rPr lang="en-US" sz="3600" dirty="0">
                <a:cs typeface="Arial"/>
              </a:rPr>
              <a:t> (og </a:t>
            </a:r>
            <a:r>
              <a:rPr lang="en-US" sz="3600" dirty="0" err="1">
                <a:cs typeface="Arial"/>
              </a:rPr>
              <a:t>hvordan</a:t>
            </a:r>
            <a:r>
              <a:rPr lang="en-US" sz="3600" dirty="0">
                <a:cs typeface="Arial"/>
              </a:rPr>
              <a:t> den nu er… </a:t>
            </a:r>
            <a:r>
              <a:rPr lang="en-US" sz="3600" dirty="0" err="1">
                <a:cs typeface="Arial"/>
              </a:rPr>
              <a:t>forelæsning</a:t>
            </a:r>
            <a:r>
              <a:rPr lang="en-US" sz="3600" dirty="0">
                <a:cs typeface="Arial"/>
              </a:rPr>
              <a:t>, </a:t>
            </a:r>
            <a:r>
              <a:rPr lang="en-US" sz="3600" dirty="0" err="1">
                <a:cs typeface="Arial"/>
              </a:rPr>
              <a:t>interaktiv</a:t>
            </a:r>
            <a:r>
              <a:rPr lang="en-US" sz="3600" dirty="0">
                <a:cs typeface="Arial"/>
              </a:rPr>
              <a:t> </a:t>
            </a:r>
            <a:r>
              <a:rPr lang="en-US" sz="3600" dirty="0" err="1">
                <a:cs typeface="Arial"/>
              </a:rPr>
              <a:t>osv</a:t>
            </a:r>
            <a:r>
              <a:rPr lang="en-US" sz="3600" dirty="0">
                <a:cs typeface="Arial"/>
              </a:rPr>
              <a:t>.)</a:t>
            </a:r>
          </a:p>
          <a:p>
            <a:r>
              <a:rPr lang="en-US" sz="3600" dirty="0" err="1"/>
              <a:t>Monitorering</a:t>
            </a:r>
            <a:r>
              <a:rPr lang="en-US" sz="3600" dirty="0"/>
              <a:t> (</a:t>
            </a:r>
            <a:r>
              <a:rPr lang="en-US" sz="3600" dirty="0" err="1"/>
              <a:t>fx</a:t>
            </a:r>
            <a:r>
              <a:rPr lang="en-US" sz="3600" dirty="0"/>
              <a:t> feedback til </a:t>
            </a:r>
            <a:r>
              <a:rPr lang="en-US" sz="3600" dirty="0" err="1"/>
              <a:t>kolleger</a:t>
            </a:r>
            <a:r>
              <a:rPr lang="en-US" sz="3600" dirty="0"/>
              <a:t>, audit </a:t>
            </a:r>
            <a:r>
              <a:rPr lang="en-US" sz="3600" dirty="0" err="1"/>
              <a:t>på</a:t>
            </a:r>
            <a:r>
              <a:rPr lang="en-US" sz="3600" dirty="0"/>
              <a:t> </a:t>
            </a:r>
            <a:r>
              <a:rPr lang="en-US" sz="3600" dirty="0" err="1"/>
              <a:t>afdelingen</a:t>
            </a:r>
            <a:r>
              <a:rPr lang="en-US" sz="3600" dirty="0"/>
              <a:t>)</a:t>
            </a:r>
          </a:p>
          <a:p>
            <a:r>
              <a:rPr lang="en-US" sz="3600" dirty="0" err="1">
                <a:cs typeface="Arial"/>
              </a:rPr>
              <a:t>Superbrugere</a:t>
            </a:r>
            <a:endParaRPr lang="en-US" sz="3600" dirty="0">
              <a:cs typeface="Arial"/>
            </a:endParaRPr>
          </a:p>
          <a:p>
            <a:r>
              <a:rPr lang="en-US" sz="3600" dirty="0">
                <a:cs typeface="Arial"/>
              </a:rPr>
              <a:t>Diverse </a:t>
            </a:r>
            <a:r>
              <a:rPr lang="en-US" sz="3600" dirty="0" err="1">
                <a:cs typeface="Arial"/>
              </a:rPr>
              <a:t>påmindelse</a:t>
            </a:r>
            <a:r>
              <a:rPr lang="en-US" sz="3600" dirty="0">
                <a:cs typeface="Arial"/>
              </a:rPr>
              <a:t> </a:t>
            </a:r>
          </a:p>
          <a:p>
            <a:pPr marL="0" indent="0">
              <a:buNone/>
            </a:pPr>
            <a:r>
              <a:rPr lang="en-US" sz="3600" dirty="0" err="1">
                <a:cs typeface="Arial"/>
              </a:rPr>
              <a:t>Osv</a:t>
            </a:r>
            <a:r>
              <a:rPr lang="en-US" sz="3600" dirty="0">
                <a:cs typeface="Arial"/>
              </a:rPr>
              <a:t>. </a:t>
            </a:r>
            <a:r>
              <a:rPr lang="en-US" sz="3600" dirty="0" err="1">
                <a:cs typeface="Arial"/>
              </a:rPr>
              <a:t>Osv</a:t>
            </a:r>
            <a:r>
              <a:rPr lang="en-US" sz="3600" dirty="0">
                <a:cs typeface="Arial"/>
              </a:rPr>
              <a:t>. </a:t>
            </a:r>
            <a:r>
              <a:rPr lang="en-US" sz="3600" dirty="0" err="1">
                <a:cs typeface="Arial"/>
              </a:rPr>
              <a:t>Osv</a:t>
            </a:r>
            <a:r>
              <a:rPr lang="en-US" sz="3600" dirty="0">
                <a:cs typeface="Arial"/>
              </a:rPr>
              <a:t>.</a:t>
            </a:r>
          </a:p>
          <a:p>
            <a:pPr marL="0" indent="0">
              <a:buNone/>
            </a:pPr>
            <a:endParaRPr lang="en-US" dirty="0"/>
          </a:p>
        </p:txBody>
      </p:sp>
      <p:pic>
        <p:nvPicPr>
          <p:cNvPr id="4" name="Billede 3">
            <a:extLst>
              <a:ext uri="{FF2B5EF4-FFF2-40B4-BE49-F238E27FC236}">
                <a16:creationId xmlns:a16="http://schemas.microsoft.com/office/drawing/2014/main" id="{97B568BD-084C-ED58-54B9-D0BEA336D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236032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 1">
            <a:extLst>
              <a:ext uri="{FF2B5EF4-FFF2-40B4-BE49-F238E27FC236}">
                <a16:creationId xmlns:a16="http://schemas.microsoft.com/office/drawing/2014/main" id="{6EBF3E9A-169A-D959-9F7C-70B3CE57D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
          <a:stretch/>
        </p:blipFill>
        <p:spPr bwMode="auto">
          <a:xfrm>
            <a:off x="3732162" y="1340792"/>
            <a:ext cx="8312900" cy="481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3291" y="212997"/>
            <a:ext cx="11481954" cy="994172"/>
          </a:xfrm>
        </p:spPr>
        <p:txBody>
          <a:bodyPr>
            <a:normAutofit/>
          </a:bodyPr>
          <a:lstStyle/>
          <a:p>
            <a:r>
              <a:rPr lang="en-US" dirty="0" err="1"/>
              <a:t>Hvordan</a:t>
            </a:r>
            <a:r>
              <a:rPr lang="en-US" dirty="0"/>
              <a:t> </a:t>
            </a:r>
            <a:r>
              <a:rPr lang="en-US" dirty="0" err="1"/>
              <a:t>vælge</a:t>
            </a:r>
            <a:r>
              <a:rPr lang="en-US" dirty="0"/>
              <a:t> </a:t>
            </a:r>
            <a:r>
              <a:rPr lang="en-US" dirty="0" err="1"/>
              <a:t>implementeringsstrategier</a:t>
            </a:r>
            <a:r>
              <a:rPr lang="en-US" dirty="0"/>
              <a:t>?</a:t>
            </a:r>
            <a:endParaRPr lang="en-AU" dirty="0"/>
          </a:p>
        </p:txBody>
      </p:sp>
      <p:sp>
        <p:nvSpPr>
          <p:cNvPr id="3" name="Content Placeholder 2"/>
          <p:cNvSpPr>
            <a:spLocks noGrp="1"/>
          </p:cNvSpPr>
          <p:nvPr>
            <p:ph idx="1"/>
          </p:nvPr>
        </p:nvSpPr>
        <p:spPr>
          <a:xfrm>
            <a:off x="438151" y="1593477"/>
            <a:ext cx="3946633" cy="4220765"/>
          </a:xfrm>
        </p:spPr>
        <p:txBody>
          <a:bodyPr>
            <a:normAutofit fontScale="92500" lnSpcReduction="10000"/>
          </a:bodyPr>
          <a:lstStyle/>
          <a:p>
            <a:pPr marL="0" indent="0">
              <a:buNone/>
            </a:pPr>
            <a:r>
              <a:rPr lang="en-US" sz="3300" dirty="0" err="1">
                <a:latin typeface="Arial"/>
                <a:cs typeface="Arial"/>
              </a:rPr>
              <a:t>Fx</a:t>
            </a:r>
            <a:r>
              <a:rPr lang="en-US" sz="3300" dirty="0">
                <a:latin typeface="Arial"/>
                <a:cs typeface="Arial"/>
              </a:rPr>
              <a:t> </a:t>
            </a:r>
            <a:r>
              <a:rPr lang="en-US" sz="3300" dirty="0" err="1">
                <a:latin typeface="Arial"/>
                <a:cs typeface="Arial"/>
              </a:rPr>
              <a:t>bruge</a:t>
            </a:r>
            <a:r>
              <a:rPr lang="en-US" sz="3300" dirty="0">
                <a:latin typeface="Arial"/>
                <a:cs typeface="Arial"/>
              </a:rPr>
              <a:t> </a:t>
            </a:r>
            <a:r>
              <a:rPr lang="en-US" sz="3300" dirty="0" err="1">
                <a:latin typeface="Arial"/>
                <a:cs typeface="Arial"/>
              </a:rPr>
              <a:t>Behaviour</a:t>
            </a:r>
            <a:r>
              <a:rPr lang="en-US" sz="3300" dirty="0">
                <a:latin typeface="Arial"/>
                <a:cs typeface="Arial"/>
              </a:rPr>
              <a:t> Change Wheel og </a:t>
            </a:r>
            <a:r>
              <a:rPr lang="en-US" sz="3300" dirty="0" err="1">
                <a:latin typeface="Arial"/>
                <a:cs typeface="Arial"/>
              </a:rPr>
              <a:t>Behaviour</a:t>
            </a:r>
            <a:r>
              <a:rPr lang="en-US" sz="3300" dirty="0">
                <a:latin typeface="Arial"/>
                <a:cs typeface="Arial"/>
              </a:rPr>
              <a:t> Change Taxonomy </a:t>
            </a:r>
            <a:r>
              <a:rPr lang="en-US" sz="3300" dirty="0" err="1">
                <a:latin typeface="Arial"/>
                <a:cs typeface="Arial"/>
              </a:rPr>
              <a:t>som</a:t>
            </a:r>
            <a:r>
              <a:rPr lang="en-US" sz="3300" dirty="0">
                <a:latin typeface="Arial"/>
                <a:cs typeface="Arial"/>
              </a:rPr>
              <a:t> </a:t>
            </a:r>
            <a:r>
              <a:rPr lang="en-US" sz="3300" dirty="0" err="1">
                <a:latin typeface="Arial"/>
                <a:cs typeface="Arial"/>
              </a:rPr>
              <a:t>en</a:t>
            </a:r>
            <a:r>
              <a:rPr lang="en-US" sz="3300" dirty="0">
                <a:latin typeface="Arial"/>
                <a:cs typeface="Arial"/>
              </a:rPr>
              <a:t> guide</a:t>
            </a:r>
          </a:p>
          <a:p>
            <a:pPr marL="0" indent="0">
              <a:buNone/>
            </a:pPr>
            <a:endParaRPr lang="en-US" dirty="0"/>
          </a:p>
          <a:p>
            <a:pPr marL="0" indent="0">
              <a:buNone/>
            </a:pPr>
            <a:endParaRPr lang="en-US" sz="2100" i="1" dirty="0">
              <a:latin typeface="Arial"/>
              <a:cs typeface="Arial"/>
            </a:endParaRPr>
          </a:p>
          <a:p>
            <a:pPr marL="0" indent="0">
              <a:buNone/>
            </a:pPr>
            <a:r>
              <a:rPr lang="en-US" sz="2100" i="1" dirty="0">
                <a:latin typeface="Arial"/>
                <a:cs typeface="Arial"/>
              </a:rPr>
              <a:t>Michie S, Atkins L, West R. (2014) The </a:t>
            </a:r>
            <a:r>
              <a:rPr lang="en-US" sz="2100" i="1" dirty="0" err="1">
                <a:latin typeface="Arial"/>
                <a:cs typeface="Arial"/>
              </a:rPr>
              <a:t>Behaviour</a:t>
            </a:r>
            <a:r>
              <a:rPr lang="en-US" sz="2100" i="1" dirty="0">
                <a:latin typeface="Arial"/>
                <a:cs typeface="Arial"/>
              </a:rPr>
              <a:t> Change Wheel: A Guide to Designing Interventions. London: Silverback Publishing. www.behaviourchangewheel.com</a:t>
            </a:r>
            <a:endParaRPr lang="en-US" sz="2100" dirty="0">
              <a:latin typeface="Arial"/>
              <a:cs typeface="Arial"/>
            </a:endParaRPr>
          </a:p>
        </p:txBody>
      </p:sp>
      <p:pic>
        <p:nvPicPr>
          <p:cNvPr id="4" name="Billede 3">
            <a:extLst>
              <a:ext uri="{FF2B5EF4-FFF2-40B4-BE49-F238E27FC236}">
                <a16:creationId xmlns:a16="http://schemas.microsoft.com/office/drawing/2014/main" id="{9C271FB1-CDB2-EE9D-F5F2-5BF1F2F15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456042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4E50F-56AD-9115-C2ED-23576F822D66}"/>
              </a:ext>
            </a:extLst>
          </p:cNvPr>
          <p:cNvSpPr>
            <a:spLocks noGrp="1"/>
          </p:cNvSpPr>
          <p:nvPr>
            <p:ph type="title"/>
          </p:nvPr>
        </p:nvSpPr>
        <p:spPr/>
        <p:txBody>
          <a:bodyPr/>
          <a:lstStyle/>
          <a:p>
            <a:r>
              <a:rPr lang="da-DK" dirty="0" err="1"/>
              <a:t>KomTil</a:t>
            </a:r>
            <a:r>
              <a:rPr lang="da-DK" dirty="0"/>
              <a:t> implementeringsstrategier</a:t>
            </a:r>
          </a:p>
        </p:txBody>
      </p:sp>
      <p:sp>
        <p:nvSpPr>
          <p:cNvPr id="3" name="Pladsholder til indhold 2">
            <a:extLst>
              <a:ext uri="{FF2B5EF4-FFF2-40B4-BE49-F238E27FC236}">
                <a16:creationId xmlns:a16="http://schemas.microsoft.com/office/drawing/2014/main" id="{B8A22392-EC6C-5E41-78F9-73C6A56E7495}"/>
              </a:ext>
            </a:extLst>
          </p:cNvPr>
          <p:cNvSpPr>
            <a:spLocks noGrp="1"/>
          </p:cNvSpPr>
          <p:nvPr>
            <p:ph idx="1"/>
          </p:nvPr>
        </p:nvSpPr>
        <p:spPr/>
        <p:txBody>
          <a:bodyPr>
            <a:normAutofit fontScale="77500" lnSpcReduction="20000"/>
          </a:bodyPr>
          <a:lstStyle/>
          <a:p>
            <a:pPr marL="0" indent="0">
              <a:buNone/>
            </a:pPr>
            <a:r>
              <a:rPr lang="da-DK" dirty="0"/>
              <a:t>Masser af ”tavse” strategier, men nogle af de mere bevidste var (og ikke alle var alle steder):</a:t>
            </a:r>
          </a:p>
          <a:p>
            <a:r>
              <a:rPr lang="da-DK" dirty="0"/>
              <a:t>Materialer</a:t>
            </a:r>
          </a:p>
          <a:p>
            <a:r>
              <a:rPr lang="da-DK" dirty="0"/>
              <a:t>Retningslinje</a:t>
            </a:r>
          </a:p>
          <a:p>
            <a:r>
              <a:rPr lang="da-DK" dirty="0"/>
              <a:t>Superbrugere</a:t>
            </a:r>
          </a:p>
          <a:p>
            <a:r>
              <a:rPr lang="da-DK" dirty="0"/>
              <a:t>Mødeskabeloner</a:t>
            </a:r>
          </a:p>
          <a:p>
            <a:r>
              <a:rPr lang="da-DK" dirty="0"/>
              <a:t>Ændringer i patientjournalsystem</a:t>
            </a:r>
          </a:p>
          <a:p>
            <a:r>
              <a:rPr lang="da-DK" dirty="0" err="1"/>
              <a:t>Follow-up</a:t>
            </a:r>
            <a:r>
              <a:rPr lang="da-DK" dirty="0"/>
              <a:t> træning</a:t>
            </a:r>
          </a:p>
          <a:p>
            <a:pPr marL="0" indent="0">
              <a:buNone/>
            </a:pPr>
            <a:endParaRPr lang="da-DK" dirty="0"/>
          </a:p>
          <a:p>
            <a:pPr marL="0" indent="0">
              <a:buNone/>
            </a:pPr>
            <a:r>
              <a:rPr lang="da-DK" dirty="0"/>
              <a:t>Jo tættere – jo lettere:</a:t>
            </a:r>
          </a:p>
          <a:p>
            <a:pPr marL="0" indent="0">
              <a:buNone/>
            </a:pPr>
            <a:r>
              <a:rPr lang="da-DK" dirty="0"/>
              <a:t>Min erfaring siger, at jo tættere facilitatoren er på implementeringsstedet, jo lettere er implementeringen. Alternativt kræver det meget gode og allierede superbrugere.</a:t>
            </a:r>
          </a:p>
          <a:p>
            <a:pPr marL="0" indent="0">
              <a:buNone/>
            </a:pPr>
            <a:endParaRPr lang="da-DK" dirty="0"/>
          </a:p>
        </p:txBody>
      </p:sp>
      <p:pic>
        <p:nvPicPr>
          <p:cNvPr id="4" name="Billede 3">
            <a:extLst>
              <a:ext uri="{FF2B5EF4-FFF2-40B4-BE49-F238E27FC236}">
                <a16:creationId xmlns:a16="http://schemas.microsoft.com/office/drawing/2014/main" id="{04759E74-F325-9C54-8D5D-337D924A6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81555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C6451-0A19-6973-8B1B-8EE1F804ACA8}"/>
              </a:ext>
            </a:extLst>
          </p:cNvPr>
          <p:cNvSpPr>
            <a:spLocks noGrp="1"/>
          </p:cNvSpPr>
          <p:nvPr>
            <p:ph type="title"/>
          </p:nvPr>
        </p:nvSpPr>
        <p:spPr/>
        <p:txBody>
          <a:bodyPr>
            <a:normAutofit fontScale="90000"/>
          </a:bodyPr>
          <a:lstStyle/>
          <a:p>
            <a:r>
              <a:rPr lang="da-DK" dirty="0"/>
              <a:t>Hvordan forbinde problemområder med interventionsstrategier? (den langhårede model)</a:t>
            </a:r>
          </a:p>
        </p:txBody>
      </p:sp>
      <p:sp>
        <p:nvSpPr>
          <p:cNvPr id="3" name="Pladsholder til indhold 2">
            <a:extLst>
              <a:ext uri="{FF2B5EF4-FFF2-40B4-BE49-F238E27FC236}">
                <a16:creationId xmlns:a16="http://schemas.microsoft.com/office/drawing/2014/main" id="{B2ECA246-160B-A7CF-AB15-A4E1D69EF6DE}"/>
              </a:ext>
            </a:extLst>
          </p:cNvPr>
          <p:cNvSpPr>
            <a:spLocks noGrp="1"/>
          </p:cNvSpPr>
          <p:nvPr>
            <p:ph idx="1"/>
          </p:nvPr>
        </p:nvSpPr>
        <p:spPr/>
        <p:txBody>
          <a:bodyPr>
            <a:noAutofit/>
          </a:bodyPr>
          <a:lstStyle/>
          <a:p>
            <a:pPr marL="0" indent="0">
              <a:lnSpc>
                <a:spcPct val="120000"/>
              </a:lnSpc>
              <a:buNone/>
            </a:pPr>
            <a:r>
              <a:rPr lang="en-US" sz="2000" dirty="0" err="1">
                <a:cs typeface="Arial"/>
              </a:rPr>
              <a:t>Ideelt</a:t>
            </a:r>
            <a:r>
              <a:rPr lang="en-US" sz="2000" dirty="0">
                <a:cs typeface="Arial"/>
              </a:rPr>
              <a:t> set </a:t>
            </a:r>
            <a:r>
              <a:rPr lang="en-US" sz="2000" dirty="0" err="1">
                <a:cs typeface="Arial"/>
              </a:rPr>
              <a:t>så</a:t>
            </a:r>
            <a:r>
              <a:rPr lang="en-US" sz="2000" dirty="0">
                <a:cs typeface="Arial"/>
              </a:rPr>
              <a:t> </a:t>
            </a:r>
            <a:r>
              <a:rPr lang="en-US" sz="2000" dirty="0" err="1">
                <a:cs typeface="Arial"/>
              </a:rPr>
              <a:t>bør</a:t>
            </a:r>
            <a:r>
              <a:rPr lang="en-US" sz="2000" dirty="0">
                <a:cs typeface="Arial"/>
              </a:rPr>
              <a:t> vi </a:t>
            </a:r>
            <a:r>
              <a:rPr lang="en-US" sz="2000" dirty="0" err="1">
                <a:cs typeface="Arial"/>
              </a:rPr>
              <a:t>undesøge</a:t>
            </a:r>
            <a:r>
              <a:rPr lang="en-US" sz="2000" dirty="0">
                <a:cs typeface="Arial"/>
              </a:rPr>
              <a:t> </a:t>
            </a:r>
            <a:r>
              <a:rPr lang="en-US" sz="2000" dirty="0" err="1">
                <a:cs typeface="Arial"/>
              </a:rPr>
              <a:t>vores</a:t>
            </a:r>
            <a:r>
              <a:rPr lang="en-US" sz="2000" dirty="0">
                <a:cs typeface="Arial"/>
              </a:rPr>
              <a:t> </a:t>
            </a:r>
            <a:r>
              <a:rPr lang="en-US" sz="2000" dirty="0" err="1">
                <a:cs typeface="Arial"/>
              </a:rPr>
              <a:t>kontekst</a:t>
            </a:r>
            <a:r>
              <a:rPr lang="en-US" sz="2000" dirty="0">
                <a:cs typeface="Arial"/>
              </a:rPr>
              <a:t> </a:t>
            </a:r>
            <a:r>
              <a:rPr lang="en-US" sz="2000" dirty="0" err="1">
                <a:cs typeface="Arial"/>
              </a:rPr>
              <a:t>inden</a:t>
            </a:r>
            <a:r>
              <a:rPr lang="en-US" sz="2000" dirty="0">
                <a:cs typeface="Arial"/>
              </a:rPr>
              <a:t> vi </a:t>
            </a:r>
            <a:r>
              <a:rPr lang="en-US" sz="2000" dirty="0" err="1">
                <a:cs typeface="Arial"/>
              </a:rPr>
              <a:t>går</a:t>
            </a:r>
            <a:r>
              <a:rPr lang="en-US" sz="2000" dirty="0">
                <a:cs typeface="Arial"/>
              </a:rPr>
              <a:t> i gang – </a:t>
            </a:r>
            <a:r>
              <a:rPr lang="en-US" sz="2000" dirty="0" err="1">
                <a:cs typeface="Arial"/>
              </a:rPr>
              <a:t>fx</a:t>
            </a:r>
            <a:r>
              <a:rPr lang="en-US" sz="2000" dirty="0">
                <a:cs typeface="Arial"/>
              </a:rPr>
              <a:t> interviews el. </a:t>
            </a:r>
            <a:r>
              <a:rPr lang="en-US" sz="2000" dirty="0" err="1">
                <a:cs typeface="Arial"/>
              </a:rPr>
              <a:t>Analysefund</a:t>
            </a:r>
            <a:r>
              <a:rPr lang="en-US" sz="2000" dirty="0">
                <a:cs typeface="Arial"/>
              </a:rPr>
              <a:t> (I form </a:t>
            </a:r>
            <a:r>
              <a:rPr lang="en-US" sz="2000" dirty="0" err="1">
                <a:cs typeface="Arial"/>
              </a:rPr>
              <a:t>af</a:t>
            </a:r>
            <a:r>
              <a:rPr lang="en-US" sz="2000" dirty="0">
                <a:cs typeface="Arial"/>
              </a:rPr>
              <a:t> </a:t>
            </a:r>
            <a:r>
              <a:rPr lang="en-US" sz="2000" dirty="0" err="1">
                <a:cs typeface="Arial"/>
              </a:rPr>
              <a:t>identificerede</a:t>
            </a:r>
            <a:r>
              <a:rPr lang="en-US" sz="2000" dirty="0">
                <a:cs typeface="Arial"/>
              </a:rPr>
              <a:t> </a:t>
            </a:r>
            <a:r>
              <a:rPr lang="en-US" sz="2000" dirty="0" err="1">
                <a:cs typeface="Arial"/>
              </a:rPr>
              <a:t>facilitatorer</a:t>
            </a:r>
            <a:r>
              <a:rPr lang="en-US" sz="2000" dirty="0">
                <a:cs typeface="Arial"/>
              </a:rPr>
              <a:t> og </a:t>
            </a:r>
            <a:r>
              <a:rPr lang="en-US" sz="2000" dirty="0" err="1">
                <a:cs typeface="Arial"/>
              </a:rPr>
              <a:t>barrierer</a:t>
            </a:r>
            <a:r>
              <a:rPr lang="en-US" sz="2000" dirty="0">
                <a:cs typeface="Arial"/>
              </a:rPr>
              <a:t>) </a:t>
            </a:r>
            <a:r>
              <a:rPr lang="en-US" sz="2000" dirty="0" err="1">
                <a:cs typeface="Arial"/>
              </a:rPr>
              <a:t>kan</a:t>
            </a:r>
            <a:r>
              <a:rPr lang="en-US" sz="2000" dirty="0">
                <a:cs typeface="Arial"/>
              </a:rPr>
              <a:t> </a:t>
            </a:r>
            <a:r>
              <a:rPr lang="en-US" sz="2000" dirty="0" err="1">
                <a:cs typeface="Arial"/>
              </a:rPr>
              <a:t>derefter</a:t>
            </a:r>
            <a:r>
              <a:rPr lang="en-US" sz="2000" dirty="0">
                <a:cs typeface="Arial"/>
              </a:rPr>
              <a:t> matches til </a:t>
            </a:r>
            <a:r>
              <a:rPr lang="en-US" sz="2000" dirty="0" err="1">
                <a:cs typeface="Arial"/>
              </a:rPr>
              <a:t>fx</a:t>
            </a:r>
            <a:r>
              <a:rPr lang="en-US" sz="2000" dirty="0">
                <a:cs typeface="Arial"/>
              </a:rPr>
              <a:t> TDF. </a:t>
            </a:r>
          </a:p>
          <a:p>
            <a:pPr marL="0" indent="0">
              <a:lnSpc>
                <a:spcPct val="120000"/>
              </a:lnSpc>
              <a:buNone/>
            </a:pPr>
            <a:r>
              <a:rPr lang="en-US" sz="2000" dirty="0" err="1">
                <a:cs typeface="Arial"/>
              </a:rPr>
              <a:t>Næste</a:t>
            </a:r>
            <a:r>
              <a:rPr lang="en-US" sz="2000" dirty="0">
                <a:cs typeface="Arial"/>
              </a:rPr>
              <a:t> </a:t>
            </a:r>
            <a:r>
              <a:rPr lang="en-US" sz="2000" dirty="0" err="1">
                <a:cs typeface="Arial"/>
              </a:rPr>
              <a:t>skridt</a:t>
            </a:r>
            <a:r>
              <a:rPr lang="en-US" sz="2000" dirty="0">
                <a:cs typeface="Arial"/>
              </a:rPr>
              <a:t> </a:t>
            </a:r>
            <a:r>
              <a:rPr lang="en-US" sz="2000" dirty="0" err="1">
                <a:cs typeface="Arial"/>
              </a:rPr>
              <a:t>kunne</a:t>
            </a:r>
            <a:r>
              <a:rPr lang="en-US" sz="2000" dirty="0">
                <a:cs typeface="Arial"/>
              </a:rPr>
              <a:t> </a:t>
            </a:r>
            <a:r>
              <a:rPr lang="en-US" sz="2000" dirty="0" err="1">
                <a:cs typeface="Arial"/>
              </a:rPr>
              <a:t>så</a:t>
            </a:r>
            <a:r>
              <a:rPr lang="en-US" sz="2000" dirty="0">
                <a:cs typeface="Arial"/>
              </a:rPr>
              <a:t> </a:t>
            </a:r>
            <a:r>
              <a:rPr lang="en-US" sz="2000" dirty="0" err="1">
                <a:cs typeface="Arial"/>
              </a:rPr>
              <a:t>være</a:t>
            </a:r>
            <a:r>
              <a:rPr lang="en-US" sz="2000" dirty="0">
                <a:cs typeface="Arial"/>
              </a:rPr>
              <a:t> at </a:t>
            </a:r>
            <a:r>
              <a:rPr lang="en-US" sz="2000" dirty="0" err="1">
                <a:cs typeface="Arial"/>
              </a:rPr>
              <a:t>matche</a:t>
            </a:r>
            <a:r>
              <a:rPr lang="en-US" sz="2000" dirty="0">
                <a:cs typeface="Arial"/>
              </a:rPr>
              <a:t> </a:t>
            </a:r>
            <a:r>
              <a:rPr lang="en-US" sz="2000" dirty="0" err="1">
                <a:cs typeface="Arial"/>
              </a:rPr>
              <a:t>barriererne</a:t>
            </a:r>
            <a:r>
              <a:rPr lang="en-US" sz="2000" dirty="0">
                <a:cs typeface="Arial"/>
              </a:rPr>
              <a:t> til </a:t>
            </a:r>
            <a:r>
              <a:rPr lang="en-US" sz="2000" dirty="0" err="1">
                <a:cs typeface="Arial"/>
              </a:rPr>
              <a:t>disse</a:t>
            </a:r>
            <a:r>
              <a:rPr lang="en-US" sz="2000" dirty="0">
                <a:cs typeface="Arial"/>
              </a:rPr>
              <a:t> </a:t>
            </a:r>
            <a:r>
              <a:rPr lang="en-US" sz="2000" dirty="0" err="1">
                <a:cs typeface="Arial"/>
              </a:rPr>
              <a:t>Behaviour</a:t>
            </a:r>
            <a:r>
              <a:rPr lang="en-US" sz="2000" dirty="0">
                <a:cs typeface="Arial"/>
              </a:rPr>
              <a:t> Change Techniques. </a:t>
            </a:r>
          </a:p>
          <a:p>
            <a:pPr marL="0" indent="0">
              <a:lnSpc>
                <a:spcPct val="120000"/>
              </a:lnSpc>
              <a:buNone/>
            </a:pPr>
            <a:r>
              <a:rPr lang="en-US" sz="2000" dirty="0">
                <a:cs typeface="Arial"/>
              </a:rPr>
              <a:t>Alt det </a:t>
            </a:r>
            <a:r>
              <a:rPr lang="en-US" sz="2000" dirty="0" err="1">
                <a:cs typeface="Arial"/>
              </a:rPr>
              <a:t>kan</a:t>
            </a:r>
            <a:r>
              <a:rPr lang="en-US" sz="2000" dirty="0">
                <a:cs typeface="Arial"/>
              </a:rPr>
              <a:t> man se her: </a:t>
            </a:r>
            <a:endParaRPr lang="en-US" sz="2000" dirty="0"/>
          </a:p>
          <a:p>
            <a:pPr>
              <a:lnSpc>
                <a:spcPct val="120000"/>
              </a:lnSpc>
            </a:pPr>
            <a:r>
              <a:rPr lang="en-US" sz="2000" dirty="0" err="1">
                <a:cs typeface="Arial"/>
              </a:rPr>
              <a:t>Behaviour</a:t>
            </a:r>
            <a:r>
              <a:rPr lang="en-US" sz="2000" dirty="0">
                <a:cs typeface="Arial"/>
              </a:rPr>
              <a:t> Change Wheel </a:t>
            </a:r>
            <a:r>
              <a:rPr lang="en-US" sz="2000" dirty="0" err="1">
                <a:cs typeface="Arial"/>
              </a:rPr>
              <a:t>bogen</a:t>
            </a:r>
            <a:r>
              <a:rPr lang="en-US" sz="2000" dirty="0">
                <a:cs typeface="Arial"/>
              </a:rPr>
              <a:t> (Michie, Atkins &amp; West, 2018)</a:t>
            </a:r>
            <a:endParaRPr lang="en-US" sz="2000" dirty="0"/>
          </a:p>
          <a:p>
            <a:pPr>
              <a:lnSpc>
                <a:spcPct val="120000"/>
              </a:lnSpc>
            </a:pPr>
            <a:r>
              <a:rPr lang="en-US" sz="2000" dirty="0" err="1">
                <a:cs typeface="Arial"/>
              </a:rPr>
              <a:t>Publiserede</a:t>
            </a:r>
            <a:r>
              <a:rPr lang="en-US" sz="2000" dirty="0">
                <a:cs typeface="Arial"/>
              </a:rPr>
              <a:t> </a:t>
            </a:r>
            <a:r>
              <a:rPr lang="en-US" sz="2000" dirty="0" err="1">
                <a:cs typeface="Arial"/>
              </a:rPr>
              <a:t>artikler</a:t>
            </a:r>
            <a:r>
              <a:rPr lang="en-US" sz="2000" dirty="0">
                <a:cs typeface="Arial"/>
              </a:rPr>
              <a:t> </a:t>
            </a:r>
            <a:r>
              <a:rPr lang="en-US" sz="2000" dirty="0" err="1">
                <a:cs typeface="Arial"/>
              </a:rPr>
              <a:t>omkring</a:t>
            </a:r>
            <a:r>
              <a:rPr lang="en-US" sz="2000" dirty="0">
                <a:cs typeface="Arial"/>
              </a:rPr>
              <a:t> </a:t>
            </a:r>
            <a:r>
              <a:rPr lang="en-US" sz="2000" dirty="0" err="1">
                <a:cs typeface="Arial"/>
              </a:rPr>
              <a:t>udvælgelsen</a:t>
            </a:r>
            <a:r>
              <a:rPr lang="en-US" sz="2000" dirty="0">
                <a:cs typeface="Arial"/>
              </a:rPr>
              <a:t> </a:t>
            </a:r>
            <a:r>
              <a:rPr lang="en-US" sz="2000" dirty="0" err="1">
                <a:cs typeface="Arial"/>
              </a:rPr>
              <a:t>af</a:t>
            </a:r>
            <a:r>
              <a:rPr lang="en-US" sz="2000" dirty="0">
                <a:cs typeface="Arial"/>
              </a:rPr>
              <a:t> </a:t>
            </a:r>
            <a:r>
              <a:rPr lang="en-US" sz="2000" dirty="0" err="1">
                <a:cs typeface="Arial"/>
              </a:rPr>
              <a:t>Behaviour</a:t>
            </a:r>
            <a:r>
              <a:rPr lang="en-US" sz="2000" dirty="0">
                <a:cs typeface="Arial"/>
              </a:rPr>
              <a:t> Change Techniques</a:t>
            </a:r>
          </a:p>
          <a:p>
            <a:pPr>
              <a:lnSpc>
                <a:spcPct val="120000"/>
              </a:lnSpc>
            </a:pPr>
            <a:r>
              <a:rPr lang="en-US" sz="2000" dirty="0">
                <a:cs typeface="Arial"/>
              </a:rPr>
              <a:t>Domain and BCT matching tool (</a:t>
            </a:r>
            <a:r>
              <a:rPr lang="en-US" sz="2000" dirty="0">
                <a:cs typeface="Arial"/>
                <a:hlinkClick r:id="rId2"/>
              </a:rPr>
              <a:t>https://theoryandtechniquetool.humanbehaviourchange.org/</a:t>
            </a:r>
            <a:r>
              <a:rPr lang="en-US" sz="2000" dirty="0">
                <a:cs typeface="Arial"/>
              </a:rPr>
              <a:t>)</a:t>
            </a:r>
          </a:p>
          <a:p>
            <a:pPr marL="0" indent="0">
              <a:lnSpc>
                <a:spcPct val="120000"/>
              </a:lnSpc>
              <a:buNone/>
            </a:pPr>
            <a:r>
              <a:rPr lang="en-US" sz="2000" dirty="0" err="1">
                <a:cs typeface="Arial"/>
              </a:rPr>
              <a:t>Vælg</a:t>
            </a:r>
            <a:r>
              <a:rPr lang="en-US" sz="2000" dirty="0">
                <a:cs typeface="Arial"/>
              </a:rPr>
              <a:t> de </a:t>
            </a:r>
            <a:r>
              <a:rPr lang="en-US" sz="2000" dirty="0" err="1">
                <a:cs typeface="Arial"/>
              </a:rPr>
              <a:t>potentielle</a:t>
            </a:r>
            <a:r>
              <a:rPr lang="en-US" sz="2000" dirty="0">
                <a:cs typeface="Arial"/>
              </a:rPr>
              <a:t> </a:t>
            </a:r>
            <a:r>
              <a:rPr lang="en-US" sz="2000" dirty="0" err="1">
                <a:cs typeface="Arial"/>
              </a:rPr>
              <a:t>Behaviour</a:t>
            </a:r>
            <a:r>
              <a:rPr lang="en-US" sz="2000" dirty="0">
                <a:cs typeface="Arial"/>
              </a:rPr>
              <a:t> Change Techniques/</a:t>
            </a:r>
            <a:r>
              <a:rPr lang="en-US" sz="2000" dirty="0" err="1">
                <a:cs typeface="Arial"/>
              </a:rPr>
              <a:t>strategier</a:t>
            </a:r>
            <a:r>
              <a:rPr lang="en-US" sz="2000" dirty="0">
                <a:cs typeface="Arial"/>
              </a:rPr>
              <a:t> </a:t>
            </a:r>
            <a:r>
              <a:rPr lang="en-US" sz="2000" dirty="0" err="1">
                <a:cs typeface="Arial"/>
              </a:rPr>
              <a:t>som</a:t>
            </a:r>
            <a:r>
              <a:rPr lang="en-US" sz="2000" dirty="0">
                <a:cs typeface="Arial"/>
              </a:rPr>
              <a:t> </a:t>
            </a:r>
            <a:r>
              <a:rPr lang="en-US" sz="2000" dirty="0" err="1">
                <a:cs typeface="Arial"/>
              </a:rPr>
              <a:t>har</a:t>
            </a:r>
            <a:r>
              <a:rPr lang="en-US" sz="2000" dirty="0">
                <a:cs typeface="Arial"/>
              </a:rPr>
              <a:t> god </a:t>
            </a:r>
            <a:r>
              <a:rPr lang="en-US" sz="2000" dirty="0" err="1">
                <a:cs typeface="Arial"/>
              </a:rPr>
              <a:t>evidens</a:t>
            </a:r>
            <a:r>
              <a:rPr lang="en-US" sz="2000" dirty="0">
                <a:cs typeface="Arial"/>
              </a:rPr>
              <a:t> og </a:t>
            </a:r>
            <a:r>
              <a:rPr lang="en-US" sz="2000" dirty="0" err="1">
                <a:cs typeface="Arial"/>
              </a:rPr>
              <a:t>vil</a:t>
            </a:r>
            <a:r>
              <a:rPr lang="en-US" sz="2000" dirty="0">
                <a:cs typeface="Arial"/>
              </a:rPr>
              <a:t> </a:t>
            </a:r>
            <a:r>
              <a:rPr lang="en-US" sz="2000" dirty="0" err="1">
                <a:cs typeface="Arial"/>
              </a:rPr>
              <a:t>matche</a:t>
            </a:r>
            <a:r>
              <a:rPr lang="en-US" sz="2000" dirty="0">
                <a:cs typeface="Arial"/>
              </a:rPr>
              <a:t> de </a:t>
            </a:r>
            <a:r>
              <a:rPr lang="en-US" sz="2000" dirty="0" err="1">
                <a:cs typeface="Arial"/>
              </a:rPr>
              <a:t>identificerede</a:t>
            </a:r>
            <a:r>
              <a:rPr lang="en-US" sz="2000" dirty="0">
                <a:cs typeface="Arial"/>
              </a:rPr>
              <a:t> </a:t>
            </a:r>
            <a:r>
              <a:rPr lang="en-US" sz="2000" dirty="0" err="1">
                <a:cs typeface="Arial"/>
              </a:rPr>
              <a:t>barrierer</a:t>
            </a:r>
            <a:r>
              <a:rPr lang="en-US" sz="2000" dirty="0">
                <a:cs typeface="Arial"/>
              </a:rPr>
              <a:t> og </a:t>
            </a:r>
            <a:r>
              <a:rPr lang="en-US" sz="2000" dirty="0" err="1">
                <a:cs typeface="Arial"/>
              </a:rPr>
              <a:t>som</a:t>
            </a:r>
            <a:r>
              <a:rPr lang="en-US" sz="2000" dirty="0">
                <a:cs typeface="Arial"/>
              </a:rPr>
              <a:t> </a:t>
            </a:r>
            <a:r>
              <a:rPr lang="en-US" sz="2000" dirty="0" err="1">
                <a:cs typeface="Arial"/>
              </a:rPr>
              <a:t>virker</a:t>
            </a:r>
            <a:r>
              <a:rPr lang="en-US" sz="2000" dirty="0">
                <a:cs typeface="Arial"/>
              </a:rPr>
              <a:t> plausible for din </a:t>
            </a:r>
            <a:r>
              <a:rPr lang="en-US" sz="2000" dirty="0" err="1">
                <a:cs typeface="Arial"/>
              </a:rPr>
              <a:t>organisation</a:t>
            </a:r>
            <a:endParaRPr lang="en-US" sz="2000" dirty="0">
              <a:cs typeface="Arial"/>
            </a:endParaRPr>
          </a:p>
          <a:p>
            <a:pPr marL="0" indent="0">
              <a:lnSpc>
                <a:spcPct val="120000"/>
              </a:lnSpc>
              <a:buNone/>
            </a:pPr>
            <a:endParaRPr lang="en-US" sz="2000" b="0" dirty="0">
              <a:cs typeface="Arial"/>
            </a:endParaRPr>
          </a:p>
          <a:p>
            <a:pPr marL="0" indent="0">
              <a:lnSpc>
                <a:spcPct val="120000"/>
              </a:lnSpc>
              <a:buNone/>
            </a:pPr>
            <a:endParaRPr lang="en-US" sz="2000" dirty="0">
              <a:cs typeface="Arial"/>
            </a:endParaRPr>
          </a:p>
          <a:p>
            <a:pPr marL="0" indent="0">
              <a:lnSpc>
                <a:spcPct val="120000"/>
              </a:lnSpc>
              <a:buNone/>
            </a:pPr>
            <a:endParaRPr lang="en-US" sz="2000" b="0" dirty="0">
              <a:cs typeface="Arial"/>
            </a:endParaRPr>
          </a:p>
          <a:p>
            <a:pPr marL="0" indent="0">
              <a:lnSpc>
                <a:spcPct val="120000"/>
              </a:lnSpc>
              <a:buNone/>
            </a:pPr>
            <a:r>
              <a:rPr lang="en-US" sz="2000" b="0" dirty="0">
                <a:cs typeface="Arial"/>
              </a:rPr>
              <a:t>CFIR-ERIC matching tool</a:t>
            </a:r>
            <a:endParaRPr lang="da-DK" sz="2000" dirty="0"/>
          </a:p>
        </p:txBody>
      </p:sp>
      <p:pic>
        <p:nvPicPr>
          <p:cNvPr id="4" name="Billede 3">
            <a:extLst>
              <a:ext uri="{FF2B5EF4-FFF2-40B4-BE49-F238E27FC236}">
                <a16:creationId xmlns:a16="http://schemas.microsoft.com/office/drawing/2014/main" id="{8D0CC631-0303-7CAE-2AA7-28C3A2010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3620900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95707-7674-BAAF-D022-18ED22C8AD36}"/>
              </a:ext>
            </a:extLst>
          </p:cNvPr>
          <p:cNvSpPr>
            <a:spLocks noGrp="1"/>
          </p:cNvSpPr>
          <p:nvPr>
            <p:ph type="title"/>
          </p:nvPr>
        </p:nvSpPr>
        <p:spPr/>
        <p:txBody>
          <a:bodyPr/>
          <a:lstStyle/>
          <a:p>
            <a:r>
              <a:rPr lang="da-DK" dirty="0"/>
              <a:t>Hvad kan vi gøre, når vi vil implementere samtalestøtte? (den korthårede model)</a:t>
            </a:r>
          </a:p>
        </p:txBody>
      </p:sp>
      <p:sp>
        <p:nvSpPr>
          <p:cNvPr id="3" name="Pladsholder til indhold 2">
            <a:extLst>
              <a:ext uri="{FF2B5EF4-FFF2-40B4-BE49-F238E27FC236}">
                <a16:creationId xmlns:a16="http://schemas.microsoft.com/office/drawing/2014/main" id="{48CFC8E9-DF89-4784-420C-8076176AD359}"/>
              </a:ext>
            </a:extLst>
          </p:cNvPr>
          <p:cNvSpPr>
            <a:spLocks noGrp="1"/>
          </p:cNvSpPr>
          <p:nvPr>
            <p:ph idx="1"/>
          </p:nvPr>
        </p:nvSpPr>
        <p:spPr/>
        <p:txBody>
          <a:bodyPr>
            <a:normAutofit lnSpcReduction="10000"/>
          </a:bodyPr>
          <a:lstStyle/>
          <a:p>
            <a:r>
              <a:rPr lang="da-DK" dirty="0"/>
              <a:t>(Opsøg viden om implementering (både mere overordnet om modeller ol. og læs studier af implementeringsprocesser)</a:t>
            </a:r>
          </a:p>
          <a:p>
            <a:r>
              <a:rPr lang="da-DK" dirty="0"/>
              <a:t>Undersøg stedets/familiens barrierer og facilitatorer (dvs. forstå konteksten)</a:t>
            </a:r>
          </a:p>
          <a:p>
            <a:r>
              <a:rPr lang="da-DK" dirty="0"/>
              <a:t>Lav en klar strategi/vision med dine samarbejdspartnere (afdelingen, plejehjemmet el.)</a:t>
            </a:r>
          </a:p>
          <a:p>
            <a:r>
              <a:rPr lang="da-DK" dirty="0"/>
              <a:t>Tilpas træningen og selve implementeringsstrategien til konteksten</a:t>
            </a:r>
          </a:p>
          <a:p>
            <a:r>
              <a:rPr lang="da-DK" dirty="0"/>
              <a:t>Vær klar til at rulle implementeringsstrategierne ud ifm. træningen (fx retningslinjer, støttematerialer, supervision, superbrugere, opfølgende kursus)</a:t>
            </a:r>
          </a:p>
          <a:p>
            <a:endParaRPr lang="da-DK" dirty="0"/>
          </a:p>
        </p:txBody>
      </p:sp>
      <p:pic>
        <p:nvPicPr>
          <p:cNvPr id="4" name="Billede 3">
            <a:extLst>
              <a:ext uri="{FF2B5EF4-FFF2-40B4-BE49-F238E27FC236}">
                <a16:creationId xmlns:a16="http://schemas.microsoft.com/office/drawing/2014/main" id="{D94FFD8C-F268-58E9-54F8-EBF3717B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53794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3422C-6BD8-0D40-1D84-6FD965149E69}"/>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0147F799-642E-0716-0756-B1A8B0CCE598}"/>
              </a:ext>
            </a:extLst>
          </p:cNvPr>
          <p:cNvSpPr>
            <a:spLocks noGrp="1"/>
          </p:cNvSpPr>
          <p:nvPr>
            <p:ph idx="1"/>
          </p:nvPr>
        </p:nvSpPr>
        <p:spPr/>
        <p:txBody>
          <a:bodyPr/>
          <a:lstStyle/>
          <a:p>
            <a:pPr marL="0" indent="0">
              <a:buNone/>
            </a:pPr>
            <a:r>
              <a:rPr lang="da-DK" dirty="0"/>
              <a:t>Har noget af dette om implementering rykket ved dine tanker omkring, hvad du enten har været med til at implementere eller hvordan du vil implementere nye tiltag i fremtiden?</a:t>
            </a:r>
          </a:p>
          <a:p>
            <a:pPr marL="0" indent="0">
              <a:buNone/>
            </a:pPr>
            <a:endParaRPr lang="da-DK" dirty="0"/>
          </a:p>
          <a:p>
            <a:pPr marL="0" indent="0">
              <a:buNone/>
            </a:pPr>
            <a:r>
              <a:rPr lang="da-DK" dirty="0"/>
              <a:t>Brug et par minutter rundt ved bordene til fælles refleksion.</a:t>
            </a:r>
          </a:p>
        </p:txBody>
      </p:sp>
      <p:pic>
        <p:nvPicPr>
          <p:cNvPr id="4" name="Billede 3">
            <a:extLst>
              <a:ext uri="{FF2B5EF4-FFF2-40B4-BE49-F238E27FC236}">
                <a16:creationId xmlns:a16="http://schemas.microsoft.com/office/drawing/2014/main" id="{01470465-60F5-5413-FA5C-073493FBE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37" y="6084226"/>
            <a:ext cx="2018260" cy="539342"/>
          </a:xfrm>
          <a:prstGeom prst="rect">
            <a:avLst/>
          </a:prstGeom>
        </p:spPr>
      </p:pic>
    </p:spTree>
    <p:extLst>
      <p:ext uri="{BB962C8B-B14F-4D97-AF65-F5344CB8AC3E}">
        <p14:creationId xmlns:p14="http://schemas.microsoft.com/office/powerpoint/2010/main" val="1993609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Sponsored image">
            <a:extLst>
              <a:ext uri="{FF2B5EF4-FFF2-40B4-BE49-F238E27FC236}">
                <a16:creationId xmlns:a16="http://schemas.microsoft.com/office/drawing/2014/main" id="{389FC398-548A-4E1F-9C8F-0A021585C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83" b="11330"/>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578890-1202-2571-891B-1301DD5A1BED}"/>
              </a:ext>
            </a:extLst>
          </p:cNvPr>
          <p:cNvSpPr>
            <a:spLocks noGrp="1"/>
          </p:cNvSpPr>
          <p:nvPr>
            <p:ph type="ctrTitle"/>
          </p:nvPr>
        </p:nvSpPr>
        <p:spPr>
          <a:xfrm>
            <a:off x="1346662" y="207818"/>
            <a:ext cx="10058400" cy="1520810"/>
          </a:xfrm>
          <a:effectLst>
            <a:outerShdw blurRad="50800" dist="38100" dir="2700000" algn="tl" rotWithShape="0">
              <a:prstClr val="black">
                <a:alpha val="40000"/>
              </a:prstClr>
            </a:outerShdw>
          </a:effectLst>
        </p:spPr>
        <p:txBody>
          <a:bodyPr>
            <a:normAutofit/>
          </a:bodyPr>
          <a:lstStyle/>
          <a:p>
            <a:r>
              <a:rPr lang="da-DK" sz="5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Hvordan måle udbytte og implementeringssucces?</a:t>
            </a:r>
            <a:endParaRPr lang="da-DK" sz="5200">
              <a:solidFill>
                <a:srgbClr val="FFFFFF"/>
              </a:solidFill>
            </a:endParaRPr>
          </a:p>
        </p:txBody>
      </p:sp>
    </p:spTree>
    <p:extLst>
      <p:ext uri="{BB962C8B-B14F-4D97-AF65-F5344CB8AC3E}">
        <p14:creationId xmlns:p14="http://schemas.microsoft.com/office/powerpoint/2010/main" val="492515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D337C-37AD-ECCA-A50C-7175180D9631}"/>
              </a:ext>
            </a:extLst>
          </p:cNvPr>
          <p:cNvSpPr>
            <a:spLocks noGrp="1"/>
          </p:cNvSpPr>
          <p:nvPr>
            <p:ph type="title"/>
          </p:nvPr>
        </p:nvSpPr>
        <p:spPr>
          <a:xfrm>
            <a:off x="218209" y="365125"/>
            <a:ext cx="11793682" cy="1325563"/>
          </a:xfrm>
        </p:spPr>
        <p:txBody>
          <a:bodyPr>
            <a:normAutofi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God idé at måle på jeres CPT-indsatser, fordi…</a:t>
            </a:r>
            <a:endParaRPr lang="da-DK" dirty="0"/>
          </a:p>
        </p:txBody>
      </p:sp>
      <p:sp>
        <p:nvSpPr>
          <p:cNvPr id="3" name="Pladsholder til indhold 2">
            <a:extLst>
              <a:ext uri="{FF2B5EF4-FFF2-40B4-BE49-F238E27FC236}">
                <a16:creationId xmlns:a16="http://schemas.microsoft.com/office/drawing/2014/main" id="{C9041B82-77C5-8A42-1B6B-40BF24106D16}"/>
              </a:ext>
            </a:extLst>
          </p:cNvPr>
          <p:cNvSpPr>
            <a:spLocks noGrp="1"/>
          </p:cNvSpPr>
          <p:nvPr>
            <p:ph idx="1"/>
          </p:nvPr>
        </p:nvSpPr>
        <p:spPr/>
        <p:txBody>
          <a:bodyPr>
            <a:normAutofi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Ingen grund til at gøre noget, som ikke virker (spild af penge og tid og faglig </a:t>
            </a:r>
            <a:r>
              <a:rPr lang="da-DK" dirty="0" err="1">
                <a:effectLst/>
                <a:latin typeface="Calibri" panose="020F0502020204030204" pitchFamily="34" charset="0"/>
                <a:ea typeface="Calibri" panose="020F0502020204030204" pitchFamily="34" charset="0"/>
                <a:cs typeface="Times New Roman" panose="02020603050405020304" pitchFamily="18" charset="0"/>
              </a:rPr>
              <a:t>credit</a:t>
            </a:r>
            <a:r>
              <a:rPr lang="da-DK" dirty="0">
                <a:effectLst/>
                <a:latin typeface="Calibri" panose="020F0502020204030204" pitchFamily="34" charset="0"/>
                <a:ea typeface="Calibri" panose="020F0502020204030204" pitchFamily="34" charset="0"/>
                <a:cs typeface="Times New Roman" panose="02020603050405020304" pitchFamily="18" charset="0"/>
              </a:rPr>
              <a:t> mv.)</a:t>
            </a:r>
          </a:p>
          <a:p>
            <a:r>
              <a:rPr lang="da-DK" dirty="0">
                <a:effectLst/>
                <a:latin typeface="Calibri" panose="020F0502020204030204" pitchFamily="34" charset="0"/>
                <a:ea typeface="Calibri" panose="020F0502020204030204" pitchFamily="34" charset="0"/>
                <a:cs typeface="Times New Roman" panose="02020603050405020304" pitchFamily="18" charset="0"/>
              </a:rPr>
              <a:t>Faglig tilfredsstillelse</a:t>
            </a:r>
          </a:p>
          <a:p>
            <a:r>
              <a:rPr lang="da-DK" dirty="0">
                <a:latin typeface="Calibri" panose="020F0502020204030204" pitchFamily="34" charset="0"/>
                <a:ea typeface="Calibri" panose="020F0502020204030204" pitchFamily="34" charset="0"/>
                <a:cs typeface="Times New Roman" panose="02020603050405020304" pitchFamily="18" charset="0"/>
              </a:rPr>
              <a:t>I kan vise til ledere m.fl., hvad der virker/at det virker </a:t>
            </a:r>
          </a:p>
          <a:p>
            <a:pPr marL="0" indent="0">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dirty="0">
                <a:latin typeface="Calibri" panose="020F0502020204030204" pitchFamily="34" charset="0"/>
                <a:ea typeface="Calibri" panose="020F0502020204030204" pitchFamily="34" charset="0"/>
                <a:cs typeface="Times New Roman" panose="02020603050405020304" pitchFamily="18" charset="0"/>
              </a:rPr>
              <a:t>Men rigtig meget handler også om, at det er en god idé at undersøge indsatsen, for at kunne justere forhold i den i fremtiden</a:t>
            </a:r>
          </a:p>
          <a:p>
            <a:pPr marL="0" indent="0">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6317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342900" indent="-342900"/>
            <a:r>
              <a:rPr lang="da-DK" b="1" dirty="0">
                <a:latin typeface="Calibri" panose="020F0502020204030204" pitchFamily="34" charset="0"/>
                <a:ea typeface="Calibri" panose="020F0502020204030204" pitchFamily="34" charset="0"/>
                <a:cs typeface="Times New Roman" panose="02020603050405020304" pitchFamily="18" charset="0"/>
              </a:rPr>
              <a:t>Evalueringsredskaber KKF</a:t>
            </a:r>
          </a:p>
        </p:txBody>
      </p:sp>
      <p:sp>
        <p:nvSpPr>
          <p:cNvPr id="5" name="Tekstfelt 4"/>
          <p:cNvSpPr txBox="1"/>
          <p:nvPr/>
        </p:nvSpPr>
        <p:spPr>
          <a:xfrm>
            <a:off x="982457" y="1536542"/>
            <a:ext cx="9624291" cy="3323987"/>
          </a:xfrm>
          <a:prstGeom prst="rect">
            <a:avLst/>
          </a:prstGeom>
        </p:spPr>
        <p:txBody>
          <a:bodyPr vert="horz" wrap="squar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2400" dirty="0" err="1"/>
              <a:t>Redskaber</a:t>
            </a:r>
            <a:r>
              <a:rPr lang="en-GB" sz="2400" dirty="0"/>
              <a:t> </a:t>
            </a:r>
            <a:r>
              <a:rPr lang="en-GB" sz="2400" dirty="0" err="1"/>
              <a:t>benyttet</a:t>
            </a:r>
            <a:r>
              <a:rPr lang="en-GB" sz="2400" dirty="0"/>
              <a:t> </a:t>
            </a:r>
            <a:r>
              <a:rPr lang="en-GB" sz="2400" dirty="0" err="1"/>
              <a:t>i</a:t>
            </a:r>
            <a:r>
              <a:rPr lang="en-GB" sz="2400" dirty="0"/>
              <a:t> </a:t>
            </a:r>
            <a:r>
              <a:rPr lang="en-GB" sz="2400" dirty="0" err="1"/>
              <a:t>tidligere</a:t>
            </a:r>
            <a:r>
              <a:rPr lang="en-GB" sz="2400" dirty="0"/>
              <a:t> studier </a:t>
            </a:r>
            <a:r>
              <a:rPr lang="en-GB" sz="2400" dirty="0" err="1"/>
              <a:t>af</a:t>
            </a:r>
            <a:r>
              <a:rPr lang="en-GB" sz="2400" dirty="0"/>
              <a:t> </a:t>
            </a:r>
            <a:r>
              <a:rPr lang="en-GB" sz="2400" dirty="0" err="1"/>
              <a:t>bl.a</a:t>
            </a:r>
            <a:r>
              <a:rPr lang="en-GB" sz="2400" dirty="0"/>
              <a:t>. TBI Express:  </a:t>
            </a:r>
          </a:p>
          <a:p>
            <a:pPr marL="0" marR="0" indent="0" algn="l" defTabSz="914400" rtl="0" eaLnBrk="1" fontAlgn="auto" latinLnBrk="0" hangingPunct="1">
              <a:lnSpc>
                <a:spcPct val="100000"/>
              </a:lnSpc>
              <a:spcBef>
                <a:spcPct val="0"/>
              </a:spcBef>
              <a:spcAft>
                <a:spcPts val="0"/>
              </a:spcAft>
              <a:buClrTx/>
              <a:buSzTx/>
              <a:buFontTx/>
              <a:buNone/>
              <a:tabLst/>
            </a:pPr>
            <a:br>
              <a:rPr lang="en-GB" sz="2400" dirty="0"/>
            </a:br>
            <a:r>
              <a:rPr lang="en-GB" sz="2400" dirty="0"/>
              <a:t>Adapted </a:t>
            </a:r>
            <a:r>
              <a:rPr lang="en-GB" sz="2400" dirty="0" err="1"/>
              <a:t>Kagan</a:t>
            </a:r>
            <a:r>
              <a:rPr lang="en-GB" sz="2400" dirty="0"/>
              <a:t> Scales</a:t>
            </a:r>
          </a:p>
          <a:p>
            <a:pPr marL="0" marR="0" indent="0" algn="l" defTabSz="914400" rtl="0" eaLnBrk="1" fontAlgn="auto" latinLnBrk="0" hangingPunct="1">
              <a:lnSpc>
                <a:spcPct val="100000"/>
              </a:lnSpc>
              <a:spcBef>
                <a:spcPct val="0"/>
              </a:spcBef>
              <a:spcAft>
                <a:spcPts val="0"/>
              </a:spcAft>
              <a:buClrTx/>
              <a:buSzTx/>
              <a:buFontTx/>
              <a:buNone/>
              <a:tabLst/>
            </a:pPr>
            <a:r>
              <a:rPr lang="en-GB" sz="2400" b="0" dirty="0">
                <a:solidFill>
                  <a:schemeClr val="tx1"/>
                </a:solidFill>
                <a:latin typeface="+mn-lt"/>
              </a:rPr>
              <a:t>Global Impression Scale</a:t>
            </a:r>
          </a:p>
          <a:p>
            <a:pPr marL="0" marR="0" indent="0" algn="l" defTabSz="914400" rtl="0" eaLnBrk="1" fontAlgn="auto" latinLnBrk="0" hangingPunct="1">
              <a:lnSpc>
                <a:spcPct val="100000"/>
              </a:lnSpc>
              <a:spcBef>
                <a:spcPct val="0"/>
              </a:spcBef>
              <a:spcAft>
                <a:spcPts val="0"/>
              </a:spcAft>
              <a:buClrTx/>
              <a:buSzTx/>
              <a:buFontTx/>
              <a:buNone/>
              <a:tabLst/>
            </a:pPr>
            <a:endParaRPr lang="en-GB" sz="2400" dirty="0"/>
          </a:p>
          <a:p>
            <a:pPr marL="0" marR="0" indent="0" algn="l" defTabSz="914400" rtl="0" eaLnBrk="1" fontAlgn="auto" latinLnBrk="0" hangingPunct="1">
              <a:lnSpc>
                <a:spcPct val="100000"/>
              </a:lnSpc>
              <a:spcBef>
                <a:spcPct val="0"/>
              </a:spcBef>
              <a:spcAft>
                <a:spcPts val="0"/>
              </a:spcAft>
              <a:buClrTx/>
              <a:buSzTx/>
              <a:buFontTx/>
              <a:buNone/>
              <a:tabLst/>
            </a:pPr>
            <a:endParaRPr lang="en-GB" sz="2400" dirty="0"/>
          </a:p>
          <a:p>
            <a:pPr marL="0" marR="0" indent="0" algn="l" defTabSz="914400" rtl="0" eaLnBrk="1" fontAlgn="auto" latinLnBrk="0" hangingPunct="1">
              <a:lnSpc>
                <a:spcPct val="100000"/>
              </a:lnSpc>
              <a:spcBef>
                <a:spcPct val="0"/>
              </a:spcBef>
              <a:spcAft>
                <a:spcPts val="0"/>
              </a:spcAft>
              <a:buClrTx/>
              <a:buSzTx/>
              <a:buFontTx/>
              <a:buNone/>
              <a:tabLst/>
            </a:pPr>
            <a:endParaRPr lang="en-GB" sz="2400" dirty="0"/>
          </a:p>
          <a:p>
            <a:pPr marL="0" marR="0" indent="0" algn="l" defTabSz="914400" rtl="0" eaLnBrk="1" fontAlgn="auto" latinLnBrk="0" hangingPunct="1">
              <a:lnSpc>
                <a:spcPct val="100000"/>
              </a:lnSpc>
              <a:spcBef>
                <a:spcPct val="0"/>
              </a:spcBef>
              <a:spcAft>
                <a:spcPts val="0"/>
              </a:spcAft>
              <a:buClrTx/>
              <a:buSzTx/>
              <a:buFontTx/>
              <a:buNone/>
              <a:tabLst/>
            </a:pPr>
            <a:r>
              <a:rPr lang="en-GB" sz="2400" dirty="0" err="1"/>
              <a:t>LaTrobe</a:t>
            </a:r>
            <a:r>
              <a:rPr lang="en-GB" sz="2400" dirty="0"/>
              <a:t> Communication Questionnaire</a:t>
            </a:r>
          </a:p>
          <a:p>
            <a:pPr marL="0" marR="0" indent="0" algn="l" defTabSz="914400" rtl="0" eaLnBrk="1" fontAlgn="auto" latinLnBrk="0" hangingPunct="1">
              <a:lnSpc>
                <a:spcPct val="100000"/>
              </a:lnSpc>
              <a:spcBef>
                <a:spcPct val="0"/>
              </a:spcBef>
              <a:spcAft>
                <a:spcPts val="0"/>
              </a:spcAft>
              <a:buClrTx/>
              <a:buSzTx/>
              <a:buFontTx/>
              <a:buNone/>
              <a:tabLst/>
            </a:pPr>
            <a:endParaRPr lang="en-GB" sz="2400" dirty="0"/>
          </a:p>
        </p:txBody>
      </p:sp>
      <p:sp>
        <p:nvSpPr>
          <p:cNvPr id="6" name="Pladsholder til slidenummer 5"/>
          <p:cNvSpPr>
            <a:spLocks noGrp="1"/>
          </p:cNvSpPr>
          <p:nvPr>
            <p:ph type="sldNum" sz="quarter" idx="12"/>
          </p:nvPr>
        </p:nvSpPr>
        <p:spPr/>
        <p:txBody>
          <a:bodyPr/>
          <a:lstStyle/>
          <a:p>
            <a:fld id="{091A926C-488A-4E3E-9C21-57CAA120E114}" type="slidenum">
              <a:rPr lang="da-DK" smtClean="0"/>
              <a:t>49</a:t>
            </a:fld>
            <a:endParaRPr lang="da-DK" dirty="0"/>
          </a:p>
        </p:txBody>
      </p:sp>
      <p:sp>
        <p:nvSpPr>
          <p:cNvPr id="4" name="Tekstfelt 3"/>
          <p:cNvSpPr txBox="1"/>
          <p:nvPr/>
        </p:nvSpPr>
        <p:spPr>
          <a:xfrm>
            <a:off x="7057095" y="2352278"/>
            <a:ext cx="2248757" cy="369332"/>
          </a:xfrm>
          <a:prstGeom prst="rect">
            <a:avLst/>
          </a:prstGeom>
          <a:noFill/>
        </p:spPr>
        <p:txBody>
          <a:bodyPr wrap="none" rtlCol="0">
            <a:spAutoFit/>
          </a:bodyPr>
          <a:lstStyle/>
          <a:p>
            <a:r>
              <a:rPr lang="en-GB" b="1" dirty="0"/>
              <a:t>Observation og rating</a:t>
            </a:r>
          </a:p>
        </p:txBody>
      </p:sp>
      <p:sp>
        <p:nvSpPr>
          <p:cNvPr id="7" name="Tekstfelt 6"/>
          <p:cNvSpPr txBox="1"/>
          <p:nvPr/>
        </p:nvSpPr>
        <p:spPr>
          <a:xfrm>
            <a:off x="7438551" y="4032765"/>
            <a:ext cx="1867301" cy="369332"/>
          </a:xfrm>
          <a:prstGeom prst="rect">
            <a:avLst/>
          </a:prstGeom>
          <a:noFill/>
        </p:spPr>
        <p:txBody>
          <a:bodyPr wrap="square" rtlCol="0">
            <a:spAutoFit/>
          </a:bodyPr>
          <a:lstStyle/>
          <a:p>
            <a:r>
              <a:rPr lang="en-GB" b="1" dirty="0" err="1"/>
              <a:t>Selv-rapportering</a:t>
            </a:r>
            <a:endParaRPr lang="en-GB" b="1" dirty="0"/>
          </a:p>
        </p:txBody>
      </p:sp>
    </p:spTree>
    <p:extLst>
      <p:ext uri="{BB962C8B-B14F-4D97-AF65-F5344CB8AC3E}">
        <p14:creationId xmlns:p14="http://schemas.microsoft.com/office/powerpoint/2010/main" val="13452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Hvad er samtale(</a:t>
            </a:r>
            <a:r>
              <a:rPr lang="da-DK" dirty="0" err="1"/>
              <a:t>conversation</a:t>
            </a:r>
            <a:r>
              <a:rPr lang="da-DK" dirty="0"/>
              <a:t>)terapi? </a:t>
            </a:r>
          </a:p>
        </p:txBody>
      </p:sp>
      <p:sp>
        <p:nvSpPr>
          <p:cNvPr id="3" name="Pladsholder til indhold 2"/>
          <p:cNvSpPr>
            <a:spLocks noGrp="1"/>
          </p:cNvSpPr>
          <p:nvPr>
            <p:ph idx="1"/>
          </p:nvPr>
        </p:nvSpPr>
        <p:spPr>
          <a:xfrm>
            <a:off x="838200" y="1897472"/>
            <a:ext cx="10515600" cy="2188840"/>
          </a:xfrm>
        </p:spPr>
        <p:txBody>
          <a:bodyPr>
            <a:normAutofit/>
          </a:bodyPr>
          <a:lstStyle/>
          <a:p>
            <a:pPr marL="0" indent="0">
              <a:buNone/>
            </a:pPr>
            <a:r>
              <a:rPr lang="en-US" dirty="0" err="1"/>
              <a:t>Overordnet</a:t>
            </a:r>
            <a:r>
              <a:rPr lang="en-US" dirty="0"/>
              <a:t> </a:t>
            </a:r>
            <a:r>
              <a:rPr lang="en-US" dirty="0" err="1"/>
              <a:t>adskiller</a:t>
            </a:r>
            <a:r>
              <a:rPr lang="en-US" dirty="0"/>
              <a:t> conversation partner training (CPT) sig </a:t>
            </a:r>
            <a:r>
              <a:rPr lang="en-US" dirty="0" err="1"/>
              <a:t>fra</a:t>
            </a:r>
            <a:r>
              <a:rPr lang="en-US" dirty="0"/>
              <a:t> de </a:t>
            </a:r>
            <a:r>
              <a:rPr lang="en-US" dirty="0" err="1"/>
              <a:t>behandlingsformer</a:t>
            </a:r>
            <a:r>
              <a:rPr lang="en-US" dirty="0"/>
              <a:t>, der </a:t>
            </a:r>
            <a:r>
              <a:rPr lang="en-US" dirty="0" err="1"/>
              <a:t>har</a:t>
            </a:r>
            <a:r>
              <a:rPr lang="en-US" dirty="0"/>
              <a:t> til </a:t>
            </a:r>
            <a:r>
              <a:rPr lang="en-US" dirty="0" err="1"/>
              <a:t>formål</a:t>
            </a:r>
            <a:r>
              <a:rPr lang="en-US" dirty="0"/>
              <a:t> at </a:t>
            </a:r>
            <a:r>
              <a:rPr lang="en-US" dirty="0" err="1"/>
              <a:t>generalisere</a:t>
            </a:r>
            <a:r>
              <a:rPr lang="en-US" dirty="0"/>
              <a:t> </a:t>
            </a:r>
            <a:r>
              <a:rPr lang="en-US" dirty="0" err="1"/>
              <a:t>fx</a:t>
            </a:r>
            <a:r>
              <a:rPr lang="en-US" dirty="0"/>
              <a:t> </a:t>
            </a:r>
            <a:r>
              <a:rPr lang="en-US" dirty="0" err="1"/>
              <a:t>sproglige</a:t>
            </a:r>
            <a:r>
              <a:rPr lang="en-US" dirty="0"/>
              <a:t>/</a:t>
            </a:r>
            <a:r>
              <a:rPr lang="en-US" dirty="0" err="1"/>
              <a:t>funktionelle</a:t>
            </a:r>
            <a:r>
              <a:rPr lang="en-US" dirty="0"/>
              <a:t> </a:t>
            </a:r>
            <a:r>
              <a:rPr lang="en-US" dirty="0" err="1"/>
              <a:t>færdigheder</a:t>
            </a:r>
            <a:r>
              <a:rPr lang="en-US" dirty="0"/>
              <a:t> til </a:t>
            </a:r>
            <a:r>
              <a:rPr lang="en-US" dirty="0" err="1"/>
              <a:t>naturlig</a:t>
            </a:r>
            <a:r>
              <a:rPr lang="en-US" dirty="0"/>
              <a:t> </a:t>
            </a:r>
            <a:r>
              <a:rPr lang="en-US" dirty="0" err="1"/>
              <a:t>konversation</a:t>
            </a:r>
            <a:r>
              <a:rPr lang="en-US" dirty="0"/>
              <a:t>.</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Tekstboks 3"/>
          <p:cNvSpPr txBox="1"/>
          <p:nvPr/>
        </p:nvSpPr>
        <p:spPr>
          <a:xfrm>
            <a:off x="1500301" y="4167261"/>
            <a:ext cx="4104456" cy="1754326"/>
          </a:xfrm>
          <a:prstGeom prst="rect">
            <a:avLst/>
          </a:prstGeom>
          <a:noFill/>
          <a:ln>
            <a:solidFill>
              <a:schemeClr val="tx1"/>
            </a:solidFill>
          </a:ln>
        </p:spPr>
        <p:txBody>
          <a:bodyPr wrap="square" rtlCol="0">
            <a:spAutoFit/>
          </a:bodyPr>
          <a:lstStyle/>
          <a:p>
            <a:r>
              <a:rPr lang="da-DK" dirty="0"/>
              <a:t>Traditionel tilgang til afasibehandling:</a:t>
            </a:r>
          </a:p>
          <a:p>
            <a:endParaRPr lang="da-DK" dirty="0"/>
          </a:p>
          <a:p>
            <a:r>
              <a:rPr lang="da-DK" dirty="0" err="1"/>
              <a:t>Impairmenttræning</a:t>
            </a:r>
            <a:r>
              <a:rPr lang="da-DK" dirty="0"/>
              <a:t> skal kunne generaliseres til naturlig konversation</a:t>
            </a:r>
          </a:p>
          <a:p>
            <a:endParaRPr lang="da-DK" dirty="0"/>
          </a:p>
          <a:p>
            <a:r>
              <a:rPr lang="da-DK" dirty="0"/>
              <a:t>Dvs. en </a:t>
            </a:r>
            <a:r>
              <a:rPr lang="da-DK" dirty="0" err="1"/>
              <a:t>bottom</a:t>
            </a:r>
            <a:r>
              <a:rPr lang="da-DK" dirty="0"/>
              <a:t>-up tilgang</a:t>
            </a:r>
          </a:p>
        </p:txBody>
      </p:sp>
      <p:sp>
        <p:nvSpPr>
          <p:cNvPr id="5" name="Tekstboks 4"/>
          <p:cNvSpPr txBox="1"/>
          <p:nvPr/>
        </p:nvSpPr>
        <p:spPr>
          <a:xfrm>
            <a:off x="6224913" y="3751762"/>
            <a:ext cx="4104456" cy="2585323"/>
          </a:xfrm>
          <a:prstGeom prst="rect">
            <a:avLst/>
          </a:prstGeom>
          <a:noFill/>
          <a:ln>
            <a:solidFill>
              <a:schemeClr val="tx1"/>
            </a:solidFill>
          </a:ln>
        </p:spPr>
        <p:txBody>
          <a:bodyPr wrap="square" rtlCol="0">
            <a:spAutoFit/>
          </a:bodyPr>
          <a:lstStyle/>
          <a:p>
            <a:r>
              <a:rPr lang="da-DK" dirty="0"/>
              <a:t>Mange CPT-tilgange:</a:t>
            </a:r>
          </a:p>
          <a:p>
            <a:endParaRPr lang="da-DK" dirty="0"/>
          </a:p>
          <a:p>
            <a:r>
              <a:rPr lang="da-DK" dirty="0"/>
              <a:t>Træning af </a:t>
            </a:r>
            <a:r>
              <a:rPr lang="da-DK" dirty="0" err="1"/>
              <a:t>konversationelle</a:t>
            </a:r>
            <a:r>
              <a:rPr lang="da-DK" dirty="0"/>
              <a:t> færdigheder (hos personen med afasi og/eller samtalepartner) skal kunne generaliseres til naturlig konversation og måske i sidste ende give bedre sproglige færdigheder </a:t>
            </a:r>
          </a:p>
          <a:p>
            <a:endParaRPr lang="da-DK" dirty="0"/>
          </a:p>
          <a:p>
            <a:r>
              <a:rPr lang="da-DK" dirty="0"/>
              <a:t>Dvs. en top-</a:t>
            </a:r>
            <a:r>
              <a:rPr lang="da-DK" dirty="0" err="1"/>
              <a:t>down</a:t>
            </a:r>
            <a:r>
              <a:rPr lang="da-DK" dirty="0"/>
              <a:t> tilgang</a:t>
            </a:r>
          </a:p>
        </p:txBody>
      </p:sp>
    </p:spTree>
    <p:extLst>
      <p:ext uri="{BB962C8B-B14F-4D97-AF65-F5344CB8AC3E}">
        <p14:creationId xmlns:p14="http://schemas.microsoft.com/office/powerpoint/2010/main" val="2671347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Adapted </a:t>
            </a:r>
            <a:r>
              <a:rPr lang="en-GB" b="1" dirty="0" err="1"/>
              <a:t>Kagan</a:t>
            </a:r>
            <a:r>
              <a:rPr lang="en-GB" b="1" dirty="0"/>
              <a:t> Scales </a:t>
            </a:r>
            <a:r>
              <a:rPr lang="en-GB" sz="2400" dirty="0"/>
              <a:t>(Togher et al., 2010) </a:t>
            </a:r>
            <a:endParaRPr lang="en-GB" dirty="0"/>
          </a:p>
        </p:txBody>
      </p:sp>
      <p:sp>
        <p:nvSpPr>
          <p:cNvPr id="4" name="Pladsholder til indhold 3"/>
          <p:cNvSpPr>
            <a:spLocks noGrp="1"/>
          </p:cNvSpPr>
          <p:nvPr>
            <p:ph idx="1"/>
          </p:nvPr>
        </p:nvSpPr>
        <p:spPr>
          <a:xfrm>
            <a:off x="838200" y="1825625"/>
            <a:ext cx="5235341" cy="4351338"/>
          </a:xfrm>
        </p:spPr>
        <p:txBody>
          <a:bodyPr>
            <a:normAutofit fontScale="92500"/>
          </a:bodyPr>
          <a:lstStyle/>
          <a:p>
            <a:pPr marL="0" indent="0">
              <a:buNone/>
            </a:pPr>
            <a:r>
              <a:rPr lang="en-GB" sz="2400" dirty="0"/>
              <a:t>Dansk version: Sonne &amp; Schelde, 2020.</a:t>
            </a:r>
          </a:p>
          <a:p>
            <a:pPr marL="0" indent="0">
              <a:buNone/>
            </a:pPr>
            <a:r>
              <a:rPr lang="en-GB" sz="2400" dirty="0"/>
              <a:t>Observation og rating: 2 </a:t>
            </a:r>
            <a:r>
              <a:rPr lang="en-GB" sz="2400" dirty="0" err="1"/>
              <a:t>skalaer</a:t>
            </a:r>
            <a:r>
              <a:rPr lang="en-GB" sz="2400" dirty="0"/>
              <a:t> med </a:t>
            </a:r>
            <a:r>
              <a:rPr lang="en-GB" sz="2400" dirty="0" err="1"/>
              <a:t>hver</a:t>
            </a:r>
            <a:r>
              <a:rPr lang="en-GB" sz="2400" dirty="0"/>
              <a:t> 2 del-</a:t>
            </a:r>
            <a:r>
              <a:rPr lang="en-GB" sz="2400" dirty="0" err="1"/>
              <a:t>skalaer</a:t>
            </a:r>
            <a:r>
              <a:rPr lang="en-GB" sz="2400" dirty="0"/>
              <a:t>.</a:t>
            </a:r>
          </a:p>
          <a:p>
            <a:pPr marL="0" indent="0">
              <a:buNone/>
            </a:pPr>
            <a:r>
              <a:rPr lang="en-US" sz="2400" dirty="0"/>
              <a:t>Measure of Support in Conversation (</a:t>
            </a:r>
            <a:r>
              <a:rPr lang="en-GB" sz="2400" dirty="0"/>
              <a:t>MSC):</a:t>
            </a:r>
            <a:r>
              <a:rPr lang="en-US" sz="2400" dirty="0"/>
              <a:t> </a:t>
            </a:r>
            <a:r>
              <a:rPr lang="en-US" sz="2400" dirty="0" err="1"/>
              <a:t>Anerkendelse</a:t>
            </a:r>
            <a:r>
              <a:rPr lang="en-US" sz="2400" dirty="0"/>
              <a:t> og </a:t>
            </a:r>
            <a:r>
              <a:rPr lang="en-US" sz="2400" dirty="0" err="1"/>
              <a:t>synliggørelse</a:t>
            </a:r>
            <a:r>
              <a:rPr lang="en-US" sz="2400" dirty="0"/>
              <a:t> </a:t>
            </a:r>
            <a:r>
              <a:rPr lang="en-US" sz="2400" dirty="0" err="1"/>
              <a:t>af</a:t>
            </a:r>
            <a:r>
              <a:rPr lang="en-US" sz="2400" dirty="0"/>
              <a:t> </a:t>
            </a:r>
            <a:r>
              <a:rPr lang="en-US" sz="2400" dirty="0" err="1"/>
              <a:t>kompetencer</a:t>
            </a:r>
            <a:endParaRPr lang="en-US" sz="2400" dirty="0"/>
          </a:p>
          <a:p>
            <a:pPr marL="0" indent="0">
              <a:buNone/>
            </a:pPr>
            <a:r>
              <a:rPr lang="en-US" sz="2400" dirty="0"/>
              <a:t>Measure of Participation in Conversation (MPC): Interaction og </a:t>
            </a:r>
            <a:r>
              <a:rPr lang="en-US" sz="2400" dirty="0" err="1"/>
              <a:t>Transaktion</a:t>
            </a:r>
            <a:r>
              <a:rPr lang="en-US" sz="2400" dirty="0"/>
              <a:t> (</a:t>
            </a:r>
            <a:r>
              <a:rPr lang="en-US" sz="2400" dirty="0" err="1"/>
              <a:t>udveksling</a:t>
            </a:r>
            <a:r>
              <a:rPr lang="en-US" sz="2400" dirty="0"/>
              <a:t> </a:t>
            </a:r>
            <a:r>
              <a:rPr lang="en-US" sz="2400" dirty="0" err="1"/>
              <a:t>af</a:t>
            </a:r>
            <a:r>
              <a:rPr lang="en-US" sz="2400" dirty="0"/>
              <a:t> </a:t>
            </a:r>
            <a:r>
              <a:rPr lang="en-US" sz="2400" dirty="0" err="1"/>
              <a:t>informationer</a:t>
            </a:r>
            <a:r>
              <a:rPr lang="en-US" sz="2400" dirty="0"/>
              <a:t> og </a:t>
            </a:r>
            <a:r>
              <a:rPr lang="en-US" sz="2400" dirty="0" err="1"/>
              <a:t>holdninger</a:t>
            </a:r>
            <a:r>
              <a:rPr lang="en-US" sz="2400" dirty="0"/>
              <a:t>)</a:t>
            </a:r>
          </a:p>
          <a:p>
            <a:pPr marL="0" indent="0">
              <a:buNone/>
            </a:pPr>
            <a:r>
              <a:rPr lang="en-GB" sz="2400" dirty="0" err="1"/>
              <a:t>Mangler</a:t>
            </a:r>
            <a:r>
              <a:rPr lang="en-GB" sz="2400" dirty="0"/>
              <a:t>: </a:t>
            </a:r>
            <a:r>
              <a:rPr lang="en-GB" sz="2400" dirty="0" err="1"/>
              <a:t>Udarbejdelse</a:t>
            </a:r>
            <a:r>
              <a:rPr lang="en-GB" sz="2400" dirty="0"/>
              <a:t> </a:t>
            </a:r>
            <a:r>
              <a:rPr lang="en-GB" sz="2400" dirty="0" err="1"/>
              <a:t>af</a:t>
            </a:r>
            <a:r>
              <a:rPr lang="en-GB" sz="2400" dirty="0"/>
              <a:t> </a:t>
            </a:r>
            <a:r>
              <a:rPr lang="en-GB" sz="2400" dirty="0" err="1"/>
              <a:t>kort</a:t>
            </a:r>
            <a:r>
              <a:rPr lang="en-GB" sz="2400" dirty="0"/>
              <a:t> manual + </a:t>
            </a:r>
            <a:r>
              <a:rPr lang="en-GB" sz="2400" dirty="0" err="1"/>
              <a:t>videomateriale</a:t>
            </a:r>
            <a:r>
              <a:rPr lang="en-GB" sz="2400" dirty="0"/>
              <a:t> </a:t>
            </a:r>
            <a:r>
              <a:rPr lang="en-GB" sz="2400" dirty="0" err="1"/>
              <a:t>til</a:t>
            </a:r>
            <a:r>
              <a:rPr lang="en-GB" sz="2400" dirty="0"/>
              <a:t> rating-</a:t>
            </a:r>
            <a:r>
              <a:rPr lang="en-GB" sz="2400" dirty="0" err="1"/>
              <a:t>kalibrering</a:t>
            </a:r>
            <a:r>
              <a:rPr lang="en-GB" sz="2400" dirty="0"/>
              <a:t> +  </a:t>
            </a:r>
            <a:r>
              <a:rPr lang="en-GB" sz="2400" dirty="0" err="1"/>
              <a:t>reliabilitetsmåling</a:t>
            </a:r>
            <a:r>
              <a:rPr lang="en-GB" sz="2400" dirty="0"/>
              <a:t>.</a:t>
            </a:r>
          </a:p>
        </p:txBody>
      </p:sp>
      <p:pic>
        <p:nvPicPr>
          <p:cNvPr id="5" name="Billede 4"/>
          <p:cNvPicPr>
            <a:picLocks noChangeAspect="1"/>
          </p:cNvPicPr>
          <p:nvPr/>
        </p:nvPicPr>
        <p:blipFill rotWithShape="1">
          <a:blip r:embed="rId3"/>
          <a:srcRect t="-101" b="30407"/>
          <a:stretch/>
        </p:blipFill>
        <p:spPr>
          <a:xfrm>
            <a:off x="6073541" y="1588169"/>
            <a:ext cx="5788635" cy="4313172"/>
          </a:xfrm>
          <a:prstGeom prst="rect">
            <a:avLst/>
          </a:prstGeom>
        </p:spPr>
      </p:pic>
      <p:sp>
        <p:nvSpPr>
          <p:cNvPr id="6" name="Tekstfelt 5"/>
          <p:cNvSpPr txBox="1"/>
          <p:nvPr/>
        </p:nvSpPr>
        <p:spPr>
          <a:xfrm rot="20061917">
            <a:off x="8296976" y="3483145"/>
            <a:ext cx="1790299" cy="523220"/>
          </a:xfrm>
          <a:prstGeom prst="rect">
            <a:avLst/>
          </a:prstGeom>
          <a:solidFill>
            <a:schemeClr val="accent6">
              <a:lumMod val="40000"/>
              <a:lumOff val="60000"/>
            </a:schemeClr>
          </a:solidFill>
        </p:spPr>
        <p:txBody>
          <a:bodyPr wrap="square" rtlCol="0">
            <a:spAutoFit/>
          </a:bodyPr>
          <a:lstStyle/>
          <a:p>
            <a:r>
              <a:rPr lang="en-GB" sz="2800" b="1" dirty="0"/>
              <a:t>EKSEMPEL</a:t>
            </a:r>
          </a:p>
        </p:txBody>
      </p:sp>
    </p:spTree>
    <p:extLst>
      <p:ext uri="{BB962C8B-B14F-4D97-AF65-F5344CB8AC3E}">
        <p14:creationId xmlns:p14="http://schemas.microsoft.com/office/powerpoint/2010/main" val="34109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Global Impression Scale </a:t>
            </a:r>
            <a:r>
              <a:rPr lang="en-GB" sz="2400" dirty="0"/>
              <a:t>(Bond &amp; Godfrey, 1997)</a:t>
            </a:r>
          </a:p>
        </p:txBody>
      </p:sp>
      <p:sp>
        <p:nvSpPr>
          <p:cNvPr id="3" name="Pladsholder til indhold 2"/>
          <p:cNvSpPr>
            <a:spLocks noGrp="1"/>
          </p:cNvSpPr>
          <p:nvPr>
            <p:ph idx="1"/>
          </p:nvPr>
        </p:nvSpPr>
        <p:spPr>
          <a:xfrm>
            <a:off x="838200" y="1825625"/>
            <a:ext cx="4748734" cy="4351338"/>
          </a:xfrm>
        </p:spPr>
        <p:txBody>
          <a:bodyPr/>
          <a:lstStyle/>
          <a:p>
            <a:pPr marL="0" indent="0">
              <a:buNone/>
            </a:pPr>
            <a:r>
              <a:rPr lang="en-GB" dirty="0"/>
              <a:t>Dansk version: Senstius, 2020.</a:t>
            </a:r>
          </a:p>
          <a:p>
            <a:pPr marL="0" indent="0">
              <a:buNone/>
            </a:pPr>
            <a:r>
              <a:rPr lang="en-GB" dirty="0"/>
              <a:t>Observation og rating: </a:t>
            </a:r>
            <a:r>
              <a:rPr lang="en-GB" dirty="0" err="1"/>
              <a:t>Hvor</a:t>
            </a:r>
            <a:r>
              <a:rPr lang="en-GB" dirty="0"/>
              <a:t> </a:t>
            </a:r>
            <a:r>
              <a:rPr lang="en-GB" dirty="0" err="1"/>
              <a:t>hensigtsmæssig</a:t>
            </a:r>
            <a:r>
              <a:rPr lang="en-GB" dirty="0"/>
              <a:t>, </a:t>
            </a:r>
            <a:r>
              <a:rPr lang="en-GB" dirty="0" err="1"/>
              <a:t>givende</a:t>
            </a:r>
            <a:r>
              <a:rPr lang="en-GB" dirty="0"/>
              <a:t>, </a:t>
            </a:r>
            <a:r>
              <a:rPr lang="en-GB" dirty="0" err="1"/>
              <a:t>engagerende</a:t>
            </a:r>
            <a:r>
              <a:rPr lang="en-GB" dirty="0"/>
              <a:t> og </a:t>
            </a:r>
            <a:r>
              <a:rPr lang="en-GB" dirty="0" err="1"/>
              <a:t>anstrengende</a:t>
            </a:r>
            <a:r>
              <a:rPr lang="en-GB" dirty="0"/>
              <a:t> </a:t>
            </a:r>
            <a:r>
              <a:rPr lang="en-GB" dirty="0" err="1"/>
              <a:t>er</a:t>
            </a:r>
            <a:r>
              <a:rPr lang="en-GB" dirty="0"/>
              <a:t> </a:t>
            </a:r>
            <a:r>
              <a:rPr lang="en-GB" dirty="0" err="1"/>
              <a:t>samtalen</a:t>
            </a:r>
            <a:r>
              <a:rPr lang="en-GB" dirty="0"/>
              <a:t>?</a:t>
            </a:r>
          </a:p>
          <a:p>
            <a:pPr marL="0" indent="0">
              <a:buNone/>
            </a:pPr>
            <a:r>
              <a:rPr lang="en-GB" dirty="0" err="1"/>
              <a:t>Mangler</a:t>
            </a:r>
            <a:r>
              <a:rPr lang="en-GB" dirty="0"/>
              <a:t>: </a:t>
            </a:r>
            <a:r>
              <a:rPr lang="en-GB" dirty="0" err="1"/>
              <a:t>Udarbejdelse</a:t>
            </a:r>
            <a:r>
              <a:rPr lang="en-GB" dirty="0"/>
              <a:t> </a:t>
            </a:r>
            <a:r>
              <a:rPr lang="en-GB" dirty="0" err="1"/>
              <a:t>af</a:t>
            </a:r>
            <a:r>
              <a:rPr lang="en-GB" dirty="0"/>
              <a:t> </a:t>
            </a:r>
            <a:r>
              <a:rPr lang="en-GB" dirty="0" err="1"/>
              <a:t>kort</a:t>
            </a:r>
            <a:r>
              <a:rPr lang="en-GB" dirty="0"/>
              <a:t> manual + </a:t>
            </a:r>
            <a:r>
              <a:rPr lang="en-GB" dirty="0" err="1"/>
              <a:t>videomateriale</a:t>
            </a:r>
            <a:r>
              <a:rPr lang="en-GB" dirty="0"/>
              <a:t> </a:t>
            </a:r>
            <a:r>
              <a:rPr lang="en-GB" dirty="0" err="1"/>
              <a:t>til</a:t>
            </a:r>
            <a:r>
              <a:rPr lang="en-GB" dirty="0"/>
              <a:t> rating-</a:t>
            </a:r>
            <a:r>
              <a:rPr lang="en-GB" dirty="0" err="1"/>
              <a:t>kalibrering</a:t>
            </a:r>
            <a:r>
              <a:rPr lang="en-GB" dirty="0"/>
              <a:t> + </a:t>
            </a:r>
            <a:r>
              <a:rPr lang="en-GB" dirty="0" err="1"/>
              <a:t>evt</a:t>
            </a:r>
            <a:r>
              <a:rPr lang="en-GB" dirty="0"/>
              <a:t>. </a:t>
            </a:r>
            <a:r>
              <a:rPr lang="en-GB" dirty="0" err="1"/>
              <a:t>reliabilitetsmåling</a:t>
            </a:r>
            <a:r>
              <a:rPr lang="en-GB" dirty="0"/>
              <a:t>.</a:t>
            </a:r>
          </a:p>
          <a:p>
            <a:pPr marL="0" indent="0">
              <a:buNone/>
            </a:pPr>
            <a:endParaRPr lang="en-GB" dirty="0"/>
          </a:p>
        </p:txBody>
      </p:sp>
      <p:pic>
        <p:nvPicPr>
          <p:cNvPr id="4" name="Billede 3"/>
          <p:cNvPicPr>
            <a:picLocks noChangeAspect="1"/>
          </p:cNvPicPr>
          <p:nvPr/>
        </p:nvPicPr>
        <p:blipFill>
          <a:blip r:embed="rId3"/>
          <a:stretch>
            <a:fillRect/>
          </a:stretch>
        </p:blipFill>
        <p:spPr>
          <a:xfrm>
            <a:off x="5586934" y="1690688"/>
            <a:ext cx="6331275" cy="4534133"/>
          </a:xfrm>
          <a:prstGeom prst="rect">
            <a:avLst/>
          </a:prstGeom>
        </p:spPr>
      </p:pic>
      <p:sp>
        <p:nvSpPr>
          <p:cNvPr id="6" name="Tekstfelt 5"/>
          <p:cNvSpPr txBox="1"/>
          <p:nvPr/>
        </p:nvSpPr>
        <p:spPr>
          <a:xfrm rot="20061917">
            <a:off x="8296976" y="3483145"/>
            <a:ext cx="1790299" cy="523220"/>
          </a:xfrm>
          <a:prstGeom prst="rect">
            <a:avLst/>
          </a:prstGeom>
          <a:solidFill>
            <a:schemeClr val="accent6">
              <a:lumMod val="40000"/>
              <a:lumOff val="60000"/>
            </a:schemeClr>
          </a:solidFill>
        </p:spPr>
        <p:txBody>
          <a:bodyPr wrap="square" rtlCol="0">
            <a:spAutoFit/>
          </a:bodyPr>
          <a:lstStyle/>
          <a:p>
            <a:r>
              <a:rPr lang="en-GB" sz="2800" b="1" dirty="0"/>
              <a:t>EKSEMPEL</a:t>
            </a:r>
          </a:p>
        </p:txBody>
      </p:sp>
    </p:spTree>
    <p:extLst>
      <p:ext uri="{BB962C8B-B14F-4D97-AF65-F5344CB8AC3E}">
        <p14:creationId xmlns:p14="http://schemas.microsoft.com/office/powerpoint/2010/main" val="25693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b="1" dirty="0"/>
              <a:t>La Trobe Communication Questionnaire </a:t>
            </a:r>
            <a:r>
              <a:rPr lang="en-GB" sz="2400" dirty="0"/>
              <a:t>(Douglas et al., 2000) </a:t>
            </a:r>
          </a:p>
        </p:txBody>
      </p:sp>
      <p:sp>
        <p:nvSpPr>
          <p:cNvPr id="3" name="Pladsholder til indhold 2"/>
          <p:cNvSpPr>
            <a:spLocks noGrp="1"/>
          </p:cNvSpPr>
          <p:nvPr>
            <p:ph idx="1"/>
          </p:nvPr>
        </p:nvSpPr>
        <p:spPr>
          <a:xfrm>
            <a:off x="838199" y="1825625"/>
            <a:ext cx="10808369" cy="4351338"/>
          </a:xfrm>
        </p:spPr>
        <p:txBody>
          <a:bodyPr>
            <a:normAutofit/>
          </a:bodyPr>
          <a:lstStyle/>
          <a:p>
            <a:pPr marL="0" indent="0">
              <a:buNone/>
            </a:pPr>
            <a:r>
              <a:rPr lang="en-GB" sz="2400" dirty="0"/>
              <a:t>Dansk version: Sommer &amp; Krogh, 2020. </a:t>
            </a:r>
          </a:p>
          <a:p>
            <a:pPr marL="0" indent="0">
              <a:buNone/>
            </a:pPr>
            <a:r>
              <a:rPr lang="en-GB" sz="2400" dirty="0" err="1"/>
              <a:t>Selvrapportering</a:t>
            </a:r>
            <a:r>
              <a:rPr lang="en-GB" sz="2400" dirty="0"/>
              <a:t> </a:t>
            </a:r>
            <a:r>
              <a:rPr lang="en-GB" sz="2400" dirty="0" err="1"/>
              <a:t>i</a:t>
            </a:r>
            <a:r>
              <a:rPr lang="en-GB" sz="2400" dirty="0"/>
              <a:t> 2 dele: </a:t>
            </a:r>
            <a:r>
              <a:rPr lang="en-GB" sz="2400" dirty="0" err="1"/>
              <a:t>Borgeren</a:t>
            </a:r>
            <a:r>
              <a:rPr lang="en-GB" sz="2400" dirty="0"/>
              <a:t> </a:t>
            </a:r>
            <a:r>
              <a:rPr lang="en-GB" sz="2400" dirty="0" err="1"/>
              <a:t>selv</a:t>
            </a:r>
            <a:r>
              <a:rPr lang="en-GB" sz="2400" dirty="0"/>
              <a:t> og </a:t>
            </a:r>
            <a:r>
              <a:rPr lang="en-GB" sz="2400" dirty="0" err="1"/>
              <a:t>pårørende</a:t>
            </a:r>
            <a:r>
              <a:rPr lang="en-GB" sz="2400" dirty="0"/>
              <a:t>. 30 </a:t>
            </a:r>
            <a:r>
              <a:rPr lang="en-GB" sz="2400" dirty="0" err="1"/>
              <a:t>spørgsmål</a:t>
            </a:r>
            <a:r>
              <a:rPr lang="en-GB" sz="2400" dirty="0"/>
              <a:t> </a:t>
            </a:r>
            <a:r>
              <a:rPr lang="en-GB" sz="2400" dirty="0" err="1"/>
              <a:t>hver</a:t>
            </a:r>
            <a:r>
              <a:rPr lang="en-GB" sz="2400" dirty="0"/>
              <a:t>. </a:t>
            </a:r>
          </a:p>
          <a:p>
            <a:pPr marL="0" indent="0">
              <a:buNone/>
            </a:pPr>
            <a:r>
              <a:rPr lang="en-GB" sz="2400" dirty="0">
                <a:hlinkClick r:id="rId3"/>
              </a:rPr>
              <a:t>https://nors.ku.dk/forskning/projekter/kommunikationsvanskeligheder/</a:t>
            </a:r>
            <a:r>
              <a:rPr lang="en-GB" sz="2400" dirty="0"/>
              <a:t> </a:t>
            </a:r>
          </a:p>
        </p:txBody>
      </p:sp>
      <p:pic>
        <p:nvPicPr>
          <p:cNvPr id="5" name="Billede 4"/>
          <p:cNvPicPr>
            <a:picLocks noChangeAspect="1"/>
          </p:cNvPicPr>
          <p:nvPr/>
        </p:nvPicPr>
        <p:blipFill>
          <a:blip r:embed="rId4"/>
          <a:stretch>
            <a:fillRect/>
          </a:stretch>
        </p:blipFill>
        <p:spPr>
          <a:xfrm>
            <a:off x="1737182" y="3297091"/>
            <a:ext cx="8236373" cy="3168813"/>
          </a:xfrm>
          <a:prstGeom prst="rect">
            <a:avLst/>
          </a:prstGeom>
        </p:spPr>
      </p:pic>
    </p:spTree>
    <p:extLst>
      <p:ext uri="{BB962C8B-B14F-4D97-AF65-F5344CB8AC3E}">
        <p14:creationId xmlns:p14="http://schemas.microsoft.com/office/powerpoint/2010/main" val="6552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Mangel på redskaber…</a:t>
            </a:r>
          </a:p>
        </p:txBody>
      </p:sp>
      <p:sp>
        <p:nvSpPr>
          <p:cNvPr id="3" name="Rektangel 2"/>
          <p:cNvSpPr/>
          <p:nvPr/>
        </p:nvSpPr>
        <p:spPr>
          <a:xfrm>
            <a:off x="5755908" y="1403628"/>
            <a:ext cx="5861785" cy="5016758"/>
          </a:xfrm>
          <a:prstGeom prst="rect">
            <a:avLst/>
          </a:prstGeom>
        </p:spPr>
        <p:txBody>
          <a:bodyPr wrap="square">
            <a:spAutoFit/>
          </a:bodyPr>
          <a:lstStyle/>
          <a:p>
            <a:pPr marL="342900" indent="-342900">
              <a:spcBef>
                <a:spcPct val="0"/>
              </a:spcBef>
              <a:buAutoNum type="arabicPeriod"/>
            </a:pPr>
            <a:r>
              <a:rPr lang="da-DK" sz="2000" dirty="0"/>
              <a:t>Er redskaberne relevante for kommunikationen mellem mennesker med KKF og rehabiliteringspersonale (feasibility-studie)?</a:t>
            </a:r>
          </a:p>
          <a:p>
            <a:pPr marL="342900" indent="-342900">
              <a:spcBef>
                <a:spcPct val="0"/>
              </a:spcBef>
              <a:buAutoNum type="arabicPeriod"/>
            </a:pPr>
            <a:r>
              <a:rPr lang="da-DK" sz="2000" dirty="0"/>
              <a:t>Hvad er personalets oplevelse af kommunikationen med mennesker med KKF før og efter intervention (selvrapporteringsredskab)?</a:t>
            </a:r>
          </a:p>
          <a:p>
            <a:pPr marL="342900" indent="-342900">
              <a:spcBef>
                <a:spcPct val="0"/>
              </a:spcBef>
              <a:buAutoNum type="arabicPeriod"/>
            </a:pPr>
            <a:r>
              <a:rPr lang="da-DK" sz="2000" dirty="0"/>
              <a:t>Hvad er borgerens oplevelse af kommunikationen med personalet før og efter intervention (selvrapporteringsredskab)? </a:t>
            </a:r>
          </a:p>
          <a:p>
            <a:pPr marL="342900" indent="-342900">
              <a:spcBef>
                <a:spcPct val="0"/>
              </a:spcBef>
              <a:buAutoNum type="arabicPeriod"/>
            </a:pPr>
            <a:r>
              <a:rPr lang="da-DK" sz="2000" dirty="0"/>
              <a:t>Hvilke ændringer sker der i arbejdspladskultur / </a:t>
            </a:r>
            <a:r>
              <a:rPr lang="da-DK" sz="2000" dirty="0" err="1"/>
              <a:t>interprofessionelt</a:t>
            </a:r>
            <a:r>
              <a:rPr lang="da-DK" sz="2000" dirty="0"/>
              <a:t> samarbejde (observationer/oplevelser)?</a:t>
            </a:r>
          </a:p>
          <a:p>
            <a:pPr marL="342900" indent="-342900">
              <a:spcBef>
                <a:spcPct val="0"/>
              </a:spcBef>
              <a:buAutoNum type="arabicPeriod"/>
            </a:pPr>
            <a:r>
              <a:rPr lang="da-DK" sz="2000" dirty="0"/>
              <a:t>Generelle malinger af rehabiliteringsudbytte: Bliver det reelt bedre, når kommunikationen bliver bedre (inklusion af kommunikationsfølsomme elementer)?  </a:t>
            </a:r>
          </a:p>
        </p:txBody>
      </p:sp>
      <p:pic>
        <p:nvPicPr>
          <p:cNvPr id="4" name="Billede 3"/>
          <p:cNvPicPr>
            <a:picLocks noChangeAspect="1"/>
          </p:cNvPicPr>
          <p:nvPr/>
        </p:nvPicPr>
        <p:blipFill>
          <a:blip r:embed="rId3"/>
          <a:stretch>
            <a:fillRect/>
          </a:stretch>
        </p:blipFill>
        <p:spPr>
          <a:xfrm>
            <a:off x="1010703" y="1876174"/>
            <a:ext cx="4379445" cy="4379445"/>
          </a:xfrm>
          <a:prstGeom prst="rect">
            <a:avLst/>
          </a:prstGeom>
        </p:spPr>
      </p:pic>
    </p:spTree>
    <p:extLst>
      <p:ext uri="{BB962C8B-B14F-4D97-AF65-F5344CB8AC3E}">
        <p14:creationId xmlns:p14="http://schemas.microsoft.com/office/powerpoint/2010/main" val="356058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chor="ctr">
            <a:normAutofit/>
          </a:bodyPr>
          <a:lstStyle/>
          <a:p>
            <a:r>
              <a:rPr lang="da-DK" dirty="0"/>
              <a:t>Anvendte mål i studier af CPT - afasi</a:t>
            </a:r>
            <a:br>
              <a:rPr lang="da-DK" dirty="0"/>
            </a:br>
            <a:r>
              <a:rPr lang="da-DK" sz="2700" dirty="0"/>
              <a:t>Baseret på de to </a:t>
            </a:r>
            <a:r>
              <a:rPr lang="da-DK" sz="2700" dirty="0" err="1"/>
              <a:t>reviews</a:t>
            </a:r>
            <a:r>
              <a:rPr lang="da-DK" sz="2700" dirty="0"/>
              <a:t> af Simmons-Mackie et al., 2010+2016) </a:t>
            </a:r>
          </a:p>
        </p:txBody>
      </p:sp>
      <p:sp>
        <p:nvSpPr>
          <p:cNvPr id="4" name="Pladsholder til sidefod 3"/>
          <p:cNvSpPr>
            <a:spLocks noGrp="1"/>
          </p:cNvSpPr>
          <p:nvPr>
            <p:ph type="ftr" sz="quarter" idx="11"/>
          </p:nvPr>
        </p:nvSpPr>
        <p:spPr/>
        <p:txBody>
          <a:bodyPr/>
          <a:lstStyle/>
          <a:p>
            <a:r>
              <a:rPr lang="da-DK">
                <a:solidFill>
                  <a:srgbClr val="FFFFFF"/>
                </a:solidFill>
                <a:latin typeface="Arial"/>
              </a:rPr>
              <a:t>Jensen et al: Supported Conversation for Adults with Aphasia – Adaptation and Implementation in a hospital setting.</a:t>
            </a:r>
            <a:endParaRPr lang="da-DK" dirty="0">
              <a:solidFill>
                <a:srgbClr val="FFFFFF"/>
              </a:solidFill>
              <a:latin typeface="Arial"/>
            </a:endParaRPr>
          </a:p>
        </p:txBody>
      </p:sp>
      <p:sp>
        <p:nvSpPr>
          <p:cNvPr id="6" name="Tekstfelt 5"/>
          <p:cNvSpPr txBox="1"/>
          <p:nvPr/>
        </p:nvSpPr>
        <p:spPr>
          <a:xfrm>
            <a:off x="494524" y="1989199"/>
            <a:ext cx="11008211" cy="461665"/>
          </a:xfrm>
          <a:prstGeom prst="rect">
            <a:avLst/>
          </a:prstGeom>
          <a:noFill/>
        </p:spPr>
        <p:txBody>
          <a:bodyPr wrap="square" rtlCol="0">
            <a:spAutoFit/>
          </a:bodyPr>
          <a:lstStyle/>
          <a:p>
            <a:r>
              <a:rPr lang="da-DK" sz="2400" dirty="0"/>
              <a:t>De inkluderede 56 artikler anvender mange forskellige mål på forskellige niveauer:</a:t>
            </a:r>
          </a:p>
        </p:txBody>
      </p:sp>
      <p:graphicFrame>
        <p:nvGraphicFramePr>
          <p:cNvPr id="7" name="Pladsholder til indhold 4"/>
          <p:cNvGraphicFramePr>
            <a:graphicFrameLocks noGrp="1"/>
          </p:cNvGraphicFramePr>
          <p:nvPr>
            <p:ph idx="1"/>
            <p:extLst>
              <p:ext uri="{D42A27DB-BD31-4B8C-83A1-F6EECF244321}">
                <p14:modId xmlns:p14="http://schemas.microsoft.com/office/powerpoint/2010/main" val="1373071160"/>
              </p:ext>
            </p:extLst>
          </p:nvPr>
        </p:nvGraphicFramePr>
        <p:xfrm>
          <a:off x="2245489" y="3010922"/>
          <a:ext cx="6840761" cy="3149444"/>
        </p:xfrm>
        <a:graphic>
          <a:graphicData uri="http://schemas.openxmlformats.org/drawingml/2006/table">
            <a:tbl>
              <a:tblPr firstRow="1" bandRow="1">
                <a:tableStyleId>{5C22544A-7EE6-4342-B048-85BDC9FD1C3A}</a:tableStyleId>
              </a:tblPr>
              <a:tblGrid>
                <a:gridCol w="4437945">
                  <a:extLst>
                    <a:ext uri="{9D8B030D-6E8A-4147-A177-3AD203B41FA5}">
                      <a16:colId xmlns:a16="http://schemas.microsoft.com/office/drawing/2014/main" val="20000"/>
                    </a:ext>
                  </a:extLst>
                </a:gridCol>
                <a:gridCol w="1321549">
                  <a:extLst>
                    <a:ext uri="{9D8B030D-6E8A-4147-A177-3AD203B41FA5}">
                      <a16:colId xmlns:a16="http://schemas.microsoft.com/office/drawing/2014/main" val="20001"/>
                    </a:ext>
                  </a:extLst>
                </a:gridCol>
                <a:gridCol w="1081267">
                  <a:extLst>
                    <a:ext uri="{9D8B030D-6E8A-4147-A177-3AD203B41FA5}">
                      <a16:colId xmlns:a16="http://schemas.microsoft.com/office/drawing/2014/main" val="20002"/>
                    </a:ext>
                  </a:extLst>
                </a:gridCol>
              </a:tblGrid>
              <a:tr h="365383">
                <a:tc>
                  <a:txBody>
                    <a:bodyPr/>
                    <a:lstStyle/>
                    <a:p>
                      <a:r>
                        <a:rPr lang="da-DK" sz="2400" dirty="0"/>
                        <a:t>Niveau  f</a:t>
                      </a:r>
                      <a:r>
                        <a:rPr lang="da-DK" sz="2400" baseline="0" dirty="0"/>
                        <a:t>or udbyttemål</a:t>
                      </a:r>
                      <a:endParaRPr lang="da-DK" sz="2400" dirty="0"/>
                    </a:p>
                  </a:txBody>
                  <a:tcPr anchor="ctr"/>
                </a:tc>
                <a:tc>
                  <a:txBody>
                    <a:bodyPr/>
                    <a:lstStyle/>
                    <a:p>
                      <a:r>
                        <a:rPr lang="da-DK" sz="2400" dirty="0"/>
                        <a:t>PMA</a:t>
                      </a:r>
                    </a:p>
                  </a:txBody>
                  <a:tcPr anchor="ctr"/>
                </a:tc>
                <a:tc>
                  <a:txBody>
                    <a:bodyPr/>
                    <a:lstStyle/>
                    <a:p>
                      <a:r>
                        <a:rPr lang="da-DK" sz="2400" dirty="0"/>
                        <a:t>SP</a:t>
                      </a:r>
                    </a:p>
                  </a:txBody>
                  <a:tcPr anchor="ctr"/>
                </a:tc>
                <a:extLst>
                  <a:ext uri="{0D108BD9-81ED-4DB2-BD59-A6C34878D82A}">
                    <a16:rowId xmlns:a16="http://schemas.microsoft.com/office/drawing/2014/main" val="10000"/>
                  </a:ext>
                </a:extLst>
              </a:tr>
              <a:tr h="528281">
                <a:tc>
                  <a:txBody>
                    <a:bodyPr/>
                    <a:lstStyle/>
                    <a:p>
                      <a:r>
                        <a:rPr lang="da-DK" sz="2400" dirty="0"/>
                        <a:t>Sprogfunktioner/kropsligt niveau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rgbClr val="000000"/>
                          </a:solidFill>
                          <a:effectLst/>
                          <a:uLnTx/>
                          <a:uFillTx/>
                          <a:sym typeface="Zapf Dingbats"/>
                        </a:rPr>
                        <a:t>✓</a:t>
                      </a:r>
                      <a:endParaRPr kumimoji="0" lang="da-DK" sz="2800" u="none" strike="noStrike" kern="1200" cap="none" spc="0" normalizeH="0" baseline="0" noProof="0" dirty="0">
                        <a:ln>
                          <a:noFill/>
                        </a:ln>
                        <a:solidFill>
                          <a:srgbClr val="000000"/>
                        </a:solidFill>
                        <a:effectLst/>
                        <a:uLnTx/>
                        <a:uFillTx/>
                      </a:endParaRPr>
                    </a:p>
                  </a:txBody>
                  <a:tcPr anchor="ctr"/>
                </a:tc>
                <a:tc>
                  <a:txBody>
                    <a:bodyPr/>
                    <a:lstStyle/>
                    <a:p>
                      <a:pPr algn="ctr"/>
                      <a:r>
                        <a:rPr lang="da-DK" sz="3200" dirty="0">
                          <a:solidFill>
                            <a:srgbClr val="FF0000"/>
                          </a:solidFill>
                        </a:rPr>
                        <a:t>÷</a:t>
                      </a:r>
                    </a:p>
                  </a:txBody>
                  <a:tcPr anchor="ctr"/>
                </a:tc>
                <a:extLst>
                  <a:ext uri="{0D108BD9-81ED-4DB2-BD59-A6C34878D82A}">
                    <a16:rowId xmlns:a16="http://schemas.microsoft.com/office/drawing/2014/main" val="10001"/>
                  </a:ext>
                </a:extLst>
              </a:tr>
              <a:tr h="528281">
                <a:tc>
                  <a:txBody>
                    <a:bodyPr/>
                    <a:lstStyle/>
                    <a:p>
                      <a:r>
                        <a:rPr lang="da-DK" sz="2400" dirty="0"/>
                        <a:t>Aktivitet/deltagelse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extLst>
                  <a:ext uri="{0D108BD9-81ED-4DB2-BD59-A6C34878D82A}">
                    <a16:rowId xmlns:a16="http://schemas.microsoft.com/office/drawing/2014/main" val="10002"/>
                  </a:ext>
                </a:extLst>
              </a:tr>
              <a:tr h="528281">
                <a:tc>
                  <a:txBody>
                    <a:bodyPr/>
                    <a:lstStyle/>
                    <a:p>
                      <a:r>
                        <a:rPr lang="da-DK" sz="2400" dirty="0"/>
                        <a:t>Viden om afasi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extLst>
                  <a:ext uri="{0D108BD9-81ED-4DB2-BD59-A6C34878D82A}">
                    <a16:rowId xmlns:a16="http://schemas.microsoft.com/office/drawing/2014/main" val="10003"/>
                  </a:ext>
                </a:extLst>
              </a:tr>
              <a:tr h="528281">
                <a:tc>
                  <a:txBody>
                    <a:bodyPr/>
                    <a:lstStyle/>
                    <a:p>
                      <a:r>
                        <a:rPr lang="da-DK" sz="2400" dirty="0"/>
                        <a:t>Psykosocialt velbefindende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extLst>
                  <a:ext uri="{0D108BD9-81ED-4DB2-BD59-A6C34878D82A}">
                    <a16:rowId xmlns:a16="http://schemas.microsoft.com/office/drawing/2014/main" val="10004"/>
                  </a:ext>
                </a:extLst>
              </a:tr>
              <a:tr h="528281">
                <a:tc>
                  <a:txBody>
                    <a:bodyPr/>
                    <a:lstStyle/>
                    <a:p>
                      <a:r>
                        <a:rPr lang="da-DK" sz="2400" dirty="0"/>
                        <a:t>Livskvalitet</a:t>
                      </a:r>
                    </a:p>
                  </a:txBody>
                  <a:tcPr anchor="ctr"/>
                </a:tc>
                <a:tc>
                  <a:txBody>
                    <a:bodyPr/>
                    <a:lstStyle/>
                    <a:p>
                      <a:pPr algn="ctr"/>
                      <a:r>
                        <a:rPr lang="da-DK" sz="2800" dirty="0">
                          <a:solidFill>
                            <a:schemeClr val="tx1"/>
                          </a:solidFill>
                          <a:sym typeface="Zapf Dingbats"/>
                        </a:rPr>
                        <a:t>✓</a:t>
                      </a:r>
                      <a:endParaRPr lang="da-DK"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u="none" strike="noStrike" kern="1200" cap="none" spc="0" normalizeH="0" baseline="0" noProof="0" dirty="0">
                          <a:ln>
                            <a:noFill/>
                          </a:ln>
                          <a:solidFill>
                            <a:schemeClr val="tx1"/>
                          </a:solidFill>
                          <a:effectLst/>
                          <a:uLnTx/>
                          <a:uFillTx/>
                          <a:sym typeface="Zapf Dingbats"/>
                        </a:rPr>
                        <a:t>✓</a:t>
                      </a:r>
                      <a:endParaRPr kumimoji="0" lang="da-DK" sz="2800" u="none" strike="noStrike" kern="1200" cap="none" spc="0" normalizeH="0" baseline="0" noProof="0" dirty="0">
                        <a:ln>
                          <a:noFill/>
                        </a:ln>
                        <a:solidFill>
                          <a:schemeClr val="tx1"/>
                        </a:solidFill>
                        <a:effectLst/>
                        <a:uLnTx/>
                        <a:uFillTx/>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34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244869"/>
            <a:ext cx="11357264" cy="836712"/>
          </a:xfrm>
        </p:spPr>
        <p:txBody>
          <a:bodyPr>
            <a:noAutofit/>
          </a:bodyPr>
          <a:lstStyle/>
          <a:p>
            <a:r>
              <a:rPr lang="da-DK" sz="2400" dirty="0"/>
              <a:t>Eksempler på hvordan CPT (alle mulige slags interventioner) er blevet målt i studier</a:t>
            </a:r>
            <a:br>
              <a:rPr lang="da-DK" sz="2400" dirty="0"/>
            </a:br>
            <a:endParaRPr lang="da-DK" sz="2400" dirty="0"/>
          </a:p>
        </p:txBody>
      </p:sp>
      <p:sp>
        <p:nvSpPr>
          <p:cNvPr id="3" name="Pladsholder til indhold 2"/>
          <p:cNvSpPr>
            <a:spLocks noGrp="1"/>
          </p:cNvSpPr>
          <p:nvPr>
            <p:ph idx="1"/>
          </p:nvPr>
        </p:nvSpPr>
        <p:spPr/>
        <p:txBody>
          <a:bodyPr>
            <a:normAutofit/>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graphicFrame>
        <p:nvGraphicFramePr>
          <p:cNvPr id="4" name="Tabel 3"/>
          <p:cNvGraphicFramePr>
            <a:graphicFrameLocks noGrp="1"/>
          </p:cNvGraphicFramePr>
          <p:nvPr/>
        </p:nvGraphicFramePr>
        <p:xfrm>
          <a:off x="1565499" y="980728"/>
          <a:ext cx="9082684" cy="567436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451052">
                  <a:extLst>
                    <a:ext uri="{9D8B030D-6E8A-4147-A177-3AD203B41FA5}">
                      <a16:colId xmlns:a16="http://schemas.microsoft.com/office/drawing/2014/main" val="20001"/>
                    </a:ext>
                  </a:extLst>
                </a:gridCol>
                <a:gridCol w="4471392">
                  <a:extLst>
                    <a:ext uri="{9D8B030D-6E8A-4147-A177-3AD203B41FA5}">
                      <a16:colId xmlns:a16="http://schemas.microsoft.com/office/drawing/2014/main" val="20002"/>
                    </a:ext>
                  </a:extLst>
                </a:gridCol>
              </a:tblGrid>
              <a:tr h="370840">
                <a:tc>
                  <a:txBody>
                    <a:bodyPr/>
                    <a:lstStyle/>
                    <a:p>
                      <a:r>
                        <a:rPr lang="da-DK" sz="1700" dirty="0"/>
                        <a:t>Studie</a:t>
                      </a:r>
                    </a:p>
                  </a:txBody>
                  <a:tcPr/>
                </a:tc>
                <a:tc>
                  <a:txBody>
                    <a:bodyPr/>
                    <a:lstStyle/>
                    <a:p>
                      <a:r>
                        <a:rPr lang="da-DK" sz="1700" dirty="0"/>
                        <a:t>Samtalepartner</a:t>
                      </a:r>
                    </a:p>
                  </a:txBody>
                  <a:tcPr/>
                </a:tc>
                <a:tc>
                  <a:txBody>
                    <a:bodyPr/>
                    <a:lstStyle/>
                    <a:p>
                      <a:r>
                        <a:rPr lang="da-DK" sz="1700" dirty="0"/>
                        <a:t>Udbyttemål</a:t>
                      </a:r>
                    </a:p>
                  </a:txBody>
                  <a:tcPr/>
                </a:tc>
                <a:extLst>
                  <a:ext uri="{0D108BD9-81ED-4DB2-BD59-A6C34878D82A}">
                    <a16:rowId xmlns:a16="http://schemas.microsoft.com/office/drawing/2014/main" val="10000"/>
                  </a:ext>
                </a:extLst>
              </a:tr>
              <a:tr h="370840">
                <a:tc>
                  <a:txBody>
                    <a:bodyPr/>
                    <a:lstStyle/>
                    <a:p>
                      <a:r>
                        <a:rPr lang="da-DK" sz="1700" dirty="0"/>
                        <a:t>Legg, Young</a:t>
                      </a:r>
                      <a:r>
                        <a:rPr lang="da-DK" sz="1700" baseline="0" dirty="0"/>
                        <a:t> &amp; </a:t>
                      </a:r>
                      <a:r>
                        <a:rPr lang="da-DK" sz="1700" baseline="0" dirty="0" err="1"/>
                        <a:t>Bryer</a:t>
                      </a:r>
                      <a:r>
                        <a:rPr lang="da-DK" sz="1700" baseline="0" dirty="0"/>
                        <a:t>, 2005</a:t>
                      </a:r>
                      <a:endParaRPr lang="da-DK" sz="1700" dirty="0"/>
                    </a:p>
                  </a:txBody>
                  <a:tcPr/>
                </a:tc>
                <a:tc>
                  <a:txBody>
                    <a:bodyPr/>
                    <a:lstStyle/>
                    <a:p>
                      <a:r>
                        <a:rPr lang="da-DK" sz="1700" dirty="0"/>
                        <a:t>Medicinstuderende</a:t>
                      </a:r>
                    </a:p>
                  </a:txBody>
                  <a:tcPr/>
                </a:tc>
                <a:tc>
                  <a:txBody>
                    <a:bodyPr/>
                    <a:lstStyle/>
                    <a:p>
                      <a:r>
                        <a:rPr lang="en-US" sz="1700" b="0" i="0" u="none" strike="noStrike" kern="1200" baseline="0" dirty="0">
                          <a:solidFill>
                            <a:schemeClr val="dk1"/>
                          </a:solidFill>
                          <a:latin typeface="+mn-lt"/>
                          <a:ea typeface="+mn-ea"/>
                          <a:cs typeface="+mn-cs"/>
                        </a:rPr>
                        <a:t>Modified Calgary Cambridge Observation Guide (evaluates medical </a:t>
                      </a:r>
                      <a:r>
                        <a:rPr lang="da-DK" sz="1700" b="0" i="0" u="none" strike="noStrike" kern="1200" baseline="0" dirty="0">
                          <a:solidFill>
                            <a:schemeClr val="dk1"/>
                          </a:solidFill>
                          <a:latin typeface="+mn-lt"/>
                          <a:ea typeface="+mn-ea"/>
                          <a:cs typeface="+mn-cs"/>
                        </a:rPr>
                        <a:t>interviews) (CP)</a:t>
                      </a:r>
                    </a:p>
                    <a:p>
                      <a:r>
                        <a:rPr lang="da-DK" sz="1700" b="0" i="0" u="none" strike="noStrike" kern="1200" baseline="0" dirty="0" err="1">
                          <a:solidFill>
                            <a:schemeClr val="dk1"/>
                          </a:solidFill>
                          <a:latin typeface="+mn-lt"/>
                          <a:ea typeface="+mn-ea"/>
                          <a:cs typeface="+mn-cs"/>
                        </a:rPr>
                        <a:t>Modified</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Supported</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Conversation</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analysis</a:t>
                      </a:r>
                      <a:r>
                        <a:rPr lang="da-DK" sz="1700" b="0" i="0" u="none" strike="noStrike" kern="1200" baseline="0" dirty="0">
                          <a:solidFill>
                            <a:schemeClr val="dk1"/>
                          </a:solidFill>
                          <a:latin typeface="+mn-lt"/>
                          <a:ea typeface="+mn-ea"/>
                          <a:cs typeface="+mn-cs"/>
                        </a:rPr>
                        <a:t> (CP)</a:t>
                      </a:r>
                    </a:p>
                    <a:p>
                      <a:r>
                        <a:rPr lang="da-DK" sz="1700" b="0" i="0" u="none" strike="noStrike" kern="1200" baseline="0" dirty="0">
                          <a:solidFill>
                            <a:schemeClr val="dk1"/>
                          </a:solidFill>
                          <a:latin typeface="+mn-lt"/>
                          <a:ea typeface="+mn-ea"/>
                          <a:cs typeface="+mn-cs"/>
                        </a:rPr>
                        <a:t>Interview rating (CP)</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Simmons-Mackie et al.,</a:t>
                      </a:r>
                      <a:r>
                        <a:rPr lang="da-DK" sz="1700" baseline="0" dirty="0"/>
                        <a:t> 2007</a:t>
                      </a:r>
                      <a:endParaRPr lang="da-DK" sz="1700" dirty="0"/>
                    </a:p>
                    <a:p>
                      <a:endParaRPr lang="da-DK" sz="1700" dirty="0"/>
                    </a:p>
                  </a:txBody>
                  <a:tcPr/>
                </a:tc>
                <a:tc>
                  <a:txBody>
                    <a:bodyPr/>
                    <a:lstStyle/>
                    <a:p>
                      <a:r>
                        <a:rPr lang="da-DK" sz="1700" dirty="0"/>
                        <a:t>Blandet</a:t>
                      </a:r>
                      <a:r>
                        <a:rPr lang="da-DK" sz="1700" baseline="0" dirty="0"/>
                        <a:t> personale i tre forskellige kontekster </a:t>
                      </a:r>
                      <a:r>
                        <a:rPr lang="da-DK" sz="1700" dirty="0"/>
                        <a:t>(akut,</a:t>
                      </a:r>
                      <a:r>
                        <a:rPr lang="da-DK" sz="1700" baseline="0" dirty="0"/>
                        <a:t> </a:t>
                      </a:r>
                      <a:r>
                        <a:rPr lang="da-DK" sz="1700" baseline="0" dirty="0" err="1"/>
                        <a:t>rehab</a:t>
                      </a:r>
                      <a:r>
                        <a:rPr lang="da-DK" sz="1700" baseline="0" dirty="0"/>
                        <a:t>, plejehjem)</a:t>
                      </a:r>
                      <a:endParaRPr lang="da-DK" sz="1700" dirty="0"/>
                    </a:p>
                  </a:txBody>
                  <a:tcPr/>
                </a:tc>
                <a:tc>
                  <a:txBody>
                    <a:bodyPr/>
                    <a:lstStyle/>
                    <a:p>
                      <a:r>
                        <a:rPr lang="da-DK" sz="1700" dirty="0"/>
                        <a:t>Analysis of interviews and </a:t>
                      </a:r>
                      <a:r>
                        <a:rPr lang="da-DK" sz="1700" dirty="0" err="1"/>
                        <a:t>focus</a:t>
                      </a:r>
                      <a:r>
                        <a:rPr lang="da-DK" sz="1700" dirty="0"/>
                        <a:t> </a:t>
                      </a:r>
                      <a:r>
                        <a:rPr lang="da-DK" sz="1700" dirty="0" err="1"/>
                        <a:t>groups</a:t>
                      </a:r>
                      <a:r>
                        <a:rPr lang="da-DK" sz="1700" dirty="0"/>
                        <a:t> (CP)</a:t>
                      </a:r>
                      <a:br>
                        <a:rPr lang="da-DK" sz="1700" dirty="0"/>
                      </a:br>
                      <a:r>
                        <a:rPr lang="da-DK" sz="1700" baseline="0" dirty="0"/>
                        <a:t>Knowledge of </a:t>
                      </a:r>
                      <a:r>
                        <a:rPr lang="da-DK" sz="1700" baseline="0" dirty="0" err="1"/>
                        <a:t>Aphasia</a:t>
                      </a:r>
                      <a:r>
                        <a:rPr lang="da-DK" sz="1700" baseline="0" dirty="0"/>
                        <a:t> </a:t>
                      </a:r>
                      <a:r>
                        <a:rPr lang="da-DK" sz="1700" baseline="0" dirty="0" err="1"/>
                        <a:t>Questionnaire</a:t>
                      </a:r>
                      <a:r>
                        <a:rPr lang="da-DK" sz="1700" baseline="0" dirty="0"/>
                        <a:t> (KAQ) (CP)</a:t>
                      </a:r>
                      <a:br>
                        <a:rPr lang="da-DK" sz="1700" baseline="0" dirty="0"/>
                      </a:br>
                      <a:endParaRPr lang="da-DK" sz="17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Welsh &amp; Szabo, 2011</a:t>
                      </a:r>
                    </a:p>
                    <a:p>
                      <a:endParaRPr lang="da-DK" sz="1700" dirty="0"/>
                    </a:p>
                  </a:txBody>
                  <a:tcPr/>
                </a:tc>
                <a:tc>
                  <a:txBody>
                    <a:bodyPr/>
                    <a:lstStyle/>
                    <a:p>
                      <a:r>
                        <a:rPr lang="da-DK" sz="1700" dirty="0"/>
                        <a:t>SSA-studerende</a:t>
                      </a:r>
                      <a:r>
                        <a:rPr lang="da-DK" sz="1700" baseline="0" dirty="0"/>
                        <a:t> el.</a:t>
                      </a:r>
                      <a:endParaRPr lang="da-DK" sz="1700" dirty="0"/>
                    </a:p>
                  </a:txBody>
                  <a:tcPr/>
                </a:tc>
                <a:tc>
                  <a:txBody>
                    <a:bodyPr/>
                    <a:lstStyle/>
                    <a:p>
                      <a:r>
                        <a:rPr lang="da-DK" sz="1700" dirty="0" err="1"/>
                        <a:t>Questionnaire</a:t>
                      </a:r>
                      <a:r>
                        <a:rPr lang="da-DK" sz="1700" baseline="0" dirty="0"/>
                        <a:t>  </a:t>
                      </a:r>
                      <a:r>
                        <a:rPr lang="da-DK" sz="1700" baseline="0" dirty="0" err="1"/>
                        <a:t>about</a:t>
                      </a:r>
                      <a:r>
                        <a:rPr lang="da-DK" sz="1700" baseline="0" dirty="0"/>
                        <a:t> </a:t>
                      </a:r>
                      <a:r>
                        <a:rPr lang="da-DK" sz="1700" baseline="0" dirty="0" err="1"/>
                        <a:t>knowledge</a:t>
                      </a:r>
                      <a:r>
                        <a:rPr lang="da-DK" sz="1700" baseline="0" dirty="0"/>
                        <a:t> and </a:t>
                      </a:r>
                      <a:r>
                        <a:rPr lang="da-DK" sz="1700" baseline="0" dirty="0" err="1"/>
                        <a:t>training</a:t>
                      </a:r>
                      <a:r>
                        <a:rPr lang="da-DK" sz="1700" baseline="0" dirty="0"/>
                        <a:t> content (CP)</a:t>
                      </a:r>
                    </a:p>
                    <a:p>
                      <a:r>
                        <a:rPr lang="da-DK" sz="1700" dirty="0" err="1"/>
                        <a:t>Questionnaire</a:t>
                      </a:r>
                      <a:r>
                        <a:rPr lang="da-DK" sz="1700" dirty="0"/>
                        <a:t> to </a:t>
                      </a:r>
                      <a:r>
                        <a:rPr lang="da-DK" sz="1700" dirty="0" err="1"/>
                        <a:t>trainers</a:t>
                      </a:r>
                      <a:r>
                        <a:rPr lang="da-DK" sz="1700" baseline="0" dirty="0"/>
                        <a:t> w. </a:t>
                      </a:r>
                      <a:r>
                        <a:rPr lang="da-DK" sz="1700" baseline="0" dirty="0" err="1"/>
                        <a:t>aphasia</a:t>
                      </a:r>
                      <a:r>
                        <a:rPr lang="da-DK" sz="1700" baseline="0" dirty="0"/>
                        <a:t> (</a:t>
                      </a:r>
                      <a:r>
                        <a:rPr lang="da-DK" sz="1700" baseline="0" dirty="0" err="1"/>
                        <a:t>trainers</a:t>
                      </a:r>
                      <a:r>
                        <a:rPr lang="da-DK" sz="1700" baseline="0" dirty="0"/>
                        <a:t>)</a:t>
                      </a:r>
                      <a:endParaRPr lang="da-DK" sz="17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Jensen</a:t>
                      </a:r>
                      <a:r>
                        <a:rPr lang="da-DK" sz="1700" baseline="0" dirty="0"/>
                        <a:t> et al., 2015</a:t>
                      </a:r>
                      <a:endParaRPr lang="da-DK" sz="1700" dirty="0"/>
                    </a:p>
                  </a:txBody>
                  <a:tcPr/>
                </a:tc>
                <a:tc>
                  <a:txBody>
                    <a:bodyPr/>
                    <a:lstStyle/>
                    <a:p>
                      <a:r>
                        <a:rPr lang="da-DK" sz="1700" dirty="0"/>
                        <a:t>Plejepersonale</a:t>
                      </a:r>
                    </a:p>
                  </a:txBody>
                  <a:tcPr/>
                </a:tc>
                <a:tc>
                  <a:txBody>
                    <a:bodyPr/>
                    <a:lstStyle/>
                    <a:p>
                      <a:r>
                        <a:rPr lang="da-DK" sz="1700" baseline="0" dirty="0"/>
                        <a:t>Knowledge of </a:t>
                      </a:r>
                      <a:r>
                        <a:rPr lang="da-DK" sz="1700" baseline="0" dirty="0" err="1"/>
                        <a:t>Aphasia</a:t>
                      </a:r>
                      <a:r>
                        <a:rPr lang="da-DK" sz="1700" baseline="0" dirty="0"/>
                        <a:t> </a:t>
                      </a:r>
                      <a:r>
                        <a:rPr lang="da-DK" sz="1700" baseline="0" dirty="0" err="1"/>
                        <a:t>Questionnaire</a:t>
                      </a:r>
                      <a:r>
                        <a:rPr lang="da-DK" sz="1700" baseline="0" dirty="0"/>
                        <a:t> (KAQ) (CP)</a:t>
                      </a:r>
                      <a:br>
                        <a:rPr lang="da-DK" sz="1700" baseline="0" dirty="0"/>
                      </a:br>
                      <a:r>
                        <a:rPr lang="da-DK" sz="1700" baseline="0" dirty="0"/>
                        <a:t>Analysis of interviews (CP)</a:t>
                      </a:r>
                      <a:endParaRPr lang="da-DK" sz="1700" dirty="0"/>
                    </a:p>
                  </a:txBody>
                  <a:tcPr/>
                </a:tc>
                <a:extLst>
                  <a:ext uri="{0D108BD9-81ED-4DB2-BD59-A6C34878D82A}">
                    <a16:rowId xmlns:a16="http://schemas.microsoft.com/office/drawing/2014/main" val="10004"/>
                  </a:ext>
                </a:extLst>
              </a:tr>
              <a:tr h="370840">
                <a:tc>
                  <a:txBody>
                    <a:bodyPr/>
                    <a:lstStyle/>
                    <a:p>
                      <a:r>
                        <a:rPr lang="da-DK" sz="1700" b="0" i="0" u="none" strike="noStrike" kern="1200" baseline="0" dirty="0">
                          <a:solidFill>
                            <a:schemeClr val="dk1"/>
                          </a:solidFill>
                          <a:latin typeface="+mn-lt"/>
                          <a:ea typeface="+mn-ea"/>
                          <a:cs typeface="+mn-cs"/>
                        </a:rPr>
                        <a:t>Nykanen et al</a:t>
                      </a:r>
                    </a:p>
                    <a:p>
                      <a:r>
                        <a:rPr lang="da-DK" sz="1700" b="0" i="0" u="none" strike="noStrike" kern="1200" baseline="0" dirty="0">
                          <a:solidFill>
                            <a:schemeClr val="dk1"/>
                          </a:solidFill>
                          <a:latin typeface="+mn-lt"/>
                          <a:ea typeface="+mn-ea"/>
                          <a:cs typeface="+mn-cs"/>
                        </a:rPr>
                        <a:t>2013</a:t>
                      </a:r>
                      <a:endParaRPr lang="da-DK" sz="1700" dirty="0"/>
                    </a:p>
                  </a:txBody>
                  <a:tcPr/>
                </a:tc>
                <a:tc>
                  <a:txBody>
                    <a:bodyPr/>
                    <a:lstStyle/>
                    <a:p>
                      <a:r>
                        <a:rPr lang="da-DK" sz="1700" dirty="0"/>
                        <a:t>Partner/pårørende</a:t>
                      </a:r>
                    </a:p>
                  </a:txBody>
                  <a:tcPr/>
                </a:tc>
                <a:tc>
                  <a:txBody>
                    <a:bodyPr/>
                    <a:lstStyle/>
                    <a:p>
                      <a:r>
                        <a:rPr lang="da-DK" sz="1700" b="0" i="0" u="none" strike="noStrike" kern="1200" baseline="0" dirty="0" err="1">
                          <a:solidFill>
                            <a:schemeClr val="dk1"/>
                          </a:solidFill>
                          <a:latin typeface="+mn-lt"/>
                          <a:ea typeface="+mn-ea"/>
                          <a:cs typeface="+mn-cs"/>
                        </a:rPr>
                        <a:t>Couple</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Communication</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Scale</a:t>
                      </a:r>
                      <a:r>
                        <a:rPr lang="da-DK" sz="1700" b="0" i="0" u="none" strike="noStrike" kern="1200" baseline="0" dirty="0">
                          <a:solidFill>
                            <a:schemeClr val="dk1"/>
                          </a:solidFill>
                          <a:latin typeface="+mn-lt"/>
                          <a:ea typeface="+mn-ea"/>
                          <a:cs typeface="+mn-cs"/>
                        </a:rPr>
                        <a:t> (CCS) </a:t>
                      </a:r>
                      <a:br>
                        <a:rPr lang="da-DK" sz="1700" b="0" i="0" u="none" strike="noStrike" kern="1200" baseline="0" dirty="0">
                          <a:solidFill>
                            <a:schemeClr val="dk1"/>
                          </a:solidFill>
                          <a:latin typeface="+mn-lt"/>
                          <a:ea typeface="+mn-ea"/>
                          <a:cs typeface="+mn-cs"/>
                        </a:rPr>
                      </a:br>
                      <a:r>
                        <a:rPr lang="da-DK" sz="1700" b="0" i="0" u="none" strike="noStrike" kern="1200" baseline="0" dirty="0">
                          <a:solidFill>
                            <a:schemeClr val="dk1"/>
                          </a:solidFill>
                          <a:latin typeface="+mn-lt"/>
                          <a:ea typeface="+mn-ea"/>
                          <a:cs typeface="+mn-cs"/>
                        </a:rPr>
                        <a:t>+ WAB &amp; CETI</a:t>
                      </a:r>
                      <a:endParaRPr lang="da-DK" sz="1700"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err="1"/>
                        <a:t>Rautaskoski</a:t>
                      </a:r>
                      <a:r>
                        <a:rPr lang="da-DK" sz="1700" dirty="0"/>
                        <a:t>,</a:t>
                      </a:r>
                      <a:r>
                        <a:rPr lang="da-DK" sz="1700" baseline="0" dirty="0"/>
                        <a:t> 2011</a:t>
                      </a:r>
                      <a:endParaRPr lang="da-DK"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Partner/pårørende</a:t>
                      </a:r>
                    </a:p>
                    <a:p>
                      <a:endParaRPr lang="da-DK" sz="1700" dirty="0"/>
                    </a:p>
                  </a:txBody>
                  <a:tcPr/>
                </a:tc>
                <a:tc>
                  <a:txBody>
                    <a:bodyPr/>
                    <a:lstStyle/>
                    <a:p>
                      <a:r>
                        <a:rPr lang="en-US" sz="1700" b="0" i="0" u="none" strike="noStrike" kern="1200" baseline="0" dirty="0">
                          <a:solidFill>
                            <a:schemeClr val="dk1"/>
                          </a:solidFill>
                          <a:latin typeface="+mn-lt"/>
                          <a:ea typeface="+mn-ea"/>
                          <a:cs typeface="+mn-cs"/>
                        </a:rPr>
                        <a:t>Use of </a:t>
                      </a:r>
                      <a:r>
                        <a:rPr lang="da-DK" sz="1700" b="0" i="0" u="none" strike="noStrike" kern="1200" baseline="0" dirty="0" err="1">
                          <a:solidFill>
                            <a:schemeClr val="dk1"/>
                          </a:solidFill>
                          <a:latin typeface="+mn-lt"/>
                          <a:ea typeface="+mn-ea"/>
                          <a:cs typeface="+mn-cs"/>
                        </a:rPr>
                        <a:t>Different</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Communication</a:t>
                      </a:r>
                      <a:r>
                        <a:rPr lang="da-DK" sz="1700" b="0" i="0" u="none" strike="noStrike" kern="1200" baseline="0" dirty="0">
                          <a:solidFill>
                            <a:schemeClr val="dk1"/>
                          </a:solidFill>
                          <a:latin typeface="+mn-lt"/>
                          <a:ea typeface="+mn-ea"/>
                          <a:cs typeface="+mn-cs"/>
                        </a:rPr>
                        <a:t> Methods (</a:t>
                      </a:r>
                      <a:r>
                        <a:rPr lang="da-DK" sz="1700" b="0" i="0" u="none" strike="noStrike" kern="1200" baseline="0" dirty="0" err="1">
                          <a:solidFill>
                            <a:schemeClr val="dk1"/>
                          </a:solidFill>
                          <a:latin typeface="+mn-lt"/>
                          <a:ea typeface="+mn-ea"/>
                          <a:cs typeface="+mn-cs"/>
                        </a:rPr>
                        <a:t>self-assessment</a:t>
                      </a:r>
                      <a:r>
                        <a:rPr lang="da-DK" sz="1700" b="0" i="0" u="none" strike="noStrike" kern="1200" baseline="0" dirty="0">
                          <a:solidFill>
                            <a:schemeClr val="dk1"/>
                          </a:solidFill>
                          <a:latin typeface="+mn-lt"/>
                          <a:ea typeface="+mn-ea"/>
                          <a:cs typeface="+mn-cs"/>
                        </a:rPr>
                        <a:t> </a:t>
                      </a:r>
                      <a:r>
                        <a:rPr lang="da-DK" sz="1700" b="0" i="0" u="none" strike="noStrike" kern="1200" baseline="0" dirty="0" err="1">
                          <a:solidFill>
                            <a:schemeClr val="dk1"/>
                          </a:solidFill>
                          <a:latin typeface="+mn-lt"/>
                          <a:ea typeface="+mn-ea"/>
                          <a:cs typeface="+mn-cs"/>
                        </a:rPr>
                        <a:t>questionnaire</a:t>
                      </a:r>
                      <a:r>
                        <a:rPr lang="da-DK" sz="1700" b="0" i="0" u="none" strike="noStrike" kern="1200" baseline="0" dirty="0">
                          <a:solidFill>
                            <a:schemeClr val="dk1"/>
                          </a:solidFill>
                          <a:latin typeface="+mn-lt"/>
                          <a:ea typeface="+mn-ea"/>
                          <a:cs typeface="+mn-cs"/>
                        </a:rPr>
                        <a:t>)</a:t>
                      </a:r>
                      <a:endParaRPr lang="da-DK" sz="1700"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Boles</a:t>
                      </a:r>
                      <a:r>
                        <a:rPr lang="da-DK" sz="1700" baseline="0" dirty="0"/>
                        <a:t>, 2015</a:t>
                      </a:r>
                      <a:endParaRPr lang="da-DK"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700" dirty="0"/>
                        <a:t>Partner/pårørende</a:t>
                      </a:r>
                    </a:p>
                    <a:p>
                      <a:endParaRPr lang="da-DK" sz="1700" dirty="0"/>
                    </a:p>
                  </a:txBody>
                  <a:tcPr/>
                </a:tc>
                <a:tc>
                  <a:txBody>
                    <a:bodyPr/>
                    <a:lstStyle/>
                    <a:p>
                      <a:r>
                        <a:rPr lang="en-US" sz="1700" b="0" i="0" u="none" strike="noStrike" kern="1200" baseline="0" dirty="0">
                          <a:solidFill>
                            <a:schemeClr val="dk1"/>
                          </a:solidFill>
                          <a:latin typeface="+mn-lt"/>
                          <a:ea typeface="+mn-ea"/>
                          <a:cs typeface="+mn-cs"/>
                        </a:rPr>
                        <a:t>Ratings of conversations by naïve viewers</a:t>
                      </a:r>
                      <a:endParaRPr lang="da-DK" sz="17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415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Autofit/>
          </a:bodyPr>
          <a:lstStyle/>
          <a:p>
            <a:r>
              <a:rPr lang="da-DK" sz="3600" dirty="0"/>
              <a:t>Hvad skal vi måle/evaluere?</a:t>
            </a:r>
            <a:endParaRPr lang="da-DK" sz="2800" dirty="0"/>
          </a:p>
        </p:txBody>
      </p:sp>
      <p:sp>
        <p:nvSpPr>
          <p:cNvPr id="4" name="Tekstfelt 3"/>
          <p:cNvSpPr txBox="1"/>
          <p:nvPr/>
        </p:nvSpPr>
        <p:spPr>
          <a:xfrm>
            <a:off x="1981200" y="1417639"/>
            <a:ext cx="8229600" cy="1384995"/>
          </a:xfrm>
          <a:prstGeom prst="rect">
            <a:avLst/>
          </a:prstGeom>
          <a:noFill/>
        </p:spPr>
        <p:txBody>
          <a:bodyPr wrap="square" rtlCol="0">
            <a:spAutoFit/>
          </a:bodyPr>
          <a:lstStyle/>
          <a:p>
            <a:r>
              <a:rPr lang="da-DK" sz="2800" dirty="0"/>
              <a:t>Coster (2013): Der bør laves en kausal analyse for at vælge en passende metode/test til at vurdere udbytte/effekt af interventioner:</a:t>
            </a:r>
          </a:p>
        </p:txBody>
      </p:sp>
      <p:sp>
        <p:nvSpPr>
          <p:cNvPr id="8" name="Tekstfelt 7"/>
          <p:cNvSpPr txBox="1"/>
          <p:nvPr/>
        </p:nvSpPr>
        <p:spPr>
          <a:xfrm>
            <a:off x="1991544" y="3085386"/>
            <a:ext cx="4538464" cy="3231654"/>
          </a:xfrm>
          <a:prstGeom prst="rect">
            <a:avLst/>
          </a:prstGeom>
          <a:noFill/>
        </p:spPr>
        <p:txBody>
          <a:bodyPr wrap="square" rtlCol="0">
            <a:spAutoFit/>
          </a:bodyPr>
          <a:lstStyle/>
          <a:p>
            <a:pPr marL="514350" indent="-514350">
              <a:buFont typeface="+mj-lt"/>
              <a:buAutoNum type="alphaUcPeriod"/>
            </a:pPr>
            <a:r>
              <a:rPr lang="da-DK" sz="2400" dirty="0"/>
              <a:t>Hvad er målet med </a:t>
            </a:r>
            <a:r>
              <a:rPr lang="da-DK" sz="2400" dirty="0" err="1"/>
              <a:t>uv</a:t>
            </a:r>
            <a:r>
              <a:rPr lang="da-DK" sz="2400" dirty="0"/>
              <a:t>?</a:t>
            </a:r>
          </a:p>
          <a:p>
            <a:pPr marL="514350" indent="-514350">
              <a:buFont typeface="+mj-lt"/>
              <a:buAutoNum type="alphaUcPeriod"/>
            </a:pPr>
            <a:r>
              <a:rPr lang="da-DK" sz="2400" dirty="0"/>
              <a:t>Hvilke aktiviteter/opgaver består </a:t>
            </a:r>
            <a:r>
              <a:rPr lang="da-DK" sz="2400" dirty="0" err="1"/>
              <a:t>uv</a:t>
            </a:r>
            <a:r>
              <a:rPr lang="da-DK" sz="2400" dirty="0"/>
              <a:t> af?</a:t>
            </a:r>
          </a:p>
          <a:p>
            <a:pPr marL="514350" indent="-514350">
              <a:buFont typeface="+mj-lt"/>
              <a:buAutoNum type="alphaUcPeriod"/>
            </a:pPr>
            <a:r>
              <a:rPr lang="da-DK" sz="2400" dirty="0"/>
              <a:t>Hvilke ændringer kan A, B og sammenhæng mellem dem medføre:</a:t>
            </a:r>
          </a:p>
          <a:p>
            <a:pPr marL="971550" lvl="1" indent="-514350">
              <a:buFont typeface="Arial"/>
              <a:buChar char="•"/>
            </a:pPr>
            <a:r>
              <a:rPr lang="da-DK" sz="2000" dirty="0"/>
              <a:t>Nærliggende ændringer</a:t>
            </a:r>
          </a:p>
          <a:p>
            <a:pPr marL="971550" lvl="1" indent="-514350">
              <a:buFont typeface="Arial"/>
              <a:buChar char="•"/>
            </a:pPr>
            <a:r>
              <a:rPr lang="da-DK" sz="2000" dirty="0"/>
              <a:t>Indirekte ændringer</a:t>
            </a:r>
          </a:p>
          <a:p>
            <a:pPr marL="971550" lvl="1" indent="-514350">
              <a:buFont typeface="Arial"/>
              <a:buChar char="•"/>
            </a:pPr>
            <a:r>
              <a:rPr lang="da-DK" sz="2000" dirty="0"/>
              <a:t>Mere fjerne, afledte ændringer</a:t>
            </a:r>
          </a:p>
        </p:txBody>
      </p:sp>
      <p:graphicFrame>
        <p:nvGraphicFramePr>
          <p:cNvPr id="3" name="Diagram 2"/>
          <p:cNvGraphicFramePr/>
          <p:nvPr/>
        </p:nvGraphicFramePr>
        <p:xfrm>
          <a:off x="6888088" y="3324938"/>
          <a:ext cx="3528392" cy="312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383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1692820" y="4078814"/>
            <a:ext cx="1384720"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err="1">
                <a:solidFill>
                  <a:srgbClr val="000000"/>
                </a:solidFill>
                <a:latin typeface="Calibri"/>
              </a:rPr>
              <a:t>Formål</a:t>
            </a:r>
            <a:r>
              <a:rPr lang="en-GB" dirty="0">
                <a:solidFill>
                  <a:srgbClr val="000000"/>
                </a:solidFill>
                <a:latin typeface="Calibri"/>
              </a:rPr>
              <a:t> med CPT-</a:t>
            </a:r>
            <a:r>
              <a:rPr lang="en-GB" dirty="0" err="1">
                <a:solidFill>
                  <a:srgbClr val="000000"/>
                </a:solidFill>
                <a:latin typeface="Calibri"/>
              </a:rPr>
              <a:t>forløb</a:t>
            </a:r>
            <a:endParaRPr lang="en-GB" dirty="0">
              <a:solidFill>
                <a:srgbClr val="000000"/>
              </a:solidFill>
              <a:latin typeface="Calibri"/>
            </a:endParaRPr>
          </a:p>
        </p:txBody>
      </p:sp>
      <p:sp>
        <p:nvSpPr>
          <p:cNvPr id="7" name="Tekstfelt 6"/>
          <p:cNvSpPr txBox="1"/>
          <p:nvPr/>
        </p:nvSpPr>
        <p:spPr>
          <a:xfrm>
            <a:off x="3787690" y="3645024"/>
            <a:ext cx="1274930" cy="1477328"/>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a:solidFill>
                  <a:srgbClr val="000000"/>
                </a:solidFill>
                <a:latin typeface="Calibri"/>
              </a:rPr>
              <a:t>UVs form og </a:t>
            </a:r>
            <a:r>
              <a:rPr lang="en-GB" dirty="0" err="1">
                <a:solidFill>
                  <a:srgbClr val="000000"/>
                </a:solidFill>
                <a:latin typeface="Calibri"/>
              </a:rPr>
              <a:t>indhold</a:t>
            </a:r>
            <a:r>
              <a:rPr lang="en-GB" dirty="0">
                <a:solidFill>
                  <a:srgbClr val="000000"/>
                </a:solidFill>
                <a:latin typeface="Calibri"/>
              </a:rPr>
              <a:t>: </a:t>
            </a:r>
            <a:r>
              <a:rPr lang="en-GB" dirty="0" err="1">
                <a:solidFill>
                  <a:srgbClr val="000000"/>
                </a:solidFill>
                <a:latin typeface="Calibri"/>
              </a:rPr>
              <a:t>hvem</a:t>
            </a:r>
            <a:r>
              <a:rPr lang="en-GB" dirty="0">
                <a:solidFill>
                  <a:srgbClr val="000000"/>
                </a:solidFill>
                <a:latin typeface="Calibri"/>
              </a:rPr>
              <a:t>, </a:t>
            </a:r>
            <a:r>
              <a:rPr lang="en-GB" dirty="0" err="1">
                <a:solidFill>
                  <a:srgbClr val="000000"/>
                </a:solidFill>
                <a:latin typeface="Calibri"/>
              </a:rPr>
              <a:t>hvad</a:t>
            </a:r>
            <a:r>
              <a:rPr lang="en-GB" dirty="0">
                <a:solidFill>
                  <a:srgbClr val="000000"/>
                </a:solidFill>
                <a:latin typeface="Calibri"/>
              </a:rPr>
              <a:t>, </a:t>
            </a:r>
            <a:r>
              <a:rPr lang="en-GB" dirty="0" err="1">
                <a:solidFill>
                  <a:srgbClr val="000000"/>
                </a:solidFill>
                <a:latin typeface="Calibri"/>
              </a:rPr>
              <a:t>hvordan</a:t>
            </a:r>
            <a:endParaRPr lang="en-GB" dirty="0">
              <a:solidFill>
                <a:srgbClr val="000000"/>
              </a:solidFill>
              <a:latin typeface="Calibri"/>
            </a:endParaRPr>
          </a:p>
        </p:txBody>
      </p:sp>
      <p:sp>
        <p:nvSpPr>
          <p:cNvPr id="8" name="Tekstfelt 7"/>
          <p:cNvSpPr txBox="1"/>
          <p:nvPr/>
        </p:nvSpPr>
        <p:spPr>
          <a:xfrm>
            <a:off x="8616280" y="2708920"/>
            <a:ext cx="1712048"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000" b="1" i="1" dirty="0" err="1">
                <a:solidFill>
                  <a:prstClr val="black"/>
                </a:solidFill>
                <a:latin typeface="Calibri"/>
              </a:rPr>
              <a:t>På</a:t>
            </a:r>
            <a:r>
              <a:rPr lang="en-GB" sz="2000" b="1" i="1" dirty="0">
                <a:solidFill>
                  <a:prstClr val="black"/>
                </a:solidFill>
                <a:latin typeface="Calibri"/>
              </a:rPr>
              <a:t> </a:t>
            </a:r>
            <a:r>
              <a:rPr lang="en-GB" sz="2000" b="1" i="1" dirty="0" err="1">
                <a:solidFill>
                  <a:prstClr val="black"/>
                </a:solidFill>
                <a:latin typeface="Calibri"/>
              </a:rPr>
              <a:t>hvem</a:t>
            </a:r>
            <a:r>
              <a:rPr lang="en-GB" sz="2000" b="1" i="1" dirty="0">
                <a:solidFill>
                  <a:prstClr val="black"/>
                </a:solidFill>
                <a:latin typeface="Calibri"/>
              </a:rPr>
              <a:t> </a:t>
            </a:r>
            <a:r>
              <a:rPr lang="en-GB" sz="2000" b="1" i="1" dirty="0" err="1">
                <a:solidFill>
                  <a:prstClr val="black"/>
                </a:solidFill>
                <a:latin typeface="Calibri"/>
              </a:rPr>
              <a:t>skal</a:t>
            </a:r>
            <a:r>
              <a:rPr lang="en-GB" sz="2000" b="1" i="1" dirty="0">
                <a:solidFill>
                  <a:prstClr val="black"/>
                </a:solidFill>
                <a:latin typeface="Calibri"/>
              </a:rPr>
              <a:t> vi </a:t>
            </a:r>
            <a:r>
              <a:rPr lang="en-GB" sz="2000" b="1" i="1" dirty="0" err="1">
                <a:solidFill>
                  <a:prstClr val="black"/>
                </a:solidFill>
                <a:latin typeface="Calibri"/>
              </a:rPr>
              <a:t>måle</a:t>
            </a:r>
            <a:r>
              <a:rPr lang="en-GB" sz="2000" b="1" i="1" dirty="0">
                <a:solidFill>
                  <a:prstClr val="black"/>
                </a:solidFill>
                <a:latin typeface="Calibri"/>
              </a:rPr>
              <a:t> </a:t>
            </a:r>
            <a:r>
              <a:rPr lang="en-GB" sz="2000" b="1" i="1" dirty="0" err="1">
                <a:solidFill>
                  <a:prstClr val="black"/>
                </a:solidFill>
                <a:latin typeface="Calibri"/>
              </a:rPr>
              <a:t>hvad</a:t>
            </a:r>
            <a:r>
              <a:rPr lang="en-GB" sz="2000" b="1" i="1" dirty="0">
                <a:solidFill>
                  <a:prstClr val="black"/>
                </a:solidFill>
                <a:latin typeface="Calibri"/>
              </a:rPr>
              <a:t>?</a:t>
            </a:r>
          </a:p>
        </p:txBody>
      </p:sp>
      <p:cxnSp>
        <p:nvCxnSpPr>
          <p:cNvPr id="17" name="Lige pilforbindelse 16"/>
          <p:cNvCxnSpPr>
            <a:stCxn id="6" idx="3"/>
            <a:endCxn id="7" idx="1"/>
          </p:cNvCxnSpPr>
          <p:nvPr/>
        </p:nvCxnSpPr>
        <p:spPr>
          <a:xfrm flipV="1">
            <a:off x="3077540" y="4383689"/>
            <a:ext cx="710150" cy="18291"/>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cxnSp>
        <p:nvCxnSpPr>
          <p:cNvPr id="22" name="Lige pilforbindelse 21"/>
          <p:cNvCxnSpPr/>
          <p:nvPr/>
        </p:nvCxnSpPr>
        <p:spPr>
          <a:xfrm>
            <a:off x="5062621" y="4416560"/>
            <a:ext cx="1225707" cy="884648"/>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p:nvSpPr>
          <p:cNvPr id="21" name="Ellipse 20"/>
          <p:cNvSpPr/>
          <p:nvPr/>
        </p:nvSpPr>
        <p:spPr>
          <a:xfrm>
            <a:off x="6288327" y="3872226"/>
            <a:ext cx="1774842" cy="279222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prstClr val="black"/>
              </a:solidFill>
              <a:latin typeface="Calibri"/>
            </a:endParaRPr>
          </a:p>
        </p:txBody>
      </p:sp>
      <p:sp>
        <p:nvSpPr>
          <p:cNvPr id="25" name="Tekstfelt 24"/>
          <p:cNvSpPr txBox="1"/>
          <p:nvPr/>
        </p:nvSpPr>
        <p:spPr>
          <a:xfrm>
            <a:off x="6678721" y="5365098"/>
            <a:ext cx="1044061"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err="1">
                <a:solidFill>
                  <a:prstClr val="black"/>
                </a:solidFill>
                <a:latin typeface="Calibri"/>
              </a:rPr>
              <a:t>Samtale</a:t>
            </a:r>
            <a:r>
              <a:rPr lang="en-GB" dirty="0">
                <a:solidFill>
                  <a:prstClr val="black"/>
                </a:solidFill>
                <a:latin typeface="Calibri"/>
              </a:rPr>
              <a:t>-partner</a:t>
            </a:r>
          </a:p>
        </p:txBody>
      </p:sp>
      <p:sp>
        <p:nvSpPr>
          <p:cNvPr id="29" name="Ellipse 28"/>
          <p:cNvSpPr/>
          <p:nvPr/>
        </p:nvSpPr>
        <p:spPr>
          <a:xfrm>
            <a:off x="6288327" y="2318423"/>
            <a:ext cx="1774842" cy="2792220"/>
          </a:xfrm>
          <a:prstGeom prst="ellipse">
            <a:avLst/>
          </a:prstGeom>
          <a:gradFill flip="none" rotWithShape="1">
            <a:gsLst>
              <a:gs pos="0">
                <a:schemeClr val="dk1">
                  <a:tint val="50000"/>
                  <a:satMod val="300000"/>
                  <a:alpha val="55000"/>
                </a:schemeClr>
              </a:gs>
              <a:gs pos="35000">
                <a:schemeClr val="dk1">
                  <a:tint val="37000"/>
                  <a:satMod val="300000"/>
                  <a:alpha val="55000"/>
                </a:schemeClr>
              </a:gs>
              <a:gs pos="100000">
                <a:schemeClr val="dk1">
                  <a:tint val="15000"/>
                  <a:satMod val="350000"/>
                  <a:alpha val="55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prstClr val="black"/>
              </a:solidFill>
              <a:latin typeface="Calibri"/>
            </a:endParaRPr>
          </a:p>
        </p:txBody>
      </p:sp>
      <p:sp>
        <p:nvSpPr>
          <p:cNvPr id="30" name="Tekstfelt 29"/>
          <p:cNvSpPr txBox="1"/>
          <p:nvPr/>
        </p:nvSpPr>
        <p:spPr>
          <a:xfrm>
            <a:off x="6717769" y="2870050"/>
            <a:ext cx="901221" cy="923330"/>
          </a:xfrm>
          <a:prstGeom prst="rect">
            <a:avLst/>
          </a:prstGeom>
          <a:gradFill flip="none" rotWithShape="1">
            <a:gsLst>
              <a:gs pos="0">
                <a:schemeClr val="dk1">
                  <a:tint val="50000"/>
                  <a:satMod val="300000"/>
                  <a:alpha val="0"/>
                </a:schemeClr>
              </a:gs>
              <a:gs pos="35000">
                <a:schemeClr val="dk1">
                  <a:tint val="37000"/>
                  <a:satMod val="300000"/>
                  <a:alpha val="0"/>
                </a:schemeClr>
              </a:gs>
              <a:gs pos="100000">
                <a:schemeClr val="dk1">
                  <a:tint val="15000"/>
                  <a:satMod val="350000"/>
                  <a:alpha val="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a:solidFill>
                  <a:prstClr val="black"/>
                </a:solidFill>
                <a:latin typeface="Calibri"/>
              </a:rPr>
              <a:t>Person med </a:t>
            </a:r>
            <a:r>
              <a:rPr lang="en-GB" dirty="0" err="1">
                <a:solidFill>
                  <a:prstClr val="black"/>
                </a:solidFill>
                <a:latin typeface="Calibri"/>
              </a:rPr>
              <a:t>afasi</a:t>
            </a:r>
            <a:endParaRPr lang="en-GB" dirty="0">
              <a:solidFill>
                <a:prstClr val="black"/>
              </a:solidFill>
              <a:latin typeface="Calibri"/>
            </a:endParaRPr>
          </a:p>
        </p:txBody>
      </p:sp>
      <p:sp>
        <p:nvSpPr>
          <p:cNvPr id="31" name="Tekstfelt 30"/>
          <p:cNvSpPr txBox="1"/>
          <p:nvPr/>
        </p:nvSpPr>
        <p:spPr>
          <a:xfrm>
            <a:off x="6717770" y="4196007"/>
            <a:ext cx="901221" cy="646331"/>
          </a:xfrm>
          <a:prstGeom prst="rect">
            <a:avLst/>
          </a:prstGeom>
          <a:gradFill flip="none" rotWithShape="1">
            <a:gsLst>
              <a:gs pos="0">
                <a:schemeClr val="dk1">
                  <a:tint val="50000"/>
                  <a:satMod val="300000"/>
                  <a:alpha val="0"/>
                </a:schemeClr>
              </a:gs>
              <a:gs pos="35000">
                <a:schemeClr val="dk1">
                  <a:tint val="37000"/>
                  <a:satMod val="300000"/>
                  <a:alpha val="0"/>
                </a:schemeClr>
              </a:gs>
              <a:gs pos="100000">
                <a:schemeClr val="dk1">
                  <a:tint val="15000"/>
                  <a:satMod val="350000"/>
                  <a:alpha val="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a:solidFill>
                  <a:prstClr val="black"/>
                </a:solidFill>
                <a:latin typeface="Calibri"/>
              </a:rPr>
              <a:t>Inter-</a:t>
            </a:r>
            <a:r>
              <a:rPr lang="en-GB" dirty="0" err="1">
                <a:solidFill>
                  <a:prstClr val="black"/>
                </a:solidFill>
                <a:latin typeface="Calibri"/>
              </a:rPr>
              <a:t>aktion</a:t>
            </a:r>
            <a:endParaRPr lang="en-GB" dirty="0">
              <a:solidFill>
                <a:prstClr val="black"/>
              </a:solidFill>
              <a:latin typeface="Calibri"/>
            </a:endParaRPr>
          </a:p>
        </p:txBody>
      </p:sp>
      <p:sp>
        <p:nvSpPr>
          <p:cNvPr id="2" name="Titel 1"/>
          <p:cNvSpPr>
            <a:spLocks noGrp="1"/>
          </p:cNvSpPr>
          <p:nvPr>
            <p:ph type="title"/>
          </p:nvPr>
        </p:nvSpPr>
        <p:spPr>
          <a:xfrm>
            <a:off x="1524000" y="274638"/>
            <a:ext cx="9144000" cy="1143000"/>
          </a:xfrm>
        </p:spPr>
        <p:txBody>
          <a:bodyPr>
            <a:normAutofit fontScale="90000"/>
          </a:bodyPr>
          <a:lstStyle/>
          <a:p>
            <a:r>
              <a:rPr lang="da-DK" sz="4000" dirty="0"/>
              <a:t>Eksempel på CPT-forløb, hvor personen med afasi ikke deltager i selve undervisningen</a:t>
            </a:r>
            <a:endParaRPr lang="en-GB" sz="4000" dirty="0"/>
          </a:p>
        </p:txBody>
      </p:sp>
      <p:cxnSp>
        <p:nvCxnSpPr>
          <p:cNvPr id="20" name="Lige pilforbindelse 19"/>
          <p:cNvCxnSpPr>
            <a:cxnSpLocks/>
            <a:endCxn id="29" idx="2"/>
          </p:cNvCxnSpPr>
          <p:nvPr/>
        </p:nvCxnSpPr>
        <p:spPr>
          <a:xfrm flipV="1">
            <a:off x="5062619" y="3714533"/>
            <a:ext cx="1225708" cy="691446"/>
          </a:xfrm>
          <a:prstGeom prst="straightConnector1">
            <a:avLst/>
          </a:prstGeom>
          <a:ln>
            <a:prstDash val="sysDot"/>
            <a:headEnd type="none"/>
            <a:tailEnd type="triangle"/>
          </a:ln>
        </p:spPr>
        <p:style>
          <a:lnRef idx="3">
            <a:schemeClr val="dk1"/>
          </a:lnRef>
          <a:fillRef idx="0">
            <a:schemeClr val="dk1"/>
          </a:fillRef>
          <a:effectRef idx="2">
            <a:schemeClr val="dk1"/>
          </a:effectRef>
          <a:fontRef idx="minor">
            <a:schemeClr val="tx1"/>
          </a:fontRef>
        </p:style>
      </p:cxnSp>
      <p:cxnSp>
        <p:nvCxnSpPr>
          <p:cNvPr id="24" name="Lige pilforbindelse 23"/>
          <p:cNvCxnSpPr/>
          <p:nvPr/>
        </p:nvCxnSpPr>
        <p:spPr>
          <a:xfrm>
            <a:off x="5062618" y="4430986"/>
            <a:ext cx="1393422" cy="0"/>
          </a:xfrm>
          <a:prstGeom prst="straightConnector1">
            <a:avLst/>
          </a:prstGeom>
          <a:ln>
            <a:prstDash val="sysDash"/>
            <a:headEnd type="none"/>
            <a:tailEnd type="triangle"/>
          </a:ln>
        </p:spPr>
        <p:style>
          <a:lnRef idx="3">
            <a:schemeClr val="dk1"/>
          </a:lnRef>
          <a:fillRef idx="0">
            <a:schemeClr val="dk1"/>
          </a:fillRef>
          <a:effectRef idx="2">
            <a:schemeClr val="dk1"/>
          </a:effectRef>
          <a:fontRef idx="minor">
            <a:schemeClr val="tx1"/>
          </a:fontRef>
        </p:style>
      </p:cxnSp>
      <p:sp>
        <p:nvSpPr>
          <p:cNvPr id="26" name="Tekstboks 14"/>
          <p:cNvSpPr txBox="1"/>
          <p:nvPr/>
        </p:nvSpPr>
        <p:spPr>
          <a:xfrm>
            <a:off x="1775520" y="6093297"/>
            <a:ext cx="3369798" cy="646331"/>
          </a:xfrm>
          <a:prstGeom prst="rect">
            <a:avLst/>
          </a:prstGeom>
          <a:noFill/>
        </p:spPr>
        <p:txBody>
          <a:bodyPr wrap="square" rtlCol="0">
            <a:spAutoFit/>
          </a:bodyPr>
          <a:lstStyle/>
          <a:p>
            <a:r>
              <a:rPr lang="da-DK" dirty="0"/>
              <a:t>Model inspireret af Coster (2013)</a:t>
            </a:r>
          </a:p>
          <a:p>
            <a:r>
              <a:rPr lang="da-DK" dirty="0"/>
              <a:t>Se også </a:t>
            </a:r>
            <a:r>
              <a:rPr lang="da-DK" dirty="0" err="1"/>
              <a:t>Saldert</a:t>
            </a:r>
            <a:r>
              <a:rPr lang="da-DK" dirty="0"/>
              <a:t> et al. (2018)</a:t>
            </a:r>
          </a:p>
        </p:txBody>
      </p:sp>
      <p:sp>
        <p:nvSpPr>
          <p:cNvPr id="28" name="Tekstfelt 27"/>
          <p:cNvSpPr txBox="1"/>
          <p:nvPr/>
        </p:nvSpPr>
        <p:spPr>
          <a:xfrm>
            <a:off x="1981201" y="1686597"/>
            <a:ext cx="3928745" cy="10802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pPr>
            <a:r>
              <a:rPr lang="da-DK" dirty="0"/>
              <a:t>Forventeligt udbytte</a:t>
            </a:r>
          </a:p>
          <a:p>
            <a:pPr>
              <a:lnSpc>
                <a:spcPct val="120000"/>
              </a:lnSpc>
            </a:pPr>
            <a:r>
              <a:rPr lang="da-DK" dirty="0"/>
              <a:t>Relateret udbytte</a:t>
            </a:r>
          </a:p>
          <a:p>
            <a:pPr>
              <a:lnSpc>
                <a:spcPct val="120000"/>
              </a:lnSpc>
            </a:pPr>
            <a:r>
              <a:rPr lang="da-DK" dirty="0"/>
              <a:t>Afledt, indirekte udbytte</a:t>
            </a:r>
          </a:p>
        </p:txBody>
      </p:sp>
      <p:cxnSp>
        <p:nvCxnSpPr>
          <p:cNvPr id="32" name="Lige pilforbindelse 31"/>
          <p:cNvCxnSpPr/>
          <p:nvPr/>
        </p:nvCxnSpPr>
        <p:spPr>
          <a:xfrm>
            <a:off x="4758882" y="2548631"/>
            <a:ext cx="972450" cy="0"/>
          </a:xfrm>
          <a:prstGeom prst="straightConnector1">
            <a:avLst/>
          </a:prstGeom>
          <a:ln>
            <a:prstDash val="dot"/>
            <a:tailEnd type="arrow"/>
          </a:ln>
        </p:spPr>
        <p:style>
          <a:lnRef idx="3">
            <a:schemeClr val="dk1"/>
          </a:lnRef>
          <a:fillRef idx="0">
            <a:schemeClr val="dk1"/>
          </a:fillRef>
          <a:effectRef idx="2">
            <a:schemeClr val="dk1"/>
          </a:effectRef>
          <a:fontRef idx="minor">
            <a:schemeClr val="tx1"/>
          </a:fontRef>
        </p:style>
      </p:cxnSp>
      <p:cxnSp>
        <p:nvCxnSpPr>
          <p:cNvPr id="35" name="Lige pilforbindelse 34"/>
          <p:cNvCxnSpPr/>
          <p:nvPr/>
        </p:nvCxnSpPr>
        <p:spPr>
          <a:xfrm>
            <a:off x="4758882" y="2239055"/>
            <a:ext cx="972450" cy="0"/>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cxnSp>
        <p:nvCxnSpPr>
          <p:cNvPr id="36" name="Lige pilforbindelse 35"/>
          <p:cNvCxnSpPr/>
          <p:nvPr/>
        </p:nvCxnSpPr>
        <p:spPr>
          <a:xfrm>
            <a:off x="4758882" y="1944547"/>
            <a:ext cx="9724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8" name="Billede 37"/>
          <p:cNvPicPr>
            <a:picLocks noChangeAspect="1"/>
          </p:cNvPicPr>
          <p:nvPr/>
        </p:nvPicPr>
        <p:blipFill>
          <a:blip r:embed="rId3"/>
          <a:stretch>
            <a:fillRect/>
          </a:stretch>
        </p:blipFill>
        <p:spPr>
          <a:xfrm>
            <a:off x="8616280" y="3429001"/>
            <a:ext cx="1800200" cy="1808237"/>
          </a:xfrm>
          <a:prstGeom prst="rect">
            <a:avLst/>
          </a:prstGeom>
        </p:spPr>
      </p:pic>
    </p:spTree>
    <p:extLst>
      <p:ext uri="{BB962C8B-B14F-4D97-AF65-F5344CB8AC3E}">
        <p14:creationId xmlns:p14="http://schemas.microsoft.com/office/powerpoint/2010/main" val="374432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A94A4-68D5-4F5D-90E8-63F83F7228FA}"/>
              </a:ext>
            </a:extLst>
          </p:cNvPr>
          <p:cNvSpPr>
            <a:spLocks noGrp="1"/>
          </p:cNvSpPr>
          <p:nvPr>
            <p:ph type="title"/>
          </p:nvPr>
        </p:nvSpPr>
        <p:spPr/>
        <p:txBody>
          <a:bodyPr/>
          <a:lstStyle/>
          <a:p>
            <a:r>
              <a:rPr lang="da-DK" dirty="0"/>
              <a:t>Hvis du vil evaluere?</a:t>
            </a:r>
          </a:p>
        </p:txBody>
      </p:sp>
      <p:pic>
        <p:nvPicPr>
          <p:cNvPr id="4" name="Pladsholder til indhold 3">
            <a:extLst>
              <a:ext uri="{FF2B5EF4-FFF2-40B4-BE49-F238E27FC236}">
                <a16:creationId xmlns:a16="http://schemas.microsoft.com/office/drawing/2014/main" id="{98A1F426-7E75-4F99-A292-F7565B000E39}"/>
              </a:ext>
            </a:extLst>
          </p:cNvPr>
          <p:cNvPicPr>
            <a:picLocks noGrp="1" noChangeAspect="1"/>
          </p:cNvPicPr>
          <p:nvPr>
            <p:ph idx="1"/>
          </p:nvPr>
        </p:nvPicPr>
        <p:blipFill rotWithShape="1">
          <a:blip r:embed="rId2"/>
          <a:srcRect l="18496" t="20357" r="16965" b="13727"/>
          <a:stretch/>
        </p:blipFill>
        <p:spPr>
          <a:xfrm>
            <a:off x="1420093" y="1690688"/>
            <a:ext cx="4673600" cy="2983346"/>
          </a:xfrm>
          <a:prstGeom prst="rect">
            <a:avLst/>
          </a:prstGeom>
        </p:spPr>
      </p:pic>
      <p:pic>
        <p:nvPicPr>
          <p:cNvPr id="5" name="Billede 4">
            <a:extLst>
              <a:ext uri="{FF2B5EF4-FFF2-40B4-BE49-F238E27FC236}">
                <a16:creationId xmlns:a16="http://schemas.microsoft.com/office/drawing/2014/main" id="{2BCD3B18-B919-41E5-8D49-5585A88405AC}"/>
              </a:ext>
            </a:extLst>
          </p:cNvPr>
          <p:cNvPicPr>
            <a:picLocks noChangeAspect="1"/>
          </p:cNvPicPr>
          <p:nvPr/>
        </p:nvPicPr>
        <p:blipFill rotWithShape="1">
          <a:blip r:embed="rId3"/>
          <a:srcRect l="19495" t="28141" r="36566" b="20141"/>
          <a:stretch/>
        </p:blipFill>
        <p:spPr>
          <a:xfrm>
            <a:off x="5800437" y="3521506"/>
            <a:ext cx="4017818" cy="2955636"/>
          </a:xfrm>
          <a:prstGeom prst="rect">
            <a:avLst/>
          </a:prstGeom>
        </p:spPr>
      </p:pic>
      <p:sp>
        <p:nvSpPr>
          <p:cNvPr id="6" name="Tekstfelt 5">
            <a:extLst>
              <a:ext uri="{FF2B5EF4-FFF2-40B4-BE49-F238E27FC236}">
                <a16:creationId xmlns:a16="http://schemas.microsoft.com/office/drawing/2014/main" id="{A4657EE1-4890-4A4E-A834-374EADB5AA84}"/>
              </a:ext>
            </a:extLst>
          </p:cNvPr>
          <p:cNvSpPr txBox="1"/>
          <p:nvPr/>
        </p:nvSpPr>
        <p:spPr>
          <a:xfrm>
            <a:off x="7075056" y="1524001"/>
            <a:ext cx="3297381" cy="1200329"/>
          </a:xfrm>
          <a:prstGeom prst="rect">
            <a:avLst/>
          </a:prstGeom>
          <a:noFill/>
        </p:spPr>
        <p:txBody>
          <a:bodyPr wrap="square" rtlCol="0">
            <a:spAutoFit/>
          </a:bodyPr>
          <a:lstStyle/>
          <a:p>
            <a:r>
              <a:rPr lang="da-DK" dirty="0"/>
              <a:t>16 spørgsmål indenfor områderne: viden, færdigheder, holdninger og følelser, praksis, omgivelser. </a:t>
            </a:r>
          </a:p>
        </p:txBody>
      </p:sp>
    </p:spTree>
    <p:extLst>
      <p:ext uri="{BB962C8B-B14F-4D97-AF65-F5344CB8AC3E}">
        <p14:creationId xmlns:p14="http://schemas.microsoft.com/office/powerpoint/2010/main" val="3918559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9E71D-2DD2-43EF-AF32-512A415349BB}"/>
              </a:ext>
            </a:extLst>
          </p:cNvPr>
          <p:cNvSpPr>
            <a:spLocks noGrp="1"/>
          </p:cNvSpPr>
          <p:nvPr>
            <p:ph type="title"/>
          </p:nvPr>
        </p:nvSpPr>
        <p:spPr/>
        <p:txBody>
          <a:bodyPr/>
          <a:lstStyle/>
          <a:p>
            <a:r>
              <a:rPr lang="da-DK" dirty="0"/>
              <a:t>Hvis du vil læse mere om skemaet</a:t>
            </a:r>
          </a:p>
        </p:txBody>
      </p:sp>
      <p:pic>
        <p:nvPicPr>
          <p:cNvPr id="6" name="Pladsholder til indhold 5">
            <a:extLst>
              <a:ext uri="{FF2B5EF4-FFF2-40B4-BE49-F238E27FC236}">
                <a16:creationId xmlns:a16="http://schemas.microsoft.com/office/drawing/2014/main" id="{407575C8-67F1-E359-FD42-AC04CA32AF04}"/>
              </a:ext>
            </a:extLst>
          </p:cNvPr>
          <p:cNvPicPr>
            <a:picLocks noGrp="1" noChangeAspect="1"/>
          </p:cNvPicPr>
          <p:nvPr>
            <p:ph idx="1"/>
          </p:nvPr>
        </p:nvPicPr>
        <p:blipFill rotWithShape="1">
          <a:blip r:embed="rId2"/>
          <a:srcRect l="28229" t="14195" r="28826" b="36465"/>
          <a:stretch/>
        </p:blipFill>
        <p:spPr>
          <a:xfrm>
            <a:off x="2486527" y="1300197"/>
            <a:ext cx="7055667" cy="4559650"/>
          </a:xfrm>
        </p:spPr>
      </p:pic>
      <p:sp>
        <p:nvSpPr>
          <p:cNvPr id="7" name="Tekstfelt 6">
            <a:extLst>
              <a:ext uri="{FF2B5EF4-FFF2-40B4-BE49-F238E27FC236}">
                <a16:creationId xmlns:a16="http://schemas.microsoft.com/office/drawing/2014/main" id="{406322CC-E5F7-B68A-8D8B-B35D0C3EAB98}"/>
              </a:ext>
            </a:extLst>
          </p:cNvPr>
          <p:cNvSpPr txBox="1"/>
          <p:nvPr/>
        </p:nvSpPr>
        <p:spPr>
          <a:xfrm>
            <a:off x="2373868" y="6425587"/>
            <a:ext cx="9267290" cy="369332"/>
          </a:xfrm>
          <a:prstGeom prst="rect">
            <a:avLst/>
          </a:prstGeom>
          <a:noFill/>
        </p:spPr>
        <p:txBody>
          <a:bodyPr wrap="square" rtlCol="0">
            <a:spAutoFit/>
          </a:bodyPr>
          <a:lstStyle/>
          <a:p>
            <a:r>
              <a:rPr lang="da-DK" dirty="0"/>
              <a:t>Artiklen er Open Access. Skemaet kan rekvireres ved at skrive til jisa@sdu.dk</a:t>
            </a:r>
          </a:p>
        </p:txBody>
      </p:sp>
    </p:spTree>
    <p:extLst>
      <p:ext uri="{BB962C8B-B14F-4D97-AF65-F5344CB8AC3E}">
        <p14:creationId xmlns:p14="http://schemas.microsoft.com/office/powerpoint/2010/main" val="331804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Hvad er CPT?</a:t>
            </a:r>
          </a:p>
        </p:txBody>
      </p:sp>
      <p:sp>
        <p:nvSpPr>
          <p:cNvPr id="3" name="Pladsholder til indhold 2"/>
          <p:cNvSpPr>
            <a:spLocks noGrp="1"/>
          </p:cNvSpPr>
          <p:nvPr>
            <p:ph idx="1"/>
          </p:nvPr>
        </p:nvSpPr>
        <p:spPr/>
        <p:txBody>
          <a:bodyPr>
            <a:normAutofit fontScale="70000" lnSpcReduction="20000"/>
          </a:bodyPr>
          <a:lstStyle/>
          <a:p>
            <a:r>
              <a:rPr lang="en-US" dirty="0"/>
              <a:t>All conversation partner training (CPT) approaches, in keeping with a social model of aphasia*, are designed to </a:t>
            </a:r>
            <a:r>
              <a:rPr lang="en-US" dirty="0">
                <a:highlight>
                  <a:srgbClr val="FFFF00"/>
                </a:highlight>
              </a:rPr>
              <a:t>increase communicative access for the person with aphasia and ultimately reduce the psychosocial consequences of aphasia</a:t>
            </a:r>
            <a:r>
              <a:rPr lang="en-US" dirty="0"/>
              <a:t>. The training process itself is designed to </a:t>
            </a:r>
            <a:r>
              <a:rPr lang="en-US" dirty="0">
                <a:highlight>
                  <a:srgbClr val="FFFF00"/>
                </a:highlight>
              </a:rPr>
              <a:t>result in altered expectations and perceptions of both partners and expand the opportunities for communication</a:t>
            </a:r>
            <a:r>
              <a:rPr lang="en-US" dirty="0"/>
              <a:t>. </a:t>
            </a:r>
            <a:r>
              <a:rPr lang="da-DK" sz="1400" dirty="0"/>
              <a:t>								                       									                                         </a:t>
            </a:r>
            <a:r>
              <a:rPr lang="en-US" sz="1400" dirty="0"/>
              <a:t>(Turner &amp; Whitworth, 2006, p. 484)</a:t>
            </a:r>
          </a:p>
          <a:p>
            <a:pPr marL="0" indent="0">
              <a:buNone/>
            </a:pPr>
            <a:r>
              <a:rPr lang="en-US" sz="1400" dirty="0"/>
              <a:t> </a:t>
            </a:r>
            <a:endParaRPr lang="en-US" dirty="0"/>
          </a:p>
          <a:p>
            <a:pPr algn="l"/>
            <a:r>
              <a:rPr lang="en-US" b="0" i="0" u="none" strike="noStrike" baseline="0" dirty="0">
                <a:latin typeface="AdvOT46dcae81"/>
              </a:rPr>
              <a:t>Communication partner training (CPT) is an </a:t>
            </a:r>
            <a:r>
              <a:rPr lang="en-US" b="0" i="0" u="none" strike="noStrike" baseline="0" dirty="0">
                <a:highlight>
                  <a:srgbClr val="FFFF00"/>
                </a:highlight>
                <a:latin typeface="AdvOT46dcae81"/>
              </a:rPr>
              <a:t>umbrella term for a complex </a:t>
            </a:r>
            <a:r>
              <a:rPr lang="en-US" b="0" i="0" u="none" strike="noStrike" baseline="0" dirty="0" err="1">
                <a:highlight>
                  <a:srgbClr val="FFFF00"/>
                </a:highlight>
                <a:latin typeface="AdvOT46dcae81"/>
              </a:rPr>
              <a:t>behavioural</a:t>
            </a:r>
            <a:r>
              <a:rPr lang="en-US" b="0" i="0" u="none" strike="noStrike" baseline="0" dirty="0">
                <a:highlight>
                  <a:srgbClr val="FFFF00"/>
                </a:highlight>
                <a:latin typeface="AdvOT46dcae81"/>
              </a:rPr>
              <a:t> intervention for communications partners</a:t>
            </a:r>
            <a:r>
              <a:rPr lang="en-US" b="0" i="0" u="none" strike="noStrike" baseline="0" dirty="0">
                <a:latin typeface="AdvOT46dcae81"/>
              </a:rPr>
              <a:t> (CPs) of people with aphasia (PWA) </a:t>
            </a:r>
            <a:r>
              <a:rPr lang="en-US" b="0" i="0" u="none" strike="noStrike" baseline="0" dirty="0">
                <a:highlight>
                  <a:srgbClr val="FFFF00"/>
                </a:highlight>
                <a:latin typeface="AdvOT46dcae81"/>
              </a:rPr>
              <a:t>and possibly PWA themselves</a:t>
            </a:r>
            <a:r>
              <a:rPr lang="en-US" b="0" i="0" u="none" strike="noStrike" baseline="0" dirty="0">
                <a:latin typeface="AdvOT46dcae81"/>
              </a:rPr>
              <a:t>, with </a:t>
            </a:r>
            <a:r>
              <a:rPr lang="en-US" b="0" i="0" u="none" strike="noStrike" baseline="0" dirty="0">
                <a:highlight>
                  <a:srgbClr val="FFFF00"/>
                </a:highlight>
                <a:latin typeface="AdvOT46dcae81"/>
              </a:rPr>
              <a:t>many interacting components, deployed in </a:t>
            </a:r>
            <a:r>
              <a:rPr lang="en-US" b="0" i="0" u="none" strike="noStrike" baseline="0" dirty="0">
                <a:highlight>
                  <a:srgbClr val="FFFF00"/>
                </a:highlight>
                <a:latin typeface="AdvOT46dcae81+fb"/>
              </a:rPr>
              <a:t>fl</a:t>
            </a:r>
            <a:r>
              <a:rPr lang="en-US" b="0" i="0" u="none" strike="noStrike" baseline="0" dirty="0">
                <a:highlight>
                  <a:srgbClr val="FFFF00"/>
                </a:highlight>
                <a:latin typeface="AdvOT46dcae81"/>
              </a:rPr>
              <a:t>exible </a:t>
            </a:r>
            <a:r>
              <a:rPr lang="da-DK" b="0" i="0" u="none" strike="noStrike" baseline="0" dirty="0" err="1">
                <a:highlight>
                  <a:srgbClr val="FFFF00"/>
                </a:highlight>
                <a:latin typeface="AdvOT46dcae81"/>
              </a:rPr>
              <a:t>ways</a:t>
            </a:r>
            <a:r>
              <a:rPr lang="da-DK" b="0" i="0" u="none" strike="noStrike" baseline="0" dirty="0">
                <a:latin typeface="AdvOT46dcae81"/>
              </a:rPr>
              <a:t>. </a:t>
            </a:r>
            <a:br>
              <a:rPr lang="da-DK" b="0" i="0" u="none" strike="noStrike" baseline="0" dirty="0">
                <a:latin typeface="AdvOT46dcae81"/>
              </a:rPr>
            </a:br>
            <a:r>
              <a:rPr lang="da-DK" b="0" i="0" u="none" strike="noStrike" baseline="0" dirty="0">
                <a:latin typeface="AdvOT46dcae81"/>
              </a:rPr>
              <a:t>									           </a:t>
            </a:r>
            <a:r>
              <a:rPr lang="da-DK" sz="1400" dirty="0"/>
              <a:t>(Cruice et al., 2018. p. 1234)</a:t>
            </a:r>
            <a:endParaRPr lang="en-US" sz="1400" dirty="0"/>
          </a:p>
          <a:p>
            <a:r>
              <a:rPr lang="en-US" dirty="0"/>
              <a:t>CPT after TBI has evolved because of a paradigm shift in approaches to rehabilitation that have altered the emphasis from remediation of individual cognitive and communication skills in isolation, to one which emphasizes participation, community integration, and quality of life. CPT is in keeping with the context-sensitive approach defined by Ylvisaker that includes context-supported participation with the goal of enabling participation in everyday activities. Inherent within this approach is the aim of reducing participation inequities through building of partnerships between the person with TBI and their CPs.			     </a:t>
            </a:r>
            <a:r>
              <a:rPr lang="en-GB" sz="1400" dirty="0"/>
              <a:t>(Wiseman-Hakes et al., 2020, p. 2)</a:t>
            </a:r>
            <a:endParaRPr lang="da-DK" sz="1400" dirty="0"/>
          </a:p>
          <a:p>
            <a:pPr algn="l"/>
            <a:endParaRPr lang="da-DK" sz="1400" dirty="0">
              <a:solidFill>
                <a:srgbClr val="FF0000"/>
              </a:solidFill>
            </a:endParaRPr>
          </a:p>
        </p:txBody>
      </p:sp>
      <p:sp>
        <p:nvSpPr>
          <p:cNvPr id="4" name="Tekstfelt 3">
            <a:extLst>
              <a:ext uri="{FF2B5EF4-FFF2-40B4-BE49-F238E27FC236}">
                <a16:creationId xmlns:a16="http://schemas.microsoft.com/office/drawing/2014/main" id="{23AFF015-905F-30AF-07C0-8D4054DA9934}"/>
              </a:ext>
            </a:extLst>
          </p:cNvPr>
          <p:cNvSpPr txBox="1"/>
          <p:nvPr/>
        </p:nvSpPr>
        <p:spPr>
          <a:xfrm>
            <a:off x="83890" y="6311900"/>
            <a:ext cx="12004646" cy="461665"/>
          </a:xfrm>
          <a:prstGeom prst="rect">
            <a:avLst/>
          </a:prstGeom>
          <a:noFill/>
          <a:ln>
            <a:solidFill>
              <a:schemeClr val="tx1"/>
            </a:solidFill>
          </a:ln>
        </p:spPr>
        <p:txBody>
          <a:bodyPr wrap="square" rtlCol="0">
            <a:spAutoFit/>
          </a:bodyPr>
          <a:lstStyle/>
          <a:p>
            <a:r>
              <a:rPr lang="da-DK" sz="1200" dirty="0"/>
              <a:t>*Social model/approach &gt; </a:t>
            </a:r>
            <a:r>
              <a:rPr lang="en-US" sz="1200" dirty="0"/>
              <a:t>personally relevant outcomes, such as meaningful life change, enhanced life participation, or improved quality of life. Although several interventions are subsumed under a social approach, the most prevalent form of socially oriented intervention in the aphasia literature is communication partner training. (Simmons-Mackie et al., 2010. p. 1814 )</a:t>
            </a:r>
            <a:endParaRPr lang="da-DK" sz="1200" dirty="0"/>
          </a:p>
        </p:txBody>
      </p:sp>
    </p:spTree>
    <p:extLst>
      <p:ext uri="{BB962C8B-B14F-4D97-AF65-F5344CB8AC3E}">
        <p14:creationId xmlns:p14="http://schemas.microsoft.com/office/powerpoint/2010/main" val="1371498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5435B7-D720-37A0-2E59-FF2F462A4E1A}"/>
              </a:ext>
            </a:extLst>
          </p:cNvPr>
          <p:cNvSpPr>
            <a:spLocks noGrp="1"/>
          </p:cNvSpPr>
          <p:nvPr>
            <p:ph type="title"/>
          </p:nvPr>
        </p:nvSpPr>
        <p:spPr/>
        <p:txBody>
          <a:bodyPr/>
          <a:lstStyle/>
          <a:p>
            <a:r>
              <a:rPr lang="da-DK" dirty="0"/>
              <a:t>Reklame</a:t>
            </a:r>
          </a:p>
        </p:txBody>
      </p:sp>
      <p:sp>
        <p:nvSpPr>
          <p:cNvPr id="4" name="Pladsholder til indhold 3">
            <a:extLst>
              <a:ext uri="{FF2B5EF4-FFF2-40B4-BE49-F238E27FC236}">
                <a16:creationId xmlns:a16="http://schemas.microsoft.com/office/drawing/2014/main" id="{C92BE2D5-B8D5-8779-DAF6-6FE283A592FC}"/>
              </a:ext>
            </a:extLst>
          </p:cNvPr>
          <p:cNvSpPr>
            <a:spLocks noGrp="1"/>
          </p:cNvSpPr>
          <p:nvPr>
            <p:ph idx="1"/>
          </p:nvPr>
        </p:nvSpPr>
        <p:spPr/>
        <p:txBody>
          <a:bodyPr/>
          <a:lstStyle/>
          <a:p>
            <a:r>
              <a:rPr lang="da-DK" dirty="0"/>
              <a:t>Nyhedsbrev fra Iben og Jytte om sprog-, tale- og kommunikationsvanskeligheder efter erhvervet hjerneskade – send email til </a:t>
            </a:r>
            <a:r>
              <a:rPr lang="da-DK" dirty="0">
                <a:hlinkClick r:id="rId2"/>
              </a:rPr>
              <a:t>jisa@sdu.dk</a:t>
            </a:r>
            <a:endParaRPr lang="da-DK" dirty="0"/>
          </a:p>
          <a:p>
            <a:r>
              <a:rPr lang="da-DK" dirty="0" err="1"/>
              <a:t>KomTil</a:t>
            </a:r>
            <a:r>
              <a:rPr lang="da-DK" dirty="0"/>
              <a:t>-træn-træneren kursus på CSV København (tag gerne din kollega med fra dit tværfaglige team) – 4 dage i maj – se mere her:  </a:t>
            </a:r>
            <a:r>
              <a:rPr lang="da-DK" dirty="0">
                <a:hlinkClick r:id="rId3"/>
              </a:rPr>
              <a:t>https://csv.kk.dk/for-samarbejdspartnere/kurser-for-professionelle</a:t>
            </a:r>
            <a:endParaRPr lang="da-DK" dirty="0"/>
          </a:p>
          <a:p>
            <a:r>
              <a:rPr lang="da-DK" dirty="0"/>
              <a:t>Hold øje med dato for Ibens ph.d.-forsvar hen mod sommerferien</a:t>
            </a:r>
          </a:p>
          <a:p>
            <a:endParaRPr lang="da-DK" dirty="0"/>
          </a:p>
        </p:txBody>
      </p:sp>
    </p:spTree>
    <p:extLst>
      <p:ext uri="{BB962C8B-B14F-4D97-AF65-F5344CB8AC3E}">
        <p14:creationId xmlns:p14="http://schemas.microsoft.com/office/powerpoint/2010/main" val="265641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Stor bredde i CPT-familien</a:t>
            </a:r>
          </a:p>
        </p:txBody>
      </p:sp>
      <p:sp>
        <p:nvSpPr>
          <p:cNvPr id="3" name="Pladsholder til indhold 2"/>
          <p:cNvSpPr>
            <a:spLocks noGrp="1"/>
          </p:cNvSpPr>
          <p:nvPr>
            <p:ph idx="1"/>
          </p:nvPr>
        </p:nvSpPr>
        <p:spPr>
          <a:xfrm>
            <a:off x="629174" y="1600200"/>
            <a:ext cx="10724626" cy="5141168"/>
          </a:xfrm>
        </p:spPr>
        <p:txBody>
          <a:bodyPr>
            <a:normAutofit lnSpcReduction="10000"/>
          </a:bodyPr>
          <a:lstStyle/>
          <a:p>
            <a:r>
              <a:rPr lang="da-DK" dirty="0"/>
              <a:t>Afasi (SCA™, SPAARC, BCA, Connect Partner Training </a:t>
            </a:r>
            <a:r>
              <a:rPr lang="da-DK" dirty="0" err="1"/>
              <a:t>Scheme</a:t>
            </a:r>
            <a:r>
              <a:rPr lang="da-DK" dirty="0"/>
              <a:t> – </a:t>
            </a:r>
            <a:r>
              <a:rPr lang="da-DK" dirty="0" err="1"/>
              <a:t>Simmons-Mackie</a:t>
            </a:r>
            <a:r>
              <a:rPr lang="da-DK" dirty="0"/>
              <a:t> et al., 2010+2016; </a:t>
            </a:r>
            <a:r>
              <a:rPr lang="da-DK" dirty="0" err="1"/>
              <a:t>KomTil</a:t>
            </a:r>
            <a:r>
              <a:rPr lang="da-DK" dirty="0"/>
              <a:t> – Bertram et al., 2021, Isaksen et al., 2023) </a:t>
            </a:r>
          </a:p>
          <a:p>
            <a:r>
              <a:rPr lang="da-DK" dirty="0" err="1"/>
              <a:t>Dysartri</a:t>
            </a:r>
            <a:r>
              <a:rPr lang="da-DK" dirty="0"/>
              <a:t> (Bloch, både progredierende og ikke-progredierende, </a:t>
            </a:r>
            <a:r>
              <a:rPr lang="da-DK" dirty="0" err="1"/>
              <a:t>Better</a:t>
            </a:r>
            <a:r>
              <a:rPr lang="da-DK" dirty="0"/>
              <a:t> </a:t>
            </a:r>
            <a:r>
              <a:rPr lang="da-DK" dirty="0" err="1"/>
              <a:t>conversations</a:t>
            </a:r>
            <a:r>
              <a:rPr lang="da-DK" dirty="0"/>
              <a:t> for </a:t>
            </a:r>
            <a:r>
              <a:rPr lang="da-DK" dirty="0" err="1"/>
              <a:t>dysarthria</a:t>
            </a:r>
            <a:r>
              <a:rPr lang="da-DK" dirty="0"/>
              <a:t> - </a:t>
            </a:r>
            <a:r>
              <a:rPr lang="da-DK" dirty="0">
                <a:hlinkClick r:id="rId3"/>
              </a:rPr>
              <a:t>https://www.ucl.ac.uk/pals/research/language-and-cognition/language-and-cognition-research/better-conversations/impact-and-0</a:t>
            </a:r>
            <a:r>
              <a:rPr lang="da-DK" dirty="0"/>
              <a:t>; Clay et al. 2023; </a:t>
            </a:r>
            <a:r>
              <a:rPr lang="da-DK" dirty="0" err="1"/>
              <a:t>Forsgren</a:t>
            </a:r>
            <a:r>
              <a:rPr lang="da-DK" dirty="0"/>
              <a:t> et al., 2012)</a:t>
            </a:r>
          </a:p>
          <a:p>
            <a:r>
              <a:rPr lang="da-DK" dirty="0"/>
              <a:t>Traumatisk hjerneskade/kognitive kommunikationsvanskeligheder (bl.a. Miao et al., 2023; Rietdijk et al., 2019, Togher et al., 2010)</a:t>
            </a:r>
          </a:p>
          <a:p>
            <a:r>
              <a:rPr lang="en-US" dirty="0" err="1"/>
              <a:t>Demens</a:t>
            </a:r>
            <a:r>
              <a:rPr lang="en-US" dirty="0"/>
              <a:t> (</a:t>
            </a:r>
            <a:r>
              <a:rPr lang="en-US" dirty="0" err="1"/>
              <a:t>fx</a:t>
            </a:r>
            <a:r>
              <a:rPr lang="en-US" dirty="0"/>
              <a:t> </a:t>
            </a:r>
            <a:r>
              <a:rPr lang="da-DK" dirty="0" err="1">
                <a:effectLst/>
              </a:rPr>
              <a:t>Broughton</a:t>
            </a:r>
            <a:r>
              <a:rPr lang="da-DK" dirty="0">
                <a:effectLst/>
              </a:rPr>
              <a:t> et al., 2011) </a:t>
            </a:r>
          </a:p>
          <a:p>
            <a:r>
              <a:rPr lang="da-DK" dirty="0"/>
              <a:t>Specifikke former for demens (primær progressiv afasi) (Volkmer et al. 2018)  </a:t>
            </a:r>
          </a:p>
        </p:txBody>
      </p:sp>
    </p:spTree>
    <p:extLst>
      <p:ext uri="{BB962C8B-B14F-4D97-AF65-F5344CB8AC3E}">
        <p14:creationId xmlns:p14="http://schemas.microsoft.com/office/powerpoint/2010/main" val="297578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5560" y="33537"/>
            <a:ext cx="7704856" cy="677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7968208" y="5797216"/>
            <a:ext cx="2592288" cy="923330"/>
          </a:xfrm>
          <a:prstGeom prst="rect">
            <a:avLst/>
          </a:prstGeom>
          <a:noFill/>
        </p:spPr>
        <p:txBody>
          <a:bodyPr wrap="square" rtlCol="0">
            <a:spAutoFit/>
          </a:bodyPr>
          <a:lstStyle/>
          <a:p>
            <a:r>
              <a:rPr lang="da-DK" dirty="0"/>
              <a:t>(Simmons-Mackie, Savage &amp; </a:t>
            </a:r>
            <a:r>
              <a:rPr lang="da-DK" dirty="0" err="1"/>
              <a:t>Worrall</a:t>
            </a:r>
            <a:r>
              <a:rPr lang="da-DK" dirty="0"/>
              <a:t>, 2014: 514)</a:t>
            </a:r>
          </a:p>
        </p:txBody>
      </p:sp>
    </p:spTree>
    <p:extLst>
      <p:ext uri="{BB962C8B-B14F-4D97-AF65-F5344CB8AC3E}">
        <p14:creationId xmlns:p14="http://schemas.microsoft.com/office/powerpoint/2010/main" val="236858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Stor bredde i hvilken adfærd, der ønskes fremmet eller hæmmet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9576" y="1772816"/>
            <a:ext cx="2520280" cy="512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1772816"/>
            <a:ext cx="27830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7968208" y="5797216"/>
            <a:ext cx="2592288" cy="923330"/>
          </a:xfrm>
          <a:prstGeom prst="rect">
            <a:avLst/>
          </a:prstGeom>
          <a:noFill/>
        </p:spPr>
        <p:txBody>
          <a:bodyPr wrap="square" rtlCol="0">
            <a:spAutoFit/>
          </a:bodyPr>
          <a:lstStyle/>
          <a:p>
            <a:r>
              <a:rPr lang="da-DK" dirty="0"/>
              <a:t>(Simmons-Mackie, Savage &amp; </a:t>
            </a:r>
            <a:r>
              <a:rPr lang="da-DK" dirty="0" err="1"/>
              <a:t>Worrall</a:t>
            </a:r>
            <a:r>
              <a:rPr lang="da-DK" dirty="0"/>
              <a:t>, 2014: 516) </a:t>
            </a:r>
          </a:p>
        </p:txBody>
      </p:sp>
      <p:sp>
        <p:nvSpPr>
          <p:cNvPr id="3" name="Tekstboks 2"/>
          <p:cNvSpPr txBox="1"/>
          <p:nvPr/>
        </p:nvSpPr>
        <p:spPr>
          <a:xfrm>
            <a:off x="5807968" y="4221088"/>
            <a:ext cx="4248472" cy="369332"/>
          </a:xfrm>
          <a:prstGeom prst="rect">
            <a:avLst/>
          </a:prstGeom>
          <a:noFill/>
        </p:spPr>
        <p:txBody>
          <a:bodyPr wrap="square" rtlCol="0">
            <a:spAutoFit/>
          </a:bodyPr>
          <a:lstStyle/>
          <a:p>
            <a:endParaRPr lang="da-DK" dirty="0"/>
          </a:p>
        </p:txBody>
      </p:sp>
    </p:spTree>
    <p:extLst>
      <p:ext uri="{BB962C8B-B14F-4D97-AF65-F5344CB8AC3E}">
        <p14:creationId xmlns:p14="http://schemas.microsoft.com/office/powerpoint/2010/main" val="15253138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5331</Words>
  <Application>Microsoft Office PowerPoint</Application>
  <PresentationFormat>Widescreen</PresentationFormat>
  <Paragraphs>512</Paragraphs>
  <Slides>60</Slides>
  <Notes>42</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60</vt:i4>
      </vt:variant>
    </vt:vector>
  </HeadingPairs>
  <TitlesOfParts>
    <vt:vector size="71" baseType="lpstr">
      <vt:lpstr>AdvOT46dcae81</vt:lpstr>
      <vt:lpstr>AdvOT46dcae81+fb</vt:lpstr>
      <vt:lpstr>Arial</vt:lpstr>
      <vt:lpstr>BodoniStd-Book</vt:lpstr>
      <vt:lpstr>Calibri</vt:lpstr>
      <vt:lpstr>Calibri Light</vt:lpstr>
      <vt:lpstr>Times New Roman</vt:lpstr>
      <vt:lpstr>UniversLTStd-Light</vt:lpstr>
      <vt:lpstr>Wingdings</vt:lpstr>
      <vt:lpstr>Zapf Dingbats</vt:lpstr>
      <vt:lpstr>Office-tema</vt:lpstr>
      <vt:lpstr>Hvem, hvad, og hvordan?  – samtalepartnertræning i et dansk forskningsperspektiv</vt:lpstr>
      <vt:lpstr>Dagens program i grove træk</vt:lpstr>
      <vt:lpstr>Læringsmål</vt:lpstr>
      <vt:lpstr>Hvad er samtale(conversation)terapi? </vt:lpstr>
      <vt:lpstr>Hvad er samtale(conversation)terapi? </vt:lpstr>
      <vt:lpstr>Hvad er CPT?</vt:lpstr>
      <vt:lpstr>Stor bredde i CPT-familien</vt:lpstr>
      <vt:lpstr>PowerPoint-præsentation</vt:lpstr>
      <vt:lpstr>Stor bredde i hvilken adfærd, der ønskes fremmet eller hæmmet</vt:lpstr>
      <vt:lpstr>CPT i kliniske guidelines ol. </vt:lpstr>
      <vt:lpstr>Sidste nye danske anbefaling</vt:lpstr>
      <vt:lpstr>Evidens - afasi Simmons-Mackie et al. (2010, p. 1814)</vt:lpstr>
      <vt:lpstr>Evidens - afasi Simmons-Mackie et al. (2016)</vt:lpstr>
      <vt:lpstr>Hvilken slags evidens</vt:lpstr>
      <vt:lpstr>Hvilken slags evidens - afasi</vt:lpstr>
      <vt:lpstr>En lidt anden slags evidens - afasi Cruice et al. (2018)</vt:lpstr>
      <vt:lpstr>Evidens - KKF Behn et al. 2020</vt:lpstr>
      <vt:lpstr>Evidens - KKF Wiseman-Hakes et al., 2020</vt:lpstr>
      <vt:lpstr>Inkluderede studier - KKF</vt:lpstr>
      <vt:lpstr>Centrale elementer</vt:lpstr>
      <vt:lpstr>Teoretisk fundament for CPT</vt:lpstr>
      <vt:lpstr>Kort præsentationsrunde</vt:lpstr>
      <vt:lpstr>PowerPoint-præsentation</vt:lpstr>
      <vt:lpstr>PowerPoint-præsentation</vt:lpstr>
      <vt:lpstr>Kort om KomTil</vt:lpstr>
      <vt:lpstr>Hvad er </vt:lpstr>
      <vt:lpstr>Implementering i en nøddeskal</vt:lpstr>
      <vt:lpstr>Fra forskning til praksis</vt:lpstr>
      <vt:lpstr>Adfærdsforandring relateret til CPT for sundhedsprofessionelle</vt:lpstr>
      <vt:lpstr>PowerPoint-præsentation</vt:lpstr>
      <vt:lpstr> Hvad er en implementeringsintervention/-strategi?</vt:lpstr>
      <vt:lpstr>Vejen mod implementering er et utæt vandrør!!</vt:lpstr>
      <vt:lpstr>PowerPoint-præsentation</vt:lpstr>
      <vt:lpstr>CPT er en kompleks intervention – hvilket ikke gør det lettere</vt:lpstr>
      <vt:lpstr>Mål</vt:lpstr>
      <vt:lpstr>Hvor går det galt/kan det gå galt, når vi vil implementere samtalestøtte til sundhedspersoner?</vt:lpstr>
      <vt:lpstr>Og hvad så?</vt:lpstr>
      <vt:lpstr>The Theoretical Domains Framework (TDF) (Cane et al., 2012) </vt:lpstr>
      <vt:lpstr>i-PARIHS (Harvey &amp; Kitson, 2015) </vt:lpstr>
      <vt:lpstr>The Knowledge-to-Action framework  (Graham et al, 2006)</vt:lpstr>
      <vt:lpstr>Eksempler på implementerings-interventioner/strategier</vt:lpstr>
      <vt:lpstr>Hvordan vælge implementeringsstrategier?</vt:lpstr>
      <vt:lpstr>KomTil implementeringsstrategier</vt:lpstr>
      <vt:lpstr>Hvordan forbinde problemområder med interventionsstrategier? (den langhårede model)</vt:lpstr>
      <vt:lpstr>Hvad kan vi gøre, når vi vil implementere samtalestøtte? (den korthårede model)</vt:lpstr>
      <vt:lpstr>Opsamling</vt:lpstr>
      <vt:lpstr>Hvordan måle udbytte og implementeringssucces?</vt:lpstr>
      <vt:lpstr>God idé at måle på jeres CPT-indsatser, fordi…</vt:lpstr>
      <vt:lpstr>Evalueringsredskaber KKF</vt:lpstr>
      <vt:lpstr>Adapted Kagan Scales (Togher et al., 2010) </vt:lpstr>
      <vt:lpstr>Global Impression Scale (Bond &amp; Godfrey, 1997)</vt:lpstr>
      <vt:lpstr>La Trobe Communication Questionnaire (Douglas et al., 2000) </vt:lpstr>
      <vt:lpstr>Mangel på redskaber…</vt:lpstr>
      <vt:lpstr>Anvendte mål i studier af CPT - afasi Baseret på de to reviews af Simmons-Mackie et al., 2010+2016) </vt:lpstr>
      <vt:lpstr>Eksempler på hvordan CPT (alle mulige slags interventioner) er blevet målt i studier </vt:lpstr>
      <vt:lpstr>Hvad skal vi måle/evaluere?</vt:lpstr>
      <vt:lpstr>Eksempel på CPT-forløb, hvor personen med afasi ikke deltager i selve undervisningen</vt:lpstr>
      <vt:lpstr>Hvis du vil evaluere?</vt:lpstr>
      <vt:lpstr>Hvis du vil læse mere om skemaet</vt:lpstr>
      <vt:lpstr>Reklame</vt:lpstr>
    </vt:vector>
  </TitlesOfParts>
  <Company>SDU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Hvem, hvad, og hvordan?  – samtalepartnertræning i et dansk forskningsperspektiv</dc:title>
  <dc:creator>Jytte Kjærgaard Isaksen</dc:creator>
  <cp:lastModifiedBy>Jytte Kjærgaard Isaksen</cp:lastModifiedBy>
  <cp:revision>25</cp:revision>
  <dcterms:created xsi:type="dcterms:W3CDTF">2023-03-20T07:24:03Z</dcterms:created>
  <dcterms:modified xsi:type="dcterms:W3CDTF">2023-03-28T21:18:55Z</dcterms:modified>
</cp:coreProperties>
</file>