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4" r:id="rId2"/>
    <p:sldId id="552" r:id="rId3"/>
    <p:sldId id="303" r:id="rId4"/>
    <p:sldId id="315" r:id="rId5"/>
    <p:sldId id="553" r:id="rId6"/>
    <p:sldId id="639" r:id="rId7"/>
    <p:sldId id="645" r:id="rId8"/>
    <p:sldId id="270" r:id="rId9"/>
    <p:sldId id="587" r:id="rId10"/>
    <p:sldId id="541" r:id="rId11"/>
    <p:sldId id="591" r:id="rId12"/>
    <p:sldId id="268" r:id="rId13"/>
    <p:sldId id="646" r:id="rId14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3"/>
    <p:restoredTop sz="77954"/>
  </p:normalViewPr>
  <p:slideViewPr>
    <p:cSldViewPr snapToGrid="0" snapToObjects="1">
      <p:cViewPr varScale="1">
        <p:scale>
          <a:sx n="92" d="100"/>
          <a:sy n="92" d="100"/>
        </p:scale>
        <p:origin x="24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FEFD6-720C-E34B-A03F-423B8FDF4411}" type="datetimeFigureOut">
              <a:rPr lang="da-DK" smtClean="0"/>
              <a:t>19.03.2024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0B617-4ED3-B74B-8D6C-89FA5B94846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803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0B617-4ED3-B74B-8D6C-89FA5B94846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7124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000000"/>
                </a:solidFill>
                <a:effectLst/>
                <a:latin typeface=".AppleSystemUIFontRounded"/>
              </a:rPr>
              <a:t>Tegne de to cirkler (om konsensus og konflikt)?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891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35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68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FB477-6650-0D4A-9E16-C76881F3C134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162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FB477-6650-0D4A-9E16-C76881F3C134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1688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33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0B617-4ED3-B74B-8D6C-89FA5B94846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273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0B617-4ED3-B74B-8D6C-89FA5B94846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050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0B617-4ED3-B74B-8D6C-89FA5B94846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215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1B797-A7E7-EF4F-8EF6-AB83A03BDCEF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93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E01BF-5ACD-BE4D-88C7-A640908F0461}" type="datetimeFigureOut">
              <a:rPr lang="da-DK" smtClean="0"/>
              <a:t>19.03.2024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34B27-0CCF-0B43-AF0E-04F236C75B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733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E01BF-5ACD-BE4D-88C7-A640908F0461}" type="datetimeFigureOut">
              <a:rPr lang="da-DK" smtClean="0"/>
              <a:t>19.03.2024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34B27-0CCF-0B43-AF0E-04F236C75B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63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E01BF-5ACD-BE4D-88C7-A640908F0461}" type="datetimeFigureOut">
              <a:rPr lang="da-DK" smtClean="0"/>
              <a:t>19.03.2024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34B27-0CCF-0B43-AF0E-04F236C75B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1526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sside 3-spaltet -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1" y="884718"/>
            <a:ext cx="4889293" cy="131490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8" y="2421467"/>
            <a:ext cx="2368253" cy="345651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Baggru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8400" y="0"/>
            <a:ext cx="30456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3284241" y="2421467"/>
            <a:ext cx="2368253" cy="345651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6480213" y="884718"/>
            <a:ext cx="2368253" cy="501754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bk 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12460" y="6367371"/>
            <a:ext cx="135456" cy="216021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bk 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39212" y="6367370"/>
            <a:ext cx="144409" cy="216021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6367370"/>
            <a:ext cx="2555762" cy="18466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19. marts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49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sside 2-spaltet - Spej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4069" y="526805"/>
            <a:ext cx="3449133" cy="837967"/>
          </a:xfrm>
        </p:spPr>
        <p:txBody>
          <a:bodyPr/>
          <a:lstStyle>
            <a:lvl1pPr algn="ctr">
              <a:defRPr sz="2000"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188133" y="1604798"/>
            <a:ext cx="3445068" cy="34565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rgbClr val="000000"/>
                </a:solidFill>
              </a:defRPr>
            </a:lvl1pPr>
            <a:lvl2pPr algn="ctr">
              <a:defRPr>
                <a:solidFill>
                  <a:srgbClr val="000000"/>
                </a:solidFill>
              </a:defRPr>
            </a:lvl2pPr>
            <a:lvl3pPr algn="ctr">
              <a:defRPr>
                <a:solidFill>
                  <a:srgbClr val="000000"/>
                </a:solidFill>
              </a:defRPr>
            </a:lvl3pPr>
            <a:lvl4pPr algn="ctr">
              <a:defRPr>
                <a:solidFill>
                  <a:srgbClr val="000000"/>
                </a:solidFill>
              </a:defRPr>
            </a:lvl4pPr>
            <a:lvl5pPr algn="ctr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Baggru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91980" y="0"/>
            <a:ext cx="475202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719826" y="1184259"/>
            <a:ext cx="3132348" cy="448948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16878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E01BF-5ACD-BE4D-88C7-A640908F0461}" type="datetimeFigureOut">
              <a:rPr lang="da-DK" smtClean="0"/>
              <a:t>19.03.2024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34B27-0CCF-0B43-AF0E-04F236C75B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707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E01BF-5ACD-BE4D-88C7-A640908F0461}" type="datetimeFigureOut">
              <a:rPr lang="da-DK" smtClean="0"/>
              <a:t>19.03.2024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34B27-0CCF-0B43-AF0E-04F236C75B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058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E01BF-5ACD-BE4D-88C7-A640908F0461}" type="datetimeFigureOut">
              <a:rPr lang="da-DK" smtClean="0"/>
              <a:t>19.03.2024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34B27-0CCF-0B43-AF0E-04F236C75B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973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E01BF-5ACD-BE4D-88C7-A640908F0461}" type="datetimeFigureOut">
              <a:rPr lang="da-DK" smtClean="0"/>
              <a:t>19.03.2024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34B27-0CCF-0B43-AF0E-04F236C75B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264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E01BF-5ACD-BE4D-88C7-A640908F0461}" type="datetimeFigureOut">
              <a:rPr lang="da-DK" smtClean="0"/>
              <a:t>19.03.2024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34B27-0CCF-0B43-AF0E-04F236C75B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900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E01BF-5ACD-BE4D-88C7-A640908F0461}" type="datetimeFigureOut">
              <a:rPr lang="da-DK" smtClean="0"/>
              <a:t>19.03.2024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34B27-0CCF-0B43-AF0E-04F236C75B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782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E01BF-5ACD-BE4D-88C7-A640908F0461}" type="datetimeFigureOut">
              <a:rPr lang="da-DK" smtClean="0"/>
              <a:t>19.03.2024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34B27-0CCF-0B43-AF0E-04F236C75B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628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E01BF-5ACD-BE4D-88C7-A640908F0461}" type="datetimeFigureOut">
              <a:rPr lang="da-DK" smtClean="0"/>
              <a:t>19.03.2024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34B27-0CCF-0B43-AF0E-04F236C75B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579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alf.dk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Klik for at redigere i masteren</a:t>
            </a:r>
            <a:endParaRPr lang="da-DK"/>
          </a:p>
        </p:txBody>
      </p:sp>
      <p:sp>
        <p:nvSpPr>
          <p:cNvPr id="8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teksttypografierne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da-DK" dirty="0"/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7557624" y="6512963"/>
            <a:ext cx="1494260" cy="4597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a-DK" sz="1800" dirty="0">
                <a:solidFill>
                  <a:schemeClr val="bg1">
                    <a:lumMod val="65000"/>
                  </a:schemeClr>
                </a:solidFill>
                <a:latin typeface="Avenir Black"/>
                <a:ea typeface="Osaka"/>
                <a:cs typeface="Avenir Black"/>
              </a:rPr>
              <a:t>RAISON</a:t>
            </a:r>
            <a:endParaRPr lang="da-DK" sz="2000" dirty="0">
              <a:solidFill>
                <a:schemeClr val="bg1">
                  <a:lumMod val="65000"/>
                </a:schemeClr>
              </a:solidFill>
              <a:latin typeface="Avenir Black"/>
              <a:ea typeface="Osaka"/>
              <a:cs typeface="Avenir Black"/>
            </a:endParaRPr>
          </a:p>
        </p:txBody>
      </p:sp>
      <p:pic>
        <p:nvPicPr>
          <p:cNvPr id="12" name="Billede 11" descr="logo.gif"/>
          <p:cNvPicPr>
            <a:picLocks noChangeAspect="1"/>
          </p:cNvPicPr>
          <p:nvPr userDrawn="1"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67" y="5686686"/>
            <a:ext cx="921983" cy="901380"/>
          </a:xfrm>
          <a:prstGeom prst="rect">
            <a:avLst/>
          </a:prstGeom>
        </p:spPr>
      </p:pic>
      <p:pic>
        <p:nvPicPr>
          <p:cNvPr id="13" name="Picture 2" descr="Audiologopædisk forening">
            <a:hlinkClick r:id="rId16" tooltip="Audiologopædisk forening"/>
            <a:extLst>
              <a:ext uri="{FF2B5EF4-FFF2-40B4-BE49-F238E27FC236}">
                <a16:creationId xmlns:a16="http://schemas.microsoft.com/office/drawing/2014/main" id="{2FB1AE67-C500-1EA8-D47E-69886137B1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6" y="6166400"/>
            <a:ext cx="3403600" cy="57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80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27185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a-DK" b="1" dirty="0"/>
              <a:t>Det komplekse samarbejde med borgere og samarbejdspartnere</a:t>
            </a:r>
            <a:r>
              <a:rPr lang="da-DK" dirty="0"/>
              <a:t> </a:t>
            </a:r>
            <a:br>
              <a:rPr lang="da-DK" dirty="0"/>
            </a:br>
            <a:r>
              <a:rPr lang="da-DK" i="1" dirty="0"/>
              <a:t>ALF</a:t>
            </a:r>
            <a:br>
              <a:rPr lang="da-DK" sz="3100" dirty="0"/>
            </a:br>
            <a:r>
              <a:rPr lang="da-DK" sz="3100" dirty="0"/>
              <a:t>18.3.24</a:t>
            </a:r>
            <a:endParaRPr lang="da-DK" dirty="0"/>
          </a:p>
        </p:txBody>
      </p:sp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58EE6FF3-A0DC-073C-CF44-54738C334A62}"/>
              </a:ext>
            </a:extLst>
          </p:cNvPr>
          <p:cNvSpPr txBox="1">
            <a:spLocks/>
          </p:cNvSpPr>
          <p:nvPr/>
        </p:nvSpPr>
        <p:spPr>
          <a:xfrm>
            <a:off x="457200" y="273945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endParaRPr lang="da-DK" sz="2400" i="1" dirty="0">
              <a:cs typeface="Arial" panose="020B0604020202020204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B110276-EBE2-F2D6-B930-5C341E026172}"/>
              </a:ext>
            </a:extLst>
          </p:cNvPr>
          <p:cNvSpPr/>
          <p:nvPr/>
        </p:nvSpPr>
        <p:spPr>
          <a:xfrm>
            <a:off x="3523188" y="2394543"/>
            <a:ext cx="3836983" cy="37481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Font typeface="Arial"/>
              <a:buNone/>
            </a:pPr>
            <a:r>
              <a:rPr lang="da-DK" sz="2800" dirty="0">
                <a:solidFill>
                  <a:schemeClr val="tx1"/>
                </a:solidFill>
                <a:cs typeface="Arial" panose="020B0604020202020204" pitchFamily="34" charset="0"/>
              </a:rPr>
              <a:t>Det er sandsynligt at noget usandsynligt indtræffer</a:t>
            </a:r>
          </a:p>
          <a:p>
            <a:pPr marL="0" indent="0" algn="r">
              <a:buFont typeface="Arial"/>
              <a:buNone/>
            </a:pPr>
            <a:r>
              <a:rPr lang="da-DK" sz="2000" i="1" dirty="0">
                <a:solidFill>
                  <a:schemeClr val="tx1"/>
                </a:solidFill>
                <a:cs typeface="Arial" panose="020B0604020202020204" pitchFamily="34" charset="0"/>
              </a:rPr>
              <a:t>Aristoteles</a:t>
            </a:r>
          </a:p>
        </p:txBody>
      </p:sp>
    </p:spTree>
    <p:extLst>
      <p:ext uri="{BB962C8B-B14F-4D97-AF65-F5344CB8AC3E}">
        <p14:creationId xmlns:p14="http://schemas.microsoft.com/office/powerpoint/2010/main" val="2641356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51088-36AA-F044-9E48-D1994173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684" y="403446"/>
            <a:ext cx="7127823" cy="1143000"/>
          </a:xfrm>
        </p:spPr>
        <p:txBody>
          <a:bodyPr>
            <a:noAutofit/>
          </a:bodyPr>
          <a:lstStyle/>
          <a:p>
            <a:r>
              <a:rPr lang="da-DK" dirty="0">
                <a:latin typeface="+mn-lt"/>
                <a:cs typeface="Arial" panose="020B0604020202020204" pitchFamily="34" charset="0"/>
              </a:rPr>
              <a:t>Udviklingsarbejde handler også om følelser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F9FF77-6109-BA46-BD93-7D5BE878F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44" y="1855177"/>
            <a:ext cx="4049956" cy="31476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sz="4400" dirty="0">
                <a:cs typeface="Arial" panose="020B0604020202020204" pitchFamily="34" charset="0"/>
              </a:rPr>
              <a:t>Følelser er den uro, der opleves, når vaner fejler. Refleksion er den smertefulde proces, hvor vaner justerer, tilpasser og ændrer sig. Det opleves som ”mental uro”</a:t>
            </a:r>
          </a:p>
          <a:p>
            <a:pPr marL="0" indent="0" algn="r">
              <a:buNone/>
            </a:pPr>
            <a:r>
              <a:rPr lang="da-DK" i="1" dirty="0">
                <a:cs typeface="Arial" panose="020B0604020202020204" pitchFamily="34" charset="0"/>
              </a:rPr>
              <a:t>Dewey, 1922, p. 76</a:t>
            </a:r>
          </a:p>
        </p:txBody>
      </p:sp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8262E16D-90A8-2647-A1BA-048BAEECE9A5}"/>
              </a:ext>
            </a:extLst>
          </p:cNvPr>
          <p:cNvSpPr/>
          <p:nvPr/>
        </p:nvSpPr>
        <p:spPr>
          <a:xfrm>
            <a:off x="628650" y="4904800"/>
            <a:ext cx="7886700" cy="1194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>
                <a:cs typeface="Arial" panose="020B0604020202020204" pitchFamily="34" charset="0"/>
              </a:rPr>
              <a:t>‘Hav tålmodighed med alt hvad der er uforløst i dit hjerte … lev i spørgsmålet’ </a:t>
            </a:r>
          </a:p>
          <a:p>
            <a:pPr algn="r"/>
            <a:r>
              <a:rPr lang="da-DK" sz="2000" dirty="0" err="1">
                <a:cs typeface="Arial" panose="020B0604020202020204" pitchFamily="34" charset="0"/>
              </a:rPr>
              <a:t>Rilke’s</a:t>
            </a:r>
            <a:r>
              <a:rPr lang="da-DK" sz="2000" dirty="0">
                <a:cs typeface="Arial" panose="020B0604020202020204" pitchFamily="34" charset="0"/>
              </a:rPr>
              <a:t> </a:t>
            </a:r>
            <a:r>
              <a:rPr lang="da-DK" sz="2000" i="1" dirty="0">
                <a:cs typeface="Arial" panose="020B0604020202020204" pitchFamily="34" charset="0"/>
              </a:rPr>
              <a:t>Letters to a Young Poet</a:t>
            </a:r>
            <a:endParaRPr lang="da-DK" sz="2000" dirty="0">
              <a:cs typeface="Arial" panose="020B06040202020202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2376E0D-9CE6-C388-A701-90CECCA78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208">
            <a:off x="7260707" y="2363748"/>
            <a:ext cx="1273936" cy="1982906"/>
          </a:xfrm>
          <a:prstGeom prst="rect">
            <a:avLst/>
          </a:prstGeom>
        </p:spPr>
      </p:pic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2701B29-4542-F8B5-87EA-FBD776F25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27" y="2025208"/>
            <a:ext cx="1311750" cy="202355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3F0C53C7-4ED1-3330-75E8-CDF82B7B10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9716">
            <a:off x="4880539" y="2253100"/>
            <a:ext cx="1328642" cy="196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6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13CCC-2F36-22EF-C4F9-8A7C34C92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Afmagtens dynamik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AA0DD8-86DD-D15E-E83F-157EF1435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70" y="1944757"/>
            <a:ext cx="3081130" cy="4525963"/>
          </a:xfrm>
        </p:spPr>
        <p:txBody>
          <a:bodyPr/>
          <a:lstStyle/>
          <a:p>
            <a:r>
              <a:rPr lang="da-DK" sz="2400" dirty="0"/>
              <a:t>Hvad reagerer vi på?</a:t>
            </a:r>
          </a:p>
          <a:p>
            <a:endParaRPr lang="da-DK" sz="2400" dirty="0"/>
          </a:p>
          <a:p>
            <a:r>
              <a:rPr lang="da-DK" sz="2400" dirty="0"/>
              <a:t>Hvad er vores reaktioner?</a:t>
            </a:r>
          </a:p>
          <a:p>
            <a:endParaRPr lang="da-DK" sz="2400" dirty="0"/>
          </a:p>
          <a:p>
            <a:r>
              <a:rPr lang="da-DK" sz="2400" dirty="0"/>
              <a:t>Hvordan reagerer vi på vores reaktioner?</a:t>
            </a:r>
          </a:p>
          <a:p>
            <a:endParaRPr lang="da-DK" sz="24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2FEF8C9-DB13-1ACB-DACC-05DD0E46A5CA}"/>
              </a:ext>
            </a:extLst>
          </p:cNvPr>
          <p:cNvSpPr/>
          <p:nvPr/>
        </p:nvSpPr>
        <p:spPr>
          <a:xfrm>
            <a:off x="3931312" y="1372358"/>
            <a:ext cx="5212688" cy="5292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7326BC1E-7375-A06E-8CF9-EB2AC24CBE52}"/>
              </a:ext>
            </a:extLst>
          </p:cNvPr>
          <p:cNvGraphicFramePr>
            <a:graphicFrameLocks noGrp="1"/>
          </p:cNvGraphicFramePr>
          <p:nvPr/>
        </p:nvGraphicFramePr>
        <p:xfrm>
          <a:off x="3931312" y="1565998"/>
          <a:ext cx="4941018" cy="4904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0509">
                  <a:extLst>
                    <a:ext uri="{9D8B030D-6E8A-4147-A177-3AD203B41FA5}">
                      <a16:colId xmlns:a16="http://schemas.microsoft.com/office/drawing/2014/main" val="2731584349"/>
                    </a:ext>
                  </a:extLst>
                </a:gridCol>
                <a:gridCol w="2470509">
                  <a:extLst>
                    <a:ext uri="{9D8B030D-6E8A-4147-A177-3AD203B41FA5}">
                      <a16:colId xmlns:a16="http://schemas.microsoft.com/office/drawing/2014/main" val="2328888932"/>
                    </a:ext>
                  </a:extLst>
                </a:gridCol>
              </a:tblGrid>
              <a:tr h="246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Reaktioner (følelser)</a:t>
                      </a:r>
                      <a:endParaRPr lang="da-D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400">
                          <a:effectLst/>
                        </a:rPr>
                        <a:t>Positiv håndtering</a:t>
                      </a:r>
                      <a:endParaRPr lang="da-D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3837594"/>
                  </a:ext>
                </a:extLst>
              </a:tr>
              <a:tr h="2859779">
                <a:tc rowSpan="3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da-DK" sz="1400" dirty="0">
                          <a:effectLst/>
                        </a:rPr>
                        <a:t>Afmagt</a:t>
                      </a:r>
                      <a:endParaRPr lang="da-DK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da-DK" sz="1400" dirty="0">
                          <a:effectLst/>
                        </a:rPr>
                        <a:t>Irritation</a:t>
                      </a:r>
                      <a:endParaRPr lang="da-DK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da-DK" sz="1400" dirty="0">
                          <a:effectLst/>
                        </a:rPr>
                        <a:t>Frustration</a:t>
                      </a:r>
                      <a:endParaRPr lang="da-DK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da-DK" sz="1400" dirty="0">
                          <a:effectLst/>
                        </a:rPr>
                        <a:t>Skuffelse</a:t>
                      </a:r>
                      <a:endParaRPr lang="da-DK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da-DK" sz="1400" dirty="0">
                          <a:effectLst/>
                        </a:rPr>
                        <a:t>Utilstrækkelighed</a:t>
                      </a:r>
                      <a:endParaRPr lang="da-DK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da-DK" sz="1400" dirty="0">
                          <a:effectLst/>
                        </a:rPr>
                        <a:t>Vrede</a:t>
                      </a:r>
                      <a:endParaRPr lang="da-DK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da-DK" sz="1400" dirty="0">
                          <a:effectLst/>
                        </a:rPr>
                        <a:t>Rastløshed</a:t>
                      </a:r>
                      <a:endParaRPr lang="da-DK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 </a:t>
                      </a:r>
                      <a:endParaRPr lang="da-D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da-DK" sz="1400">
                          <a:effectLst/>
                        </a:rPr>
                        <a:t>Dele sårbarhed</a:t>
                      </a:r>
                      <a:endParaRPr lang="da-DK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da-DK" sz="1400">
                          <a:effectLst/>
                        </a:rPr>
                        <a:t>Tålmodighed</a:t>
                      </a:r>
                      <a:endParaRPr lang="da-DK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da-DK" sz="1400">
                          <a:effectLst/>
                        </a:rPr>
                        <a:t>Accept</a:t>
                      </a:r>
                      <a:endParaRPr lang="da-DK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da-DK" sz="1400">
                          <a:effectLst/>
                        </a:rPr>
                        <a:t>Lave pædagogiske planer og struktur</a:t>
                      </a:r>
                      <a:endParaRPr lang="da-DK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da-DK" sz="1400">
                          <a:effectLst/>
                        </a:rPr>
                        <a:t>Social sparring</a:t>
                      </a:r>
                      <a:endParaRPr lang="da-DK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da-DK" sz="1400">
                          <a:effectLst/>
                        </a:rPr>
                        <a:t>Søge indflydelse og ansvar</a:t>
                      </a:r>
                      <a:endParaRPr lang="da-DK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da-DK" sz="1400">
                          <a:effectLst/>
                        </a:rPr>
                        <a:t>Se under vandoverfladen i isbjergmodellen</a:t>
                      </a:r>
                      <a:endParaRPr lang="da-DK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da-DK" sz="1400">
                          <a:effectLst/>
                        </a:rPr>
                        <a:t>Søge teorier og metoder</a:t>
                      </a:r>
                      <a:endParaRPr lang="da-DK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da-DK" sz="1400">
                          <a:effectLst/>
                        </a:rPr>
                        <a:t>Fejre succeser</a:t>
                      </a:r>
                      <a:endParaRPr lang="da-D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918529"/>
                  </a:ext>
                </a:extLst>
              </a:tr>
              <a:tr h="24599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400">
                          <a:effectLst/>
                        </a:rPr>
                        <a:t>Negativ håndtering</a:t>
                      </a:r>
                      <a:endParaRPr lang="da-D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8307678"/>
                  </a:ext>
                </a:extLst>
              </a:tr>
              <a:tr h="1552884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da-DK" sz="1400" dirty="0">
                          <a:effectLst/>
                        </a:rPr>
                        <a:t>Ligegyldighed</a:t>
                      </a:r>
                      <a:endParaRPr lang="da-DK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da-DK" sz="1400" dirty="0">
                          <a:effectLst/>
                        </a:rPr>
                        <a:t>Kynisme </a:t>
                      </a:r>
                      <a:endParaRPr lang="da-DK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da-DK" sz="1400" dirty="0">
                          <a:effectLst/>
                        </a:rPr>
                        <a:t>Forråelse</a:t>
                      </a:r>
                      <a:endParaRPr lang="da-DK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da-DK" sz="1400" dirty="0">
                          <a:effectLst/>
                        </a:rPr>
                        <a:t>Selvbebrejdelse</a:t>
                      </a:r>
                      <a:endParaRPr lang="da-DK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da-DK" sz="1400" dirty="0">
                          <a:effectLst/>
                        </a:rPr>
                        <a:t>Fralægge ansvar og kritisere andre</a:t>
                      </a:r>
                      <a:endParaRPr lang="da-D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4203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4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4069" y="1160749"/>
            <a:ext cx="3449133" cy="628475"/>
          </a:xfrm>
        </p:spPr>
        <p:txBody>
          <a:bodyPr/>
          <a:lstStyle/>
          <a:p>
            <a:endParaRPr lang="da-DK">
              <a:latin typeface="+mj-lt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5188133" y="1969243"/>
            <a:ext cx="3445068" cy="3051708"/>
          </a:xfrm>
        </p:spPr>
        <p:txBody>
          <a:bodyPr/>
          <a:lstStyle/>
          <a:p>
            <a:endParaRPr lang="da-DK">
              <a:latin typeface="+mj-lt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719826" y="1592796"/>
            <a:ext cx="3132348" cy="3367112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da-DK" sz="2000" b="1" dirty="0">
                <a:solidFill>
                  <a:schemeClr val="tx1"/>
                </a:solidFill>
                <a:latin typeface="+mj-lt"/>
              </a:rPr>
              <a:t>FRONTSTAGE</a:t>
            </a:r>
            <a:endParaRPr lang="da-DK" b="1" dirty="0">
              <a:solidFill>
                <a:schemeClr val="tx1"/>
              </a:solidFill>
              <a:latin typeface="+mj-lt"/>
            </a:endParaRPr>
          </a:p>
          <a:p>
            <a:pPr>
              <a:buClr>
                <a:schemeClr val="bg1"/>
              </a:buClr>
            </a:pPr>
            <a:endParaRPr lang="da-DK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A7852DA-5CBA-6621-03DC-1AC9E3C5E97A}"/>
              </a:ext>
            </a:extLst>
          </p:cNvPr>
          <p:cNvSpPr txBox="1"/>
          <p:nvPr/>
        </p:nvSpPr>
        <p:spPr>
          <a:xfrm>
            <a:off x="4464496" y="546279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50" i="1" dirty="0">
                <a:solidFill>
                  <a:schemeClr val="bg1"/>
                </a:solidFill>
                <a:latin typeface="+mj-lt"/>
              </a:rPr>
              <a:t>Whittle, Gilchrist, Lenney, </a:t>
            </a:r>
            <a:r>
              <a:rPr lang="da-DK" sz="1050" i="1" dirty="0" err="1">
                <a:solidFill>
                  <a:schemeClr val="bg1"/>
                </a:solidFill>
                <a:latin typeface="+mj-lt"/>
              </a:rPr>
              <a:t>Mueller</a:t>
            </a:r>
            <a:r>
              <a:rPr lang="da-DK" sz="1050" i="1" dirty="0">
                <a:solidFill>
                  <a:schemeClr val="bg1"/>
                </a:solidFill>
                <a:latin typeface="+mj-lt"/>
              </a:rPr>
              <a:t> (2020) The art of stage-</a:t>
            </a:r>
            <a:r>
              <a:rPr lang="da-DK" sz="1050" i="1" dirty="0" err="1">
                <a:solidFill>
                  <a:schemeClr val="bg1"/>
                </a:solidFill>
                <a:latin typeface="+mj-lt"/>
              </a:rPr>
              <a:t>craft</a:t>
            </a:r>
            <a:r>
              <a:rPr lang="da-DK" sz="1050" i="1" dirty="0">
                <a:solidFill>
                  <a:schemeClr val="bg1"/>
                </a:solidFill>
                <a:latin typeface="+mj-lt"/>
              </a:rPr>
              <a:t>: A </a:t>
            </a:r>
            <a:r>
              <a:rPr lang="da-DK" sz="1050" i="1" dirty="0" err="1">
                <a:solidFill>
                  <a:schemeClr val="bg1"/>
                </a:solidFill>
                <a:latin typeface="+mj-lt"/>
              </a:rPr>
              <a:t>dramaturgical</a:t>
            </a:r>
            <a:r>
              <a:rPr lang="da-DK" sz="105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da-DK" sz="1050" i="1" dirty="0" err="1">
                <a:solidFill>
                  <a:schemeClr val="bg1"/>
                </a:solidFill>
                <a:latin typeface="+mj-lt"/>
              </a:rPr>
              <a:t>perspective</a:t>
            </a:r>
            <a:r>
              <a:rPr lang="da-DK" sz="1050" i="1" dirty="0">
                <a:solidFill>
                  <a:schemeClr val="bg1"/>
                </a:solidFill>
                <a:latin typeface="+mj-lt"/>
              </a:rPr>
              <a:t> on </a:t>
            </a:r>
            <a:r>
              <a:rPr lang="da-DK" sz="1050" i="1" dirty="0" err="1">
                <a:solidFill>
                  <a:schemeClr val="bg1"/>
                </a:solidFill>
                <a:latin typeface="+mj-lt"/>
              </a:rPr>
              <a:t>strategic</a:t>
            </a:r>
            <a:r>
              <a:rPr lang="da-DK" sz="105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da-DK" sz="1050" i="1" dirty="0" err="1">
                <a:solidFill>
                  <a:schemeClr val="bg1"/>
                </a:solidFill>
                <a:latin typeface="+mj-lt"/>
              </a:rPr>
              <a:t>change</a:t>
            </a:r>
            <a:endParaRPr lang="da-DK" sz="1050" i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0" name="Tabel 10">
            <a:extLst>
              <a:ext uri="{FF2B5EF4-FFF2-40B4-BE49-F238E27FC236}">
                <a16:creationId xmlns:a16="http://schemas.microsoft.com/office/drawing/2014/main" id="{72DF9A39-AB05-D716-10C9-088032B46AED}"/>
              </a:ext>
            </a:extLst>
          </p:cNvPr>
          <p:cNvGraphicFramePr>
            <a:graphicFrameLocks noGrp="1"/>
          </p:cNvGraphicFramePr>
          <p:nvPr/>
        </p:nvGraphicFramePr>
        <p:xfrm>
          <a:off x="251519" y="2106986"/>
          <a:ext cx="3881182" cy="1930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0591">
                  <a:extLst>
                    <a:ext uri="{9D8B030D-6E8A-4147-A177-3AD203B41FA5}">
                      <a16:colId xmlns:a16="http://schemas.microsoft.com/office/drawing/2014/main" val="1624487003"/>
                    </a:ext>
                  </a:extLst>
                </a:gridCol>
                <a:gridCol w="1940591">
                  <a:extLst>
                    <a:ext uri="{9D8B030D-6E8A-4147-A177-3AD203B41FA5}">
                      <a16:colId xmlns:a16="http://schemas.microsoft.com/office/drawing/2014/main" val="3722008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Optræden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Reparerer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30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En forestilling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Redder ”showet”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38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Ønsket indtryk hos modtagerne (</a:t>
                      </a:r>
                      <a:r>
                        <a:rPr lang="da-DK" i="1" dirty="0" err="1"/>
                        <a:t>impression</a:t>
                      </a:r>
                      <a:r>
                        <a:rPr lang="da-DK" i="1" dirty="0"/>
                        <a:t> management</a:t>
                      </a:r>
                      <a:r>
                        <a:rPr lang="da-DK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Uønsket indtryk hos modtagerne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596138"/>
                  </a:ext>
                </a:extLst>
              </a:tr>
            </a:tbl>
          </a:graphicData>
        </a:graphic>
      </p:graphicFrame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A9658DE7-0C29-D261-4A3C-2BA61F20BDA6}"/>
              </a:ext>
            </a:extLst>
          </p:cNvPr>
          <p:cNvSpPr txBox="1">
            <a:spLocks/>
          </p:cNvSpPr>
          <p:nvPr/>
        </p:nvSpPr>
        <p:spPr>
          <a:xfrm>
            <a:off x="5150851" y="1584313"/>
            <a:ext cx="3132348" cy="336711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Arial" pitchFamily="34" charset="0"/>
              </a:defRPr>
            </a:lvl1pPr>
            <a:lvl2pPr marL="180975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  <a:defRPr sz="16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Arial" pitchFamily="34" charset="0"/>
              </a:defRPr>
            </a:lvl2pPr>
            <a:lvl3pPr marL="36195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  <a:defRPr sz="16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Arial" pitchFamily="34" charset="0"/>
              </a:defRPr>
            </a:lvl3pPr>
            <a:lvl4pPr marL="534988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  <a:defRPr sz="16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Arial" pitchFamily="34" charset="0"/>
              </a:defRPr>
            </a:lvl4pPr>
            <a:lvl5pPr marL="715963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  <a:defRPr sz="16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da-DK" sz="2000" b="1" dirty="0">
                <a:latin typeface="+mj-lt"/>
              </a:rPr>
              <a:t>BACKSTAGE</a:t>
            </a:r>
            <a:endParaRPr lang="da-DK" b="1" dirty="0">
              <a:latin typeface="+mj-lt"/>
            </a:endParaRPr>
          </a:p>
          <a:p>
            <a:pPr>
              <a:buClr>
                <a:schemeClr val="bg1"/>
              </a:buClr>
            </a:pPr>
            <a:endParaRPr lang="da-DK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2" name="Tabel 10">
            <a:extLst>
              <a:ext uri="{FF2B5EF4-FFF2-40B4-BE49-F238E27FC236}">
                <a16:creationId xmlns:a16="http://schemas.microsoft.com/office/drawing/2014/main" id="{5723DC0D-EEAD-97A0-6672-9FFF53ABFB1E}"/>
              </a:ext>
            </a:extLst>
          </p:cNvPr>
          <p:cNvGraphicFramePr>
            <a:graphicFrameLocks noGrp="1"/>
          </p:cNvGraphicFramePr>
          <p:nvPr/>
        </p:nvGraphicFramePr>
        <p:xfrm>
          <a:off x="4648326" y="2132090"/>
          <a:ext cx="4244154" cy="1930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22077">
                  <a:extLst>
                    <a:ext uri="{9D8B030D-6E8A-4147-A177-3AD203B41FA5}">
                      <a16:colId xmlns:a16="http://schemas.microsoft.com/office/drawing/2014/main" val="1624487003"/>
                    </a:ext>
                  </a:extLst>
                </a:gridCol>
                <a:gridCol w="2122077">
                  <a:extLst>
                    <a:ext uri="{9D8B030D-6E8A-4147-A177-3AD203B41FA5}">
                      <a16:colId xmlns:a16="http://schemas.microsoft.com/office/drawing/2014/main" val="3722008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Forberedelse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Konspirerer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30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Iscenesættelse (rammer, roller, imødegå modstand)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Manipulerer ”showet” (alliancer, opbakning, narrativer)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38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I kulissen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Bag ryggen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596138"/>
                  </a:ext>
                </a:extLst>
              </a:tr>
            </a:tbl>
          </a:graphicData>
        </a:graphic>
      </p:graphicFrame>
      <p:pic>
        <p:nvPicPr>
          <p:cNvPr id="9" name="Billede 8" descr="Et billede, der indeholder møbel, gardin, rød&#10;&#10;Automatisk genereret beskrivelse">
            <a:extLst>
              <a:ext uri="{FF2B5EF4-FFF2-40B4-BE49-F238E27FC236}">
                <a16:creationId xmlns:a16="http://schemas.microsoft.com/office/drawing/2014/main" id="{68BF5D48-4BA8-BFFC-0218-1F77481B9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487" y="-8645"/>
            <a:ext cx="6258732" cy="6866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75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Why do birds flock together? – How It Works">
            <a:extLst>
              <a:ext uri="{FF2B5EF4-FFF2-40B4-BE49-F238E27FC236}">
                <a16:creationId xmlns:a16="http://schemas.microsoft.com/office/drawing/2014/main" id="{6202AA22-B153-8042-957F-CE3C9A1B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656" y="0"/>
            <a:ext cx="11044131" cy="688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04B2273B-D498-3F08-F9D9-AA02C2004D33}"/>
              </a:ext>
            </a:extLst>
          </p:cNvPr>
          <p:cNvSpPr/>
          <p:nvPr/>
        </p:nvSpPr>
        <p:spPr>
          <a:xfrm>
            <a:off x="1002056" y="944566"/>
            <a:ext cx="3099681" cy="29481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Font typeface="Arial"/>
              <a:buNone/>
            </a:pPr>
            <a:r>
              <a:rPr lang="da-DK" sz="2800" dirty="0">
                <a:solidFill>
                  <a:schemeClr val="tx1"/>
                </a:solidFill>
                <a:cs typeface="Arial" panose="020B0604020202020204" pitchFamily="34" charset="0"/>
              </a:rPr>
              <a:t>Spørgsmål og refleksioner</a:t>
            </a:r>
            <a:endParaRPr lang="da-DK" sz="2000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6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Why do birds flock together? – How It Works">
            <a:extLst>
              <a:ext uri="{FF2B5EF4-FFF2-40B4-BE49-F238E27FC236}">
                <a16:creationId xmlns:a16="http://schemas.microsoft.com/office/drawing/2014/main" id="{6202AA22-B153-8042-957F-CE3C9A1B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656" y="0"/>
            <a:ext cx="11044131" cy="688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31DC719D-5B80-2247-9AF5-8A9AA5D9FEC4}"/>
              </a:ext>
            </a:extLst>
          </p:cNvPr>
          <p:cNvSpPr txBox="1">
            <a:spLocks/>
          </p:cNvSpPr>
          <p:nvPr/>
        </p:nvSpPr>
        <p:spPr>
          <a:xfrm>
            <a:off x="798452" y="2185319"/>
            <a:ext cx="7976754" cy="3709523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7213" indent="-557213" defTabSz="342900">
              <a:buFont typeface="+mj-lt"/>
              <a:buAutoNum type="arabicPeriod"/>
              <a:defRPr/>
            </a:pPr>
            <a:r>
              <a:rPr lang="da-DK" sz="2100" b="1" dirty="0">
                <a:solidFill>
                  <a:prstClr val="white"/>
                </a:solidFill>
                <a:latin typeface="Open Sans"/>
              </a:rPr>
              <a:t>Altid i bevægelse</a:t>
            </a:r>
          </a:p>
          <a:p>
            <a:pPr marL="557213" indent="-557213" defTabSz="342900">
              <a:buFont typeface="+mj-lt"/>
              <a:buAutoNum type="arabicPeriod"/>
              <a:defRPr/>
            </a:pPr>
            <a:endParaRPr lang="da-DK" sz="2100" b="1" dirty="0">
              <a:solidFill>
                <a:prstClr val="white"/>
              </a:solidFill>
              <a:latin typeface="Open Sans"/>
            </a:endParaRPr>
          </a:p>
          <a:p>
            <a:pPr marL="557213" indent="-557213" defTabSz="342900">
              <a:buFont typeface="+mj-lt"/>
              <a:buAutoNum type="arabicPeriod"/>
              <a:defRPr/>
            </a:pPr>
            <a:r>
              <a:rPr lang="da-DK" sz="2100" b="1" dirty="0">
                <a:solidFill>
                  <a:prstClr val="white"/>
                </a:solidFill>
                <a:latin typeface="Open Sans"/>
              </a:rPr>
              <a:t>Forudsigelig uforudsigelighed</a:t>
            </a:r>
          </a:p>
          <a:p>
            <a:pPr marL="557213" indent="-557213" defTabSz="342900">
              <a:buFont typeface="+mj-lt"/>
              <a:buAutoNum type="arabicPeriod"/>
              <a:defRPr/>
            </a:pPr>
            <a:endParaRPr lang="da-DK" sz="2100" b="1" dirty="0">
              <a:solidFill>
                <a:prstClr val="white"/>
              </a:solidFill>
              <a:latin typeface="Open Sans"/>
            </a:endParaRPr>
          </a:p>
          <a:p>
            <a:pPr marL="557213" indent="-557213" defTabSz="342900">
              <a:buFont typeface="+mj-lt"/>
              <a:buAutoNum type="arabicPeriod"/>
              <a:defRPr/>
            </a:pPr>
            <a:r>
              <a:rPr lang="da-DK" sz="2100" b="1" dirty="0">
                <a:solidFill>
                  <a:prstClr val="white"/>
                </a:solidFill>
                <a:latin typeface="Open Sans"/>
              </a:rPr>
              <a:t>Ingen er i fuld kontrol</a:t>
            </a:r>
          </a:p>
          <a:p>
            <a:pPr marL="557213" indent="-557213" defTabSz="342900">
              <a:buFont typeface="+mj-lt"/>
              <a:buAutoNum type="arabicPeriod"/>
              <a:defRPr/>
            </a:pPr>
            <a:endParaRPr lang="da-DK" sz="2100" b="1" dirty="0">
              <a:solidFill>
                <a:prstClr val="white"/>
              </a:solidFill>
              <a:latin typeface="Open Sans"/>
            </a:endParaRPr>
          </a:p>
          <a:p>
            <a:pPr marL="557213" indent="-557213" defTabSz="342900">
              <a:buFont typeface="+mj-lt"/>
              <a:buAutoNum type="arabicPeriod"/>
              <a:defRPr/>
            </a:pPr>
            <a:r>
              <a:rPr lang="da-DK" sz="2100" b="1" dirty="0">
                <a:solidFill>
                  <a:prstClr val="white"/>
                </a:solidFill>
                <a:latin typeface="Open Sans"/>
              </a:rPr>
              <a:t>Alle former og formes af helheden </a:t>
            </a:r>
          </a:p>
          <a:p>
            <a:pPr marL="0" indent="0" defTabSz="342900">
              <a:buNone/>
              <a:defRPr/>
            </a:pPr>
            <a:r>
              <a:rPr lang="da-DK" sz="2100" b="1" dirty="0">
                <a:solidFill>
                  <a:prstClr val="white"/>
                </a:solidFill>
                <a:latin typeface="Open Sans"/>
              </a:rPr>
              <a:t>																	</a:t>
            </a:r>
            <a:r>
              <a:rPr lang="da-DK" sz="1500" i="1" dirty="0" err="1">
                <a:solidFill>
                  <a:prstClr val="white"/>
                </a:solidFill>
                <a:latin typeface="Open Sans"/>
              </a:rPr>
              <a:t>Mowles</a:t>
            </a:r>
            <a:r>
              <a:rPr lang="da-DK" sz="1500" i="1" dirty="0">
                <a:solidFill>
                  <a:prstClr val="white"/>
                </a:solidFill>
                <a:latin typeface="Open Sans"/>
              </a:rPr>
              <a:t>, 2021</a:t>
            </a:r>
            <a:endParaRPr lang="da-DK" sz="1500" b="1" dirty="0">
              <a:solidFill>
                <a:prstClr val="white"/>
              </a:solidFill>
              <a:latin typeface="Open Sans"/>
            </a:endParaRPr>
          </a:p>
          <a:p>
            <a:pPr marL="557213" indent="-557213" defTabSz="342900">
              <a:buFont typeface="+mj-lt"/>
              <a:buAutoNum type="arabicPeriod"/>
              <a:defRPr/>
            </a:pPr>
            <a:endParaRPr lang="da-DK" sz="2100" b="1" dirty="0">
              <a:solidFill>
                <a:prstClr val="white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3198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2015-10-17 15.34.0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06841" y="0"/>
            <a:ext cx="14609621" cy="8034728"/>
          </a:xfrm>
        </p:spPr>
      </p:pic>
    </p:spTree>
    <p:extLst>
      <p:ext uri="{BB962C8B-B14F-4D97-AF65-F5344CB8AC3E}">
        <p14:creationId xmlns:p14="http://schemas.microsoft.com/office/powerpoint/2010/main" val="189896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2F73D-10DE-BB46-9ECB-CA9A4470D08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2706" name="Rectangle 1"/>
          <p:cNvSpPr>
            <a:spLocks/>
          </p:cNvSpPr>
          <p:nvPr/>
        </p:nvSpPr>
        <p:spPr bwMode="auto">
          <a:xfrm>
            <a:off x="1657350" y="1228725"/>
            <a:ext cx="58388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79" bIns="0" anchor="ctr"/>
          <a:lstStyle/>
          <a:p>
            <a:pPr marL="29766" algn="ctr"/>
            <a:r>
              <a:rPr lang="en-US" sz="33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Klik for at redigere titeltypografi i masteren</a:t>
            </a:r>
          </a:p>
        </p:txBody>
      </p:sp>
      <p:sp>
        <p:nvSpPr>
          <p:cNvPr id="72707" name="Rectangle 2"/>
          <p:cNvSpPr>
            <a:spLocks/>
          </p:cNvSpPr>
          <p:nvPr/>
        </p:nvSpPr>
        <p:spPr bwMode="auto">
          <a:xfrm>
            <a:off x="1143000" y="857250"/>
            <a:ext cx="6858000" cy="1428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a-DK" sz="1350"/>
          </a:p>
        </p:txBody>
      </p:sp>
      <p:sp>
        <p:nvSpPr>
          <p:cNvPr id="72708" name="Line 3"/>
          <p:cNvSpPr>
            <a:spLocks noChangeShapeType="1"/>
          </p:cNvSpPr>
          <p:nvPr/>
        </p:nvSpPr>
        <p:spPr bwMode="auto">
          <a:xfrm>
            <a:off x="7200900" y="5829300"/>
            <a:ext cx="628650" cy="11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a-DK" sz="1350"/>
          </a:p>
        </p:txBody>
      </p:sp>
      <p:sp>
        <p:nvSpPr>
          <p:cNvPr id="72709" name="Rectangle 4"/>
          <p:cNvSpPr>
            <a:spLocks/>
          </p:cNvSpPr>
          <p:nvPr/>
        </p:nvSpPr>
        <p:spPr bwMode="auto">
          <a:xfrm>
            <a:off x="4686300" y="5657850"/>
            <a:ext cx="3281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79" bIns="0"/>
          <a:lstStyle/>
          <a:p>
            <a:pPr marL="29766"/>
            <a:r>
              <a:rPr lang="en-US" sz="1050" i="1">
                <a:latin typeface="Garamond" charset="0"/>
                <a:ea typeface="ＭＳ Ｐゴシック" charset="0"/>
                <a:cs typeface="ＭＳ Ｐゴシック" charset="0"/>
                <a:sym typeface="Garamond" charset="0"/>
              </a:rPr>
              <a:t>Probana Management EPU modul 1 28.9.11</a:t>
            </a:r>
          </a:p>
        </p:txBody>
      </p:sp>
      <p:sp>
        <p:nvSpPr>
          <p:cNvPr id="7271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5900" y="2057400"/>
            <a:ext cx="6172200" cy="394335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30479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endParaRPr lang="da-DK">
              <a:latin typeface="Times New Roman" charset="0"/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72711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634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2C85F-487D-CF4B-9714-8CEE83D7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EABB72-C387-F142-95DE-7DEB02636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753E97E-35FB-F341-A4EE-4CB5572CCFB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31477" y="5637694"/>
            <a:ext cx="3834000" cy="135000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r>
              <a:rPr lang="da-DK" sz="1350">
                <a:solidFill>
                  <a:prstClr val="black"/>
                </a:solidFill>
                <a:latin typeface="Open Sans"/>
              </a:rPr>
              <a:t>Hillerød Kommune</a:t>
            </a:r>
            <a:endParaRPr lang="da-DK" sz="135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DC1F948-D470-4040-B3DC-C988266E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defRPr/>
            </a:pPr>
            <a:fld id="{859873C9-BF5D-4A9A-BB31-45BBB7BABAF7}" type="slidenum">
              <a:rPr lang="da-DK" sz="900">
                <a:solidFill>
                  <a:srgbClr val="687D93"/>
                </a:solidFill>
                <a:latin typeface="Open Sans"/>
              </a:rPr>
              <a:pPr algn="r" defTabSz="685800">
                <a:defRPr/>
              </a:pPr>
              <a:t>5</a:t>
            </a:fld>
            <a:endParaRPr lang="da-DK" sz="900" dirty="0">
              <a:solidFill>
                <a:srgbClr val="687D93"/>
              </a:solidFill>
              <a:latin typeface="Open Sans"/>
            </a:endParaRPr>
          </a:p>
        </p:txBody>
      </p:sp>
      <p:pic>
        <p:nvPicPr>
          <p:cNvPr id="6" name="Picture 2" descr="Uncategorized | History of Medicine Society">
            <a:extLst>
              <a:ext uri="{FF2B5EF4-FFF2-40B4-BE49-F238E27FC236}">
                <a16:creationId xmlns:a16="http://schemas.microsoft.com/office/drawing/2014/main" id="{8EC32045-7306-714C-B1D4-9DA0D921F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499" y="0"/>
            <a:ext cx="99084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3939AB73-98FE-EB49-11B2-2371259CE2CB}"/>
              </a:ext>
            </a:extLst>
          </p:cNvPr>
          <p:cNvSpPr txBox="1">
            <a:spLocks/>
          </p:cNvSpPr>
          <p:nvPr/>
        </p:nvSpPr>
        <p:spPr>
          <a:xfrm>
            <a:off x="6553200" y="6333891"/>
            <a:ext cx="4273723" cy="505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i="1" dirty="0">
                <a:solidFill>
                  <a:schemeClr val="bg1"/>
                </a:solidFill>
              </a:rPr>
              <a:t>Ide: Majken </a:t>
            </a:r>
            <a:r>
              <a:rPr lang="da-DK" sz="1600" i="1" dirty="0" err="1">
                <a:solidFill>
                  <a:schemeClr val="bg1"/>
                </a:solidFill>
              </a:rPr>
              <a:t>Askelund</a:t>
            </a:r>
            <a:endParaRPr lang="da-DK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3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aggrund">
            <a:extLst>
              <a:ext uri="{FF2B5EF4-FFF2-40B4-BE49-F238E27FC236}">
                <a16:creationId xmlns:a16="http://schemas.microsoft.com/office/drawing/2014/main" id="{1B3062DC-5755-CBB3-45B9-12A47B4E5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7250"/>
            <a:ext cx="6983242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E5349E-A371-6B42-9334-CBC0A6CF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86" y="1311176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Implementerings-antagelser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5D25A5-A059-8B4D-9906-5799F9F4B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026532"/>
            <a:ext cx="6587706" cy="41027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a-DK" sz="20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Det er muligt for ledere at planlægge og styre organisationen ved at bruge værktøjer som strategisk planlægning og implementering af politikker.</a:t>
            </a:r>
          </a:p>
          <a:p>
            <a:pPr>
              <a:lnSpc>
                <a:spcPct val="150000"/>
              </a:lnSpc>
            </a:pPr>
            <a:endParaRPr lang="da-DK" sz="20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Det er muligt for centrale beslutningstagere at udvikle politikker og procedurer (enkle regler), der så følges af dem, der er længere nede i organisationen, for herigennem at sikre produktionen af et ensartet output.</a:t>
            </a:r>
            <a:endParaRPr lang="da-DK" sz="2000" i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da-DK" sz="1500" i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da-DK" sz="1050" i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Norman, 2012, s. 194. Egen oversættelse citeret i Larsen og Jespersen </a:t>
            </a:r>
          </a:p>
          <a:p>
            <a:pPr algn="r"/>
            <a:r>
              <a:rPr lang="da-DK" sz="1050" i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”Pædagogisk grundlag – sådan ét skal vi da også have”, 2017</a:t>
            </a:r>
          </a:p>
        </p:txBody>
      </p:sp>
      <p:pic>
        <p:nvPicPr>
          <p:cNvPr id="25" name="Billede 24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36E46383-6F82-F7E7-268E-2C130157F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46885" y="2446633"/>
            <a:ext cx="2195376" cy="2215894"/>
          </a:xfrm>
          <a:prstGeom prst="rect">
            <a:avLst/>
          </a:prstGeom>
        </p:spPr>
      </p:pic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id="{D2EF3F62-E827-B62A-B445-1C81EC71E8C7}"/>
              </a:ext>
            </a:extLst>
          </p:cNvPr>
          <p:cNvCxnSpPr>
            <a:cxnSpLocks/>
          </p:cNvCxnSpPr>
          <p:nvPr/>
        </p:nvCxnSpPr>
        <p:spPr>
          <a:xfrm>
            <a:off x="8208404" y="2780928"/>
            <a:ext cx="0" cy="129614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18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aggrund">
            <a:extLst>
              <a:ext uri="{FF2B5EF4-FFF2-40B4-BE49-F238E27FC236}">
                <a16:creationId xmlns:a16="http://schemas.microsoft.com/office/drawing/2014/main" id="{1B3062DC-5755-CBB3-45B9-12A47B4E5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7250"/>
            <a:ext cx="6983242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E5349E-A371-6B42-9334-CBC0A6CF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49" y="1102569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Implementerings-dynamikker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5D25A5-A059-8B4D-9906-5799F9F4B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43300"/>
            <a:ext cx="5832648" cy="4102769"/>
          </a:xfrm>
        </p:spPr>
        <p:txBody>
          <a:bodyPr>
            <a:normAutofit/>
          </a:bodyPr>
          <a:lstStyle/>
          <a:p>
            <a:pPr lvl="0"/>
            <a:r>
              <a:rPr lang="da-DK" sz="20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Lederne havde ikke planlagt det ordentligt.</a:t>
            </a:r>
          </a:p>
          <a:p>
            <a:pPr lvl="0"/>
            <a:endParaRPr lang="da-DK" sz="20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da-DK" sz="20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Personalet udviste modstand mod forandringerne, udviste dårlige holdninger eller fortsatte blot, som de plejede</a:t>
            </a:r>
          </a:p>
          <a:p>
            <a:pPr lvl="0"/>
            <a:endParaRPr lang="da-DK" sz="20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2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Dem, der skulle gennemføre processen, har ikke gennemført den ordentligt.</a:t>
            </a:r>
            <a:endParaRPr lang="da-DK" sz="20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da-DK" sz="1200" i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da-DK" sz="1200" i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r">
              <a:buNone/>
            </a:pPr>
            <a:endParaRPr lang="da-DK" sz="1000" i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r">
              <a:buNone/>
            </a:pPr>
            <a:r>
              <a:rPr lang="da-DK" sz="1000" i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Norman, 2012, s. 194. Egen oversættelse citeret i Larsen og Jespersen </a:t>
            </a:r>
          </a:p>
          <a:p>
            <a:pPr marL="0" indent="0" algn="r">
              <a:buNone/>
            </a:pPr>
            <a:r>
              <a:rPr lang="da-DK" sz="1000" i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”Pædagogisk grundlag – sådan ét skal vi da også have”, 2017</a:t>
            </a:r>
          </a:p>
        </p:txBody>
      </p:sp>
      <p:pic>
        <p:nvPicPr>
          <p:cNvPr id="25" name="Billede 24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36E46383-6F82-F7E7-268E-2C130157F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46885" y="1776643"/>
            <a:ext cx="2195376" cy="2215894"/>
          </a:xfrm>
          <a:prstGeom prst="rect">
            <a:avLst/>
          </a:prstGeom>
        </p:spPr>
      </p:pic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330663E9-B2DD-9158-DC78-F282B508B612}"/>
              </a:ext>
            </a:extLst>
          </p:cNvPr>
          <p:cNvCxnSpPr>
            <a:cxnSpLocks/>
          </p:cNvCxnSpPr>
          <p:nvPr/>
        </p:nvCxnSpPr>
        <p:spPr>
          <a:xfrm>
            <a:off x="6228185" y="2470978"/>
            <a:ext cx="1116141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0F1C7466-BC2B-7564-E042-CDCFE4A15342}"/>
              </a:ext>
            </a:extLst>
          </p:cNvPr>
          <p:cNvCxnSpPr>
            <a:cxnSpLocks/>
          </p:cNvCxnSpPr>
          <p:nvPr/>
        </p:nvCxnSpPr>
        <p:spPr>
          <a:xfrm>
            <a:off x="6228185" y="3335074"/>
            <a:ext cx="1116141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uppe 7">
            <a:extLst>
              <a:ext uri="{FF2B5EF4-FFF2-40B4-BE49-F238E27FC236}">
                <a16:creationId xmlns:a16="http://schemas.microsoft.com/office/drawing/2014/main" id="{BCE136F3-F5E6-9E1F-FD51-BE7634FD79A4}"/>
              </a:ext>
            </a:extLst>
          </p:cNvPr>
          <p:cNvGrpSpPr/>
          <p:nvPr/>
        </p:nvGrpSpPr>
        <p:grpSpPr>
          <a:xfrm>
            <a:off x="6228184" y="3826126"/>
            <a:ext cx="2351364" cy="914400"/>
            <a:chOff x="6228184" y="3643244"/>
            <a:chExt cx="2351364" cy="914400"/>
          </a:xfrm>
        </p:grpSpPr>
        <p:cxnSp>
          <p:nvCxnSpPr>
            <p:cNvPr id="7" name="Lige pilforbindelse 6">
              <a:extLst>
                <a:ext uri="{FF2B5EF4-FFF2-40B4-BE49-F238E27FC236}">
                  <a16:creationId xmlns:a16="http://schemas.microsoft.com/office/drawing/2014/main" id="{452E2093-107D-A797-54AD-7418960E3A21}"/>
                </a:ext>
              </a:extLst>
            </p:cNvPr>
            <p:cNvCxnSpPr>
              <a:cxnSpLocks/>
            </p:cNvCxnSpPr>
            <p:nvPr/>
          </p:nvCxnSpPr>
          <p:spPr>
            <a:xfrm>
              <a:off x="6228184" y="3980284"/>
              <a:ext cx="1116141" cy="0"/>
            </a:xfrm>
            <a:prstGeom prst="straightConnector1">
              <a:avLst/>
            </a:prstGeom>
            <a:ln w="1270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3C1A1CB5-AE43-9550-5CBC-950D6635B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9598" y="3643244"/>
              <a:ext cx="86995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sz="5400" dirty="0">
                  <a:sym typeface="Webdings" pitchFamily="18" charset="2"/>
                </a:rPr>
                <a:t></a:t>
              </a:r>
              <a:endParaRPr lang="en-US" sz="5400" dirty="0">
                <a:sym typeface="Webdings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80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D6A7E-B67B-0443-98B8-9DDC0613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772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Hvorfor er det svært?</a:t>
            </a:r>
          </a:p>
        </p:txBody>
      </p:sp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8B5D6FC5-75D0-C347-8386-84FB3196EB82}"/>
              </a:ext>
            </a:extLst>
          </p:cNvPr>
          <p:cNvSpPr/>
          <p:nvPr/>
        </p:nvSpPr>
        <p:spPr>
          <a:xfrm>
            <a:off x="258895" y="1449423"/>
            <a:ext cx="4338578" cy="495137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Samtaler der har potentiale til at skabe forandringer: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udfordrer eksisterende magt-relationer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 skabe frygt for eksklusion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udfordrer vores identitets-følelse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vækker angst på et eksistentielt niveau og fremprovokerer forsvar</a:t>
            </a:r>
          </a:p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Afrundet rektangel 5">
            <a:extLst>
              <a:ext uri="{FF2B5EF4-FFF2-40B4-BE49-F238E27FC236}">
                <a16:creationId xmlns:a16="http://schemas.microsoft.com/office/drawing/2014/main" id="{5F48075D-3C54-254F-9414-EC35FAE9E3C5}"/>
              </a:ext>
            </a:extLst>
          </p:cNvPr>
          <p:cNvSpPr/>
          <p:nvPr/>
        </p:nvSpPr>
        <p:spPr>
          <a:xfrm>
            <a:off x="4791133" y="1449424"/>
            <a:ext cx="4138863" cy="4951375"/>
          </a:xfrm>
          <a:prstGeom prst="roundRect">
            <a:avLst/>
          </a:prstGeom>
          <a:solidFill>
            <a:schemeClr val="bg1"/>
          </a:solidFill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Skam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Skuffelse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Følelse af inkompetence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Eksklusion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Identitet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Magt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925106" y="5838399"/>
            <a:ext cx="2247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Stacey</a:t>
            </a:r>
            <a:r>
              <a:rPr kumimoji="0" lang="da-DK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2003 s.80. </a:t>
            </a:r>
          </a:p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Egen oversættelse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0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AF43017B-0F80-9D1F-9CDD-D5D2F74EA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4" y="1309576"/>
            <a:ext cx="6084168" cy="986182"/>
          </a:xfrm>
        </p:spPr>
        <p:txBody>
          <a:bodyPr/>
          <a:lstStyle/>
          <a:p>
            <a:pPr algn="ctr"/>
            <a:r>
              <a:rPr lang="da-DK" sz="4000" dirty="0"/>
              <a:t>Identitet</a:t>
            </a:r>
          </a:p>
        </p:txBody>
      </p:sp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B1731D60-6EF1-199C-A4E5-6083ACF4D0B8}"/>
              </a:ext>
            </a:extLst>
          </p:cNvPr>
          <p:cNvSpPr/>
          <p:nvPr/>
        </p:nvSpPr>
        <p:spPr>
          <a:xfrm>
            <a:off x="6480212" y="1309576"/>
            <a:ext cx="2412268" cy="424366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‘Being with oneself in another’ </a:t>
            </a:r>
          </a:p>
          <a:p>
            <a:pPr algn="ctr"/>
            <a:r>
              <a:rPr lang="en-GB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Hegel</a:t>
            </a:r>
            <a:endParaRPr lang="en-GB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lede 9" descr="Et billede, der indeholder håndskrift, tekst, Font/skrifttype, kalligrafi&#10;&#10;Automatisk genereret beskrivelse">
            <a:extLst>
              <a:ext uri="{FF2B5EF4-FFF2-40B4-BE49-F238E27FC236}">
                <a16:creationId xmlns:a16="http://schemas.microsoft.com/office/drawing/2014/main" id="{08E9E76E-650A-59DB-A87E-BF3C3A2D4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04"/>
          <a:stretch/>
        </p:blipFill>
        <p:spPr>
          <a:xfrm>
            <a:off x="431542" y="2259390"/>
            <a:ext cx="3428434" cy="28718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9C250E65-C46C-20AF-542D-1CBDC2005802}"/>
              </a:ext>
            </a:extLst>
          </p:cNvPr>
          <p:cNvSpPr/>
          <p:nvPr/>
        </p:nvSpPr>
        <p:spPr>
          <a:xfrm>
            <a:off x="7889966" y="5969726"/>
            <a:ext cx="1724297" cy="1071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Billede 4" descr="Et billede, der indeholder håndskrift, tekst, Font/skrifttype, kalligrafi&#10;&#10;Automatisk genereret beskrivelse">
            <a:extLst>
              <a:ext uri="{FF2B5EF4-FFF2-40B4-BE49-F238E27FC236}">
                <a16:creationId xmlns:a16="http://schemas.microsoft.com/office/drawing/2014/main" id="{E9436054-21AD-89ED-B1BF-AE16610B0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95" t="63120"/>
          <a:stretch/>
        </p:blipFill>
        <p:spPr>
          <a:xfrm>
            <a:off x="3603607" y="4098187"/>
            <a:ext cx="2203239" cy="1059129"/>
          </a:xfrm>
          <a:prstGeom prst="rect">
            <a:avLst/>
          </a:prstGeom>
        </p:spPr>
      </p:pic>
      <p:pic>
        <p:nvPicPr>
          <p:cNvPr id="6" name="Billede 5" descr="Et billede, der indeholder håndskrift, tekst, Font/skrifttype, kalligrafi&#10;&#10;Automatisk genereret beskrivelse">
            <a:extLst>
              <a:ext uri="{FF2B5EF4-FFF2-40B4-BE49-F238E27FC236}">
                <a16:creationId xmlns:a16="http://schemas.microsoft.com/office/drawing/2014/main" id="{FCDFD6AC-CCFD-CA9B-C1BA-A36902473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95" t="32411" b="36203"/>
          <a:stretch/>
        </p:blipFill>
        <p:spPr>
          <a:xfrm>
            <a:off x="3620504" y="3244621"/>
            <a:ext cx="2203239" cy="901337"/>
          </a:xfrm>
          <a:prstGeom prst="rect">
            <a:avLst/>
          </a:prstGeom>
        </p:spPr>
      </p:pic>
      <p:pic>
        <p:nvPicPr>
          <p:cNvPr id="7" name="Billede 6" descr="Et billede, der indeholder håndskrift, tekst, Font/skrifttype, kalligrafi&#10;&#10;Automatisk genereret beskrivelse">
            <a:extLst>
              <a:ext uri="{FF2B5EF4-FFF2-40B4-BE49-F238E27FC236}">
                <a16:creationId xmlns:a16="http://schemas.microsoft.com/office/drawing/2014/main" id="{F0DD129A-64D0-E1EF-4C41-C1308C99B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95" b="63595"/>
          <a:stretch/>
        </p:blipFill>
        <p:spPr>
          <a:xfrm>
            <a:off x="3637401" y="2295758"/>
            <a:ext cx="2203239" cy="10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1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9049477"/>
</p:tagLst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6214</TotalTime>
  <Words>522</Words>
  <Application>Microsoft Macintosh PowerPoint</Application>
  <PresentationFormat>Skærmshow (4:3)</PresentationFormat>
  <Paragraphs>121</Paragraphs>
  <Slides>13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6" baseType="lpstr">
      <vt:lpstr>ＭＳ Ｐゴシック</vt:lpstr>
      <vt:lpstr>.AppleSystemUIFontRounded</vt:lpstr>
      <vt:lpstr>Arial</vt:lpstr>
      <vt:lpstr>Avenir Black</vt:lpstr>
      <vt:lpstr>Calibri</vt:lpstr>
      <vt:lpstr>Garamond</vt:lpstr>
      <vt:lpstr>Georgia</vt:lpstr>
      <vt:lpstr>Open Sans</vt:lpstr>
      <vt:lpstr>Symbol</vt:lpstr>
      <vt:lpstr>Times New Roman</vt:lpstr>
      <vt:lpstr>Verdana</vt:lpstr>
      <vt:lpstr>Webdings</vt:lpstr>
      <vt:lpstr>Kontortema</vt:lpstr>
      <vt:lpstr>Det komplekse samarbejde med borgere og samarbejdspartnere  ALF 18.3.24</vt:lpstr>
      <vt:lpstr>PowerPoint-præsentation</vt:lpstr>
      <vt:lpstr>PowerPoint-præsentation</vt:lpstr>
      <vt:lpstr>PowerPoint-præsentation</vt:lpstr>
      <vt:lpstr>PowerPoint-præsentation</vt:lpstr>
      <vt:lpstr>Implementerings-antagelser</vt:lpstr>
      <vt:lpstr>Implementerings-dynamikker</vt:lpstr>
      <vt:lpstr>Hvorfor er det svært?</vt:lpstr>
      <vt:lpstr>Identitet</vt:lpstr>
      <vt:lpstr>Udviklingsarbejde handler også om følelser</vt:lpstr>
      <vt:lpstr>Afmagtens dynamik</vt:lpstr>
      <vt:lpstr>PowerPoint-præsentation</vt:lpstr>
      <vt:lpstr>PowerPoint-præsentation</vt:lpstr>
    </vt:vector>
  </TitlesOfParts>
  <Company>Raison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Sune Bjørn Larsen</dc:creator>
  <cp:lastModifiedBy>Sune Bjørn Larsen</cp:lastModifiedBy>
  <cp:revision>125</cp:revision>
  <cp:lastPrinted>2022-11-21T06:59:43Z</cp:lastPrinted>
  <dcterms:created xsi:type="dcterms:W3CDTF">2017-08-04T07:52:49Z</dcterms:created>
  <dcterms:modified xsi:type="dcterms:W3CDTF">2024-03-19T07:27:11Z</dcterms:modified>
</cp:coreProperties>
</file>