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708" r:id="rId3"/>
    <p:sldId id="669" r:id="rId4"/>
    <p:sldId id="672" r:id="rId5"/>
    <p:sldId id="674" r:id="rId6"/>
    <p:sldId id="673" r:id="rId7"/>
    <p:sldId id="713" r:id="rId8"/>
    <p:sldId id="682" r:id="rId9"/>
    <p:sldId id="329" r:id="rId10"/>
    <p:sldId id="709" r:id="rId11"/>
    <p:sldId id="685" r:id="rId12"/>
    <p:sldId id="710" r:id="rId13"/>
    <p:sldId id="711" r:id="rId14"/>
    <p:sldId id="671" r:id="rId15"/>
    <p:sldId id="714" r:id="rId16"/>
    <p:sldId id="670" r:id="rId1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9281" autoAdjust="0"/>
  </p:normalViewPr>
  <p:slideViewPr>
    <p:cSldViewPr snapToGrid="0">
      <p:cViewPr varScale="1">
        <p:scale>
          <a:sx n="57" d="100"/>
          <a:sy n="57" d="100"/>
        </p:scale>
        <p:origin x="16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3CD14-3E9C-44AD-9F0D-F9C049F7E162}" type="datetimeFigureOut">
              <a:rPr lang="da-DK" smtClean="0"/>
              <a:t>15-04-2024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85BA4-D973-4CD4-8FBA-0C0365A0296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4391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485AA-9867-43D3-AF51-C548C539682B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6774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85BA4-D973-4CD4-8FBA-0C0365A0296D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024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85BA4-D973-4CD4-8FBA-0C0365A0296D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653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85BA4-D973-4CD4-8FBA-0C0365A0296D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539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85BA4-D973-4CD4-8FBA-0C0365A0296D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5729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85BA4-D973-4CD4-8FBA-0C0365A0296D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7224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85BA4-D973-4CD4-8FBA-0C0365A0296D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211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85BA4-D973-4CD4-8FBA-0C0365A0296D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2267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85BA4-D973-4CD4-8FBA-0C0365A0296D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1674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5DAE1-4DBC-4EBB-A0F7-2243D879E830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4289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5DAE1-4DBC-4EBB-A0F7-2243D879E830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6502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85BA4-D973-4CD4-8FBA-0C0365A0296D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0417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85BA4-D973-4CD4-8FBA-0C0365A0296D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8487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F3954D-6A4F-765E-E2AC-DFD99C514C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5A12384-DFFD-3BDB-EDD6-D0ECD4C6D1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8A64782-F347-0071-6319-207D3190B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4AA7-361F-4F0F-9CC2-3B04CC786196}" type="datetimeFigureOut">
              <a:rPr lang="da-DK" smtClean="0"/>
              <a:t>15-04-2024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20C578-CF24-8F08-0A5D-2015F5AA5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83AD392-EB66-C2C0-F7A9-EF722CC8A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64C7-0477-4469-9F4A-D07179577FF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586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8617F8-C2ED-E41F-9163-3545B67A4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5A0F3F2-2E1A-0F95-B413-23AA9627D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A2BC7FF-A2AC-8868-37E3-1788AB0DD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4AA7-361F-4F0F-9CC2-3B04CC786196}" type="datetimeFigureOut">
              <a:rPr lang="da-DK" smtClean="0"/>
              <a:t>15-04-2024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1B4BB21-FB41-79EE-EDAE-3532C4A23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770283E-4747-6656-03D1-68D59C64A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64C7-0477-4469-9F4A-D07179577FF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3398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8C86159-6820-B033-9CB8-C6D05FFA23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8A70ED7-72D1-C3F3-4EE8-67AE4114B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3A1BF8F-5775-C84B-8A60-A0B973CC2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4AA7-361F-4F0F-9CC2-3B04CC786196}" type="datetimeFigureOut">
              <a:rPr lang="da-DK" smtClean="0"/>
              <a:t>15-04-2024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52EB22F-F62E-D5F4-F282-65195B78A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0F0E8D-C8F4-C9CE-2077-A32BE046A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64C7-0477-4469-9F4A-D07179577FF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9670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verskrift og tekst bullit-form_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000" y="1187725"/>
            <a:ext cx="10080000" cy="89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720000" y="2159002"/>
            <a:ext cx="10080000" cy="4031067"/>
          </a:xfrm>
        </p:spPr>
        <p:txBody>
          <a:bodyPr/>
          <a:lstStyle>
            <a:lvl1pPr marL="457109" indent="-457109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 marL="3159479" indent="-285693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a-DK" altLang="da-DK" dirty="0"/>
              <a:t>skriv tekst i </a:t>
            </a:r>
            <a:r>
              <a:rPr lang="da-DK" altLang="da-DK" dirty="0" err="1"/>
              <a:t>bullit</a:t>
            </a:r>
            <a:r>
              <a:rPr lang="da-DK" altLang="da-DK" dirty="0"/>
              <a:t>-form</a:t>
            </a:r>
          </a:p>
          <a:p>
            <a:pPr lvl="2"/>
            <a:r>
              <a:rPr lang="da-DK" altLang="da-DK" dirty="0"/>
              <a:t>andet niveau</a:t>
            </a:r>
          </a:p>
          <a:p>
            <a:pPr lvl="3"/>
            <a:r>
              <a:rPr lang="da-DK" altLang="da-DK" dirty="0"/>
              <a:t>tredje niveau</a:t>
            </a:r>
          </a:p>
          <a:p>
            <a:pPr lvl="4"/>
            <a:r>
              <a:rPr lang="da-DK" altLang="da-DK" dirty="0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200116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C8DA84-19A0-9A56-7934-A4D94558B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80B3747-2280-6D74-E45A-2F8644EE1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7A60CDD-A73D-A98D-DB5C-09313209E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4AA7-361F-4F0F-9CC2-3B04CC786196}" type="datetimeFigureOut">
              <a:rPr lang="da-DK" smtClean="0"/>
              <a:t>15-04-2024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40A944F-6A0D-676D-341B-BE8C36918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D714BB9-F328-B3BE-9C43-583108A80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64C7-0477-4469-9F4A-D07179577FF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7669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5BFD4C-89F4-18D2-B68A-E42F763F6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907D774-CDDA-EDB1-6E3C-B64192F54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69BD88-0556-033F-DE81-C006A9B19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4AA7-361F-4F0F-9CC2-3B04CC786196}" type="datetimeFigureOut">
              <a:rPr lang="da-DK" smtClean="0"/>
              <a:t>15-04-2024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D44EC3B-78FC-615D-80A7-A14B7E0BF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B67D6EC-B000-54F4-3481-507A38F6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64C7-0477-4469-9F4A-D07179577FF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6115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B0E521-6537-50A6-D8B9-D4688FC76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F13EE5E-A3F7-F564-0638-89E9A408D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C3BB8D2-CC2D-20B9-E001-EA18D8CEB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B61CDEB-FFAA-C8C9-7B9D-9980F413A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4AA7-361F-4F0F-9CC2-3B04CC786196}" type="datetimeFigureOut">
              <a:rPr lang="da-DK" smtClean="0"/>
              <a:t>15-04-2024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1E22F2A-C228-3174-4586-199D2365B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448C1E3-F1E1-1516-A379-A175F50A2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64C7-0477-4469-9F4A-D07179577FF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621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A0871-2911-D5C1-40D0-107B4958D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54071CD-8CEF-E513-8FDF-E7251F69A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0357EDF-1BE0-C1C1-8DBD-8D757F6DF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2D3EABE-1C85-5007-3A14-4D1FC4E856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7340325-694F-1EBC-D5D7-DCE78D2658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0D89FDF-2F9F-0423-0985-B613AA04D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4AA7-361F-4F0F-9CC2-3B04CC786196}" type="datetimeFigureOut">
              <a:rPr lang="da-DK" smtClean="0"/>
              <a:t>15-04-2024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CEA4EA62-DE43-F0D7-B669-7A19334FB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F694B5ED-8AEB-104E-20D8-724D07F6F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64C7-0477-4469-9F4A-D07179577FF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640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81DAB4-9440-CB37-E493-6D5CC6FC0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39741AF-D919-EFA9-F304-3388DCA2B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4AA7-361F-4F0F-9CC2-3B04CC786196}" type="datetimeFigureOut">
              <a:rPr lang="da-DK" smtClean="0"/>
              <a:t>15-04-2024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63EA979-D007-79B6-A812-ED62A2A2D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066A7CD-9975-63AF-9E09-17A5F61EF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64C7-0477-4469-9F4A-D07179577FF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960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3A3ED79-8186-ECE6-2DB9-6099F50F8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4AA7-361F-4F0F-9CC2-3B04CC786196}" type="datetimeFigureOut">
              <a:rPr lang="da-DK" smtClean="0"/>
              <a:t>15-04-2024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772F8D7-4D13-4F00-0446-6F2822030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723D0F0-E2A8-687B-4A85-57EC9DC05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64C7-0477-4469-9F4A-D07179577FF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7914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51B506-9A9C-E8B8-3FCB-7244D37D8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CAC9860-86A3-A950-1E34-64D62F0D2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B1DE0A9-48E7-D0BF-37D3-4BEBBE43E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9B270EC-521D-8E4A-A540-165EC067C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4AA7-361F-4F0F-9CC2-3B04CC786196}" type="datetimeFigureOut">
              <a:rPr lang="da-DK" smtClean="0"/>
              <a:t>15-04-2024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AD0B8D6-1294-02CB-E20F-025E88AA9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1F9010F-9FB2-31FD-3C04-647F509D1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64C7-0477-4469-9F4A-D07179577FF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3558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70CB71-C8F9-B2DF-97DF-D0AA203AA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A92AF596-A6F9-343A-B2AD-0B0DC56F3B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A938F69-1950-1C1B-E0AA-FA6440A39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4BB9757-F696-A76D-B560-BF3FEDF10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4AA7-361F-4F0F-9CC2-3B04CC786196}" type="datetimeFigureOut">
              <a:rPr lang="da-DK" smtClean="0"/>
              <a:t>15-04-2024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5896A84-08F6-4746-E021-C3DB9FD4E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D76CCD6-E534-F2E9-3916-0EFBE95CB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64C7-0477-4469-9F4A-D07179577FF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853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8CD8D30-3591-0D13-B9A5-62F54D2E8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B6DD518-94BB-A1A8-D738-21889FF31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3579E6-A952-066C-5AE6-E156707DDC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14AA7-361F-4F0F-9CC2-3B04CC786196}" type="datetimeFigureOut">
              <a:rPr lang="da-DK" smtClean="0"/>
              <a:t>15-04-2024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A3EAE10-2355-0D35-7966-4A7314054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1718AAD-5C15-69AC-3B51-1777E0C46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564C7-0477-4469-9F4A-D07179577FF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492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CB798B-46C2-09D4-1A94-9D6A88B95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6516" y="1681162"/>
            <a:ext cx="9144000" cy="1051898"/>
          </a:xfrm>
        </p:spPr>
        <p:txBody>
          <a:bodyPr/>
          <a:lstStyle/>
          <a:p>
            <a:r>
              <a:rPr lang="da-DK" dirty="0" err="1"/>
              <a:t>Læbe-ganespalte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529425B-B499-6999-B0C5-4B66818C2B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0271" y="4832863"/>
            <a:ext cx="10176387" cy="1528608"/>
          </a:xfrm>
        </p:spPr>
        <p:txBody>
          <a:bodyPr/>
          <a:lstStyle/>
          <a:p>
            <a:pPr algn="l"/>
            <a:r>
              <a:rPr lang="da-DK" dirty="0"/>
              <a:t>Laura Lund Kuhlmann, audiologopæd, </a:t>
            </a:r>
            <a:r>
              <a:rPr lang="da-DK" dirty="0" err="1"/>
              <a:t>Læbe-Ganespalte</a:t>
            </a:r>
            <a:r>
              <a:rPr lang="da-DK" dirty="0"/>
              <a:t> Centret i Hellerup</a:t>
            </a:r>
          </a:p>
          <a:p>
            <a:pPr algn="l"/>
            <a:r>
              <a:rPr lang="da-DK" dirty="0"/>
              <a:t>Joan Bogh Nielsen, audiologopæd, Ganespalteafdelingen i Århus</a:t>
            </a:r>
          </a:p>
          <a:p>
            <a:pPr algn="l"/>
            <a:r>
              <a:rPr lang="da-DK" dirty="0"/>
              <a:t>ALF-konferencen, Hotel Nyborg Strand den 18. marts 2024.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40954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73CC44-65FF-FD1C-4785-6ACDE7B87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548" y="2302080"/>
            <a:ext cx="10515600" cy="1325563"/>
          </a:xfrm>
        </p:spPr>
        <p:txBody>
          <a:bodyPr/>
          <a:lstStyle/>
          <a:p>
            <a:pPr algn="ctr"/>
            <a:r>
              <a:rPr lang="da-DK" dirty="0"/>
              <a:t>/m/ vs. /b/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A801ED4-F9DC-5C90-9457-14A612CAF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Picture 2" descr="Detective Work and Data Help Detect VPD | Gillette Children's">
            <a:extLst>
              <a:ext uri="{FF2B5EF4-FFF2-40B4-BE49-F238E27FC236}">
                <a16:creationId xmlns:a16="http://schemas.microsoft.com/office/drawing/2014/main" id="{46F5196C-BA4E-88F6-0FA7-E864F247C4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2" r="55357" b="16360"/>
          <a:stretch/>
        </p:blipFill>
        <p:spPr bwMode="auto">
          <a:xfrm flipH="1">
            <a:off x="449077" y="1555790"/>
            <a:ext cx="4167138" cy="374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13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EFB237-CA4F-950E-9334-F7905034A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Lytning – dreng 3;5 år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4CBB930-D811-8C7E-13DD-FF84EB112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  <a:p>
            <a:r>
              <a:rPr lang="da-DK" dirty="0"/>
              <a:t>Hvilke konsonanter hører I?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1030" name="Picture 6" descr="Vector Illustration Cartoon Little Boy Playing Soccer Stock Vector by  ©Mimosastudio 478595884">
            <a:extLst>
              <a:ext uri="{FF2B5EF4-FFF2-40B4-BE49-F238E27FC236}">
                <a16:creationId xmlns:a16="http://schemas.microsoft.com/office/drawing/2014/main" id="{4185D76D-F701-42EB-3562-93C90C18BD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 bwMode="auto">
          <a:xfrm>
            <a:off x="6332895" y="1334247"/>
            <a:ext cx="3717824" cy="255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925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EFB237-CA4F-950E-9334-F7905034A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Lytning – dreng 3;0 år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4CBB930-D811-8C7E-13DD-FF84EB112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  <a:p>
            <a:r>
              <a:rPr lang="da-DK" dirty="0"/>
              <a:t>Hvilke konsonanter hører I?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2050" name="Picture 2" descr="Premium Photo | 3d illustration of a cute 3 year old latin boy writing  cartoon style AI Generated">
            <a:extLst>
              <a:ext uri="{FF2B5EF4-FFF2-40B4-BE49-F238E27FC236}">
                <a16:creationId xmlns:a16="http://schemas.microsoft.com/office/drawing/2014/main" id="{3248E8E2-B13C-9345-39DC-CB5905ADF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509" y="2327789"/>
            <a:ext cx="3106839" cy="310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410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EFB237-CA4F-950E-9334-F7905034A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Lytning – pige 3;11 år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4CBB930-D811-8C7E-13DD-FF84EB112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  <a:p>
            <a:r>
              <a:rPr lang="da-DK" dirty="0"/>
              <a:t>Hvilke konsonanter hører I?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3074" name="Picture 2" descr="3 year old girl Vectors &amp; Illustrations for Free Download | Freepik">
            <a:extLst>
              <a:ext uri="{FF2B5EF4-FFF2-40B4-BE49-F238E27FC236}">
                <a16:creationId xmlns:a16="http://schemas.microsoft.com/office/drawing/2014/main" id="{EC9093E6-3828-46DC-01F0-7BE316FA8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908" y="1259143"/>
            <a:ext cx="2375873" cy="3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295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A4ED72-3AAD-C3A9-57A2-B4F4BFCEF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35200"/>
          </a:xfrm>
        </p:spPr>
        <p:txBody>
          <a:bodyPr/>
          <a:lstStyle/>
          <a:p>
            <a:r>
              <a:rPr lang="da-DK" dirty="0" err="1"/>
              <a:t>Babblarna</a:t>
            </a:r>
            <a:r>
              <a:rPr lang="da-DK" dirty="0"/>
              <a:t>? </a:t>
            </a:r>
          </a:p>
        </p:txBody>
      </p:sp>
      <p:pic>
        <p:nvPicPr>
          <p:cNvPr id="1026" name="Picture 2" descr="Babblarna sprogtræning - Plastfigurer">
            <a:extLst>
              <a:ext uri="{FF2B5EF4-FFF2-40B4-BE49-F238E27FC236}">
                <a16:creationId xmlns:a16="http://schemas.microsoft.com/office/drawing/2014/main" id="{C8110BBD-23AF-B592-8502-9390F4428B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4" t="10606" r="10714" b="10381"/>
          <a:stretch/>
        </p:blipFill>
        <p:spPr bwMode="auto">
          <a:xfrm>
            <a:off x="3625293" y="511532"/>
            <a:ext cx="1959429" cy="129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rygemærke rød bil bobbel 7,5x5,5 cm I Hurtig levering">
            <a:extLst>
              <a:ext uri="{FF2B5EF4-FFF2-40B4-BE49-F238E27FC236}">
                <a16:creationId xmlns:a16="http://schemas.microsoft.com/office/drawing/2014/main" id="{712DAB64-2751-5FFA-DC47-311983F54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5852" r="5091" b="14347"/>
          <a:stretch/>
        </p:blipFill>
        <p:spPr bwMode="auto">
          <a:xfrm>
            <a:off x="5116286" y="2567419"/>
            <a:ext cx="1592796" cy="121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ord Møbel Skåret Ud - Gratis vektor grafik på Pixabay - Pixabay">
            <a:extLst>
              <a:ext uri="{FF2B5EF4-FFF2-40B4-BE49-F238E27FC236}">
                <a16:creationId xmlns:a16="http://schemas.microsoft.com/office/drawing/2014/main" id="{284A1B63-0336-8207-B480-0E078AEAA6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946" y="4069096"/>
            <a:ext cx="1495479" cy="124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lodsmajor mini - Køb online til kun kr. 39.95">
            <a:extLst>
              <a:ext uri="{FF2B5EF4-FFF2-40B4-BE49-F238E27FC236}">
                <a16:creationId xmlns:a16="http://schemas.microsoft.com/office/drawing/2014/main" id="{C0892381-992C-8A09-9E8D-AFF58E6DB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127" y="371797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lakat Tegning Teddy - PIXERS.DK">
            <a:extLst>
              <a:ext uri="{FF2B5EF4-FFF2-40B4-BE49-F238E27FC236}">
                <a16:creationId xmlns:a16="http://schemas.microsoft.com/office/drawing/2014/main" id="{3E592D86-67D6-61B0-514E-005A0FE93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70" y="3717977"/>
            <a:ext cx="1592796" cy="159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1,735 Cartoon Image Car Horn Royalty-Free Photos and Stock Images |  Shutterstock">
            <a:extLst>
              <a:ext uri="{FF2B5EF4-FFF2-40B4-BE49-F238E27FC236}">
                <a16:creationId xmlns:a16="http://schemas.microsoft.com/office/drawing/2014/main" id="{2E565B18-F9A8-86EC-DBF8-D97AD0F155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2"/>
          <a:stretch/>
        </p:blipFill>
        <p:spPr bwMode="auto">
          <a:xfrm>
            <a:off x="4842647" y="4758813"/>
            <a:ext cx="1592796" cy="141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llustration of an emergency ambulance with lit siren light, on a white  background. Stock Vector by ©ronleishman 14004808">
            <a:extLst>
              <a:ext uri="{FF2B5EF4-FFF2-40B4-BE49-F238E27FC236}">
                <a16:creationId xmlns:a16="http://schemas.microsoft.com/office/drawing/2014/main" id="{5D7232D1-1AC5-8DB6-6A4B-D127DB2C9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937" y="1482725"/>
            <a:ext cx="1637752" cy="150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9C7D694D-5DE5-C370-EC0D-78831EC52A94}"/>
              </a:ext>
            </a:extLst>
          </p:cNvPr>
          <p:cNvSpPr txBox="1"/>
          <p:nvPr/>
        </p:nvSpPr>
        <p:spPr>
          <a:xfrm>
            <a:off x="838200" y="2684208"/>
            <a:ext cx="42780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dirty="0">
                <a:latin typeface="+mj-lt"/>
              </a:rPr>
              <a:t>Eller bare: 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5372EBA-150E-1605-34A6-32A9DAEDA13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14905" t="-49145" r="-74130" b="66620"/>
          <a:stretch/>
        </p:blipFill>
        <p:spPr>
          <a:xfrm>
            <a:off x="5439811" y="2567419"/>
            <a:ext cx="1269271" cy="1768607"/>
          </a:xfrm>
          <a:prstGeom prst="rect">
            <a:avLst/>
          </a:prstGeom>
        </p:spPr>
      </p:pic>
      <p:pic>
        <p:nvPicPr>
          <p:cNvPr id="6" name="Picture 4" descr="funny little boy perched on chair - Stock Illustration [9719201] - PIXTA">
            <a:extLst>
              <a:ext uri="{FF2B5EF4-FFF2-40B4-BE49-F238E27FC236}">
                <a16:creationId xmlns:a16="http://schemas.microsoft.com/office/drawing/2014/main" id="{BB2D6077-9E86-0544-47B3-027D243169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5" r="23990" b="9533"/>
          <a:stretch/>
        </p:blipFill>
        <p:spPr bwMode="auto">
          <a:xfrm>
            <a:off x="3174248" y="3783433"/>
            <a:ext cx="1045555" cy="197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g Pige Peger Siger Næse Taleboble Illustration Fra Navngivning Ansigt  Stock-vektor af ©yayayoyo 347974394">
            <a:extLst>
              <a:ext uri="{FF2B5EF4-FFF2-40B4-BE49-F238E27FC236}">
                <a16:creationId xmlns:a16="http://schemas.microsoft.com/office/drawing/2014/main" id="{48E17AAD-DDCE-D8D8-288C-242A79562A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64" b="7475"/>
          <a:stretch/>
        </p:blipFill>
        <p:spPr bwMode="auto">
          <a:xfrm>
            <a:off x="6944613" y="1042220"/>
            <a:ext cx="1733550" cy="141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335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237291-9925-FA68-6780-5E2911BCE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Eksempel på intervention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112B8F3-2689-C870-9FBF-501FE6EDF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1;8 mdr. gammel dreng</a:t>
            </a:r>
          </a:p>
        </p:txBody>
      </p:sp>
      <p:pic>
        <p:nvPicPr>
          <p:cNvPr id="3076" name="Picture 4" descr="Køb Bruder - JCB Rendegraver med Frontlæsser (2428)">
            <a:extLst>
              <a:ext uri="{FF2B5EF4-FFF2-40B4-BE49-F238E27FC236}">
                <a16:creationId xmlns:a16="http://schemas.microsoft.com/office/drawing/2014/main" id="{E13ACB8E-CD8D-580A-4C28-F9DFC64C7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594" y="3748395"/>
            <a:ext cx="3910406" cy="242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ig Pop It Fidget Toys, 100 Bubble Pop Its Fidgets Popit Popits  Børnelegetøj til piger Drenge, Teenagere Voksne, Kæmpe Figit Poppet  Sensorisk Legetøj Popper Kæmpe | Fruugo DK">
            <a:extLst>
              <a:ext uri="{FF2B5EF4-FFF2-40B4-BE49-F238E27FC236}">
                <a16:creationId xmlns:a16="http://schemas.microsoft.com/office/drawing/2014/main" id="{76413DD7-6544-8953-1565-CB312CEF2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175" y="2271842"/>
            <a:ext cx="2919412" cy="280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959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A7F31B-FCF3-E17A-52E4-2C31444FB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Take-home message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5B31AD9-6C9F-62AE-B0ED-8D19A765D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Er der ingen </a:t>
            </a:r>
            <a:r>
              <a:rPr lang="da-DK" dirty="0" err="1"/>
              <a:t>obstruenter</a:t>
            </a:r>
            <a:r>
              <a:rPr lang="da-DK" dirty="0"/>
              <a:t>/orale konsonanter i det lille barns tale, henvis da til et ganespaltecenter, da der kan være tale om nedsat ganefunktion.</a:t>
            </a:r>
          </a:p>
        </p:txBody>
      </p:sp>
    </p:spTree>
    <p:extLst>
      <p:ext uri="{BB962C8B-B14F-4D97-AF65-F5344CB8AC3E}">
        <p14:creationId xmlns:p14="http://schemas.microsoft.com/office/powerpoint/2010/main" val="291295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3CB74A-9A0B-2643-641B-7FD22E5E6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Formålet med i dag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C7DBE66-6CB4-71C1-A389-E0315768C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At genkende symptomer på nedsat ganefunktion i talen</a:t>
            </a:r>
          </a:p>
          <a:p>
            <a:pPr marL="0" indent="0">
              <a:buNone/>
            </a:pPr>
            <a:endParaRPr lang="da-DK" dirty="0"/>
          </a:p>
          <a:p>
            <a:pPr marL="0" indent="0" algn="ctr">
              <a:buNone/>
            </a:pPr>
            <a:r>
              <a:rPr lang="da-DK" dirty="0"/>
              <a:t>samt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Genkende hvornår nedsat ganefunktion </a:t>
            </a:r>
            <a:r>
              <a:rPr lang="da-DK" i="1" dirty="0"/>
              <a:t>ikke</a:t>
            </a:r>
            <a:r>
              <a:rPr lang="da-DK" dirty="0"/>
              <a:t> er årsag til talevanskelighederne.</a:t>
            </a:r>
          </a:p>
          <a:p>
            <a:pPr marL="0" indent="0" algn="ctr">
              <a:buNone/>
            </a:pPr>
            <a:endParaRPr lang="da-DK" dirty="0"/>
          </a:p>
          <a:p>
            <a:pPr marL="0" indent="0" algn="ctr">
              <a:buNone/>
            </a:pPr>
            <a:r>
              <a:rPr lang="da-DK" dirty="0"/>
              <a:t>I tvivl?</a:t>
            </a:r>
          </a:p>
          <a:p>
            <a:pPr marL="0" indent="0" algn="ctr">
              <a:buNone/>
            </a:pPr>
            <a:r>
              <a:rPr lang="da-DK" dirty="0"/>
              <a:t>HENVIS TIL GANESPALTECENTRENE</a:t>
            </a:r>
          </a:p>
        </p:txBody>
      </p:sp>
    </p:spTree>
    <p:extLst>
      <p:ext uri="{BB962C8B-B14F-4D97-AF65-F5344CB8AC3E}">
        <p14:creationId xmlns:p14="http://schemas.microsoft.com/office/powerpoint/2010/main" val="1550164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622ACE-8632-8F4C-0057-F101A7942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Alle spaltetyper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900B6589-6A4E-5C85-E01F-AC6436E76F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"/>
          <a:stretch/>
        </p:blipFill>
        <p:spPr>
          <a:xfrm>
            <a:off x="4670896" y="447869"/>
            <a:ext cx="6153225" cy="5858393"/>
          </a:xfrm>
        </p:spPr>
      </p:pic>
    </p:spTree>
    <p:extLst>
      <p:ext uri="{BB962C8B-B14F-4D97-AF65-F5344CB8AC3E}">
        <p14:creationId xmlns:p14="http://schemas.microsoft.com/office/powerpoint/2010/main" val="3368871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1928EC-4E31-F45F-E344-004D12F74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(Læbe-gumme)-ganespalte</a:t>
            </a:r>
          </a:p>
        </p:txBody>
      </p:sp>
      <p:pic>
        <p:nvPicPr>
          <p:cNvPr id="4" name="Pladsholder til indhold 4">
            <a:extLst>
              <a:ext uri="{FF2B5EF4-FFF2-40B4-BE49-F238E27FC236}">
                <a16:creationId xmlns:a16="http://schemas.microsoft.com/office/drawing/2014/main" id="{4F0988F8-9D7B-1D1C-A409-13CCFFD197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3" t="69537" r="48454" b="9538"/>
          <a:stretch/>
        </p:blipFill>
        <p:spPr>
          <a:xfrm>
            <a:off x="1275949" y="1793833"/>
            <a:ext cx="2664612" cy="2127233"/>
          </a:xfrm>
          <a:prstGeom prst="rect">
            <a:avLst/>
          </a:prstGeom>
        </p:spPr>
      </p:pic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A42610B6-547C-F4C6-57B4-4D969AF8E4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3" t="69537" b="9291"/>
          <a:stretch/>
        </p:blipFill>
        <p:spPr>
          <a:xfrm>
            <a:off x="4853535" y="1793833"/>
            <a:ext cx="2484930" cy="2127233"/>
          </a:xfrm>
          <a:prstGeom prst="rect">
            <a:avLst/>
          </a:prstGeom>
        </p:spPr>
      </p:pic>
      <p:pic>
        <p:nvPicPr>
          <p:cNvPr id="6" name="Pladsholder til indhold 4">
            <a:extLst>
              <a:ext uri="{FF2B5EF4-FFF2-40B4-BE49-F238E27FC236}">
                <a16:creationId xmlns:a16="http://schemas.microsoft.com/office/drawing/2014/main" id="{016A5304-D136-20EF-D64C-5A4480A1B7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9" t="47548" r="12997" b="32637"/>
          <a:stretch/>
        </p:blipFill>
        <p:spPr>
          <a:xfrm>
            <a:off x="8251439" y="1908085"/>
            <a:ext cx="2415578" cy="2012981"/>
          </a:xfrm>
        </p:spPr>
      </p:pic>
      <p:pic>
        <p:nvPicPr>
          <p:cNvPr id="7" name="Picture 2" descr="CLEFT LIP AND PALATE Spesialis Bedah Plastik Rekonstruksi Estetik -  Kedokteran Universitas Airlangga">
            <a:extLst>
              <a:ext uri="{FF2B5EF4-FFF2-40B4-BE49-F238E27FC236}">
                <a16:creationId xmlns:a16="http://schemas.microsoft.com/office/drawing/2014/main" id="{87308655-DD40-8D37-2739-BE87FF9A3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201" y="4048796"/>
            <a:ext cx="3315030" cy="248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.A.Q | The leading Cleft and craniofacial surgical Centre">
            <a:extLst>
              <a:ext uri="{FF2B5EF4-FFF2-40B4-BE49-F238E27FC236}">
                <a16:creationId xmlns:a16="http://schemas.microsoft.com/office/drawing/2014/main" id="{E81790BD-962D-8541-0410-B2822EC87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323" y="4048796"/>
            <a:ext cx="3153818" cy="245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4 Isolated cleft palate in a 13-year-old female | Download Scientific  Diagram">
            <a:extLst>
              <a:ext uri="{FF2B5EF4-FFF2-40B4-BE49-F238E27FC236}">
                <a16:creationId xmlns:a16="http://schemas.microsoft.com/office/drawing/2014/main" id="{6EDA4615-DFB4-679D-10B5-2C55FA091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291" y="4048796"/>
            <a:ext cx="2865435" cy="244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ubmucous Cleft Palate | Hellenic Craniofacial Center">
            <a:extLst>
              <a:ext uri="{FF2B5EF4-FFF2-40B4-BE49-F238E27FC236}">
                <a16:creationId xmlns:a16="http://schemas.microsoft.com/office/drawing/2014/main" id="{904708EF-6406-67C4-7DF0-BA35BF59E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291" y="1722692"/>
            <a:ext cx="2897198" cy="217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57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5EE624-7134-9713-4AF9-8F899097F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1056"/>
          </a:xfrm>
        </p:spPr>
        <p:txBody>
          <a:bodyPr/>
          <a:lstStyle/>
          <a:p>
            <a:r>
              <a:rPr lang="da-DK" dirty="0"/>
              <a:t>Ganeoperation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E220EF7-6A8E-261C-6FFC-85B7170C0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Lukning af ganespalten foretages typisk i 12-mdr.-alderen.</a:t>
            </a:r>
          </a:p>
        </p:txBody>
      </p:sp>
      <p:pic>
        <p:nvPicPr>
          <p:cNvPr id="1026" name="Picture 2" descr="Nål Tråd Syning - Gratis billeder på Pixabay - Pixabay">
            <a:extLst>
              <a:ext uri="{FF2B5EF4-FFF2-40B4-BE49-F238E27FC236}">
                <a16:creationId xmlns:a16="http://schemas.microsoft.com/office/drawing/2014/main" id="{C669FAF9-A1C5-93A8-9DD9-705239C21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912" y="1393007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498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5345F3-C2FF-D5BA-03A1-EFA87C33A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Ganefunktionen under tale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7724A97-5712-0580-2F16-07BF10BDC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br>
              <a:rPr lang="da-DK" sz="2000" dirty="0"/>
            </a:br>
            <a:r>
              <a:rPr lang="da-DK" sz="2000" b="0" i="0" u="sng" dirty="0">
                <a:solidFill>
                  <a:srgbClr val="0000EE"/>
                </a:solidFill>
                <a:effectLst/>
                <a:latin typeface="Verdana" panose="020B0604030504040204" pitchFamily="34" charset="0"/>
              </a:rPr>
              <a:t>https://www.google.com/search?q=hypernasal+speech+samples&amp;sca_esv=9dfa76d4a9091c2b&amp;rlz=1C1GCEJ_en&amp;biw=1920&amp;bih=919&amp;tbm=vid&amp;ei=YqbUZebmAfn_wPAPhpuHqAI&amp;udm=&amp;ved=0ahUKEwjmn7W-gLqEAxX5PxAIHYbNASUQ4dUDCA0&amp;uact=5&amp;oq=hypernasal+speech+samples&amp;gs_lp=Eg1nd3Mtd2l6LXZpZGVvIhloeXBlcm5hc2FsIHNwZWVjaCBzYW1wbGVzMggQABiABBiiBDIIEAAYgAQYogQyCBAAGIAEGKIESL0vUABY9AxwAHgAkAEAmAFioAH8BaoBAjEwuAEDyAEA-AEBwgIIEAAYiQUYogQ&amp;sclient=gws-wiz-video#fpstate=ive&amp;vld=cid:aafc5f43,vid:vTd-mc4Us5Y,st:0</a:t>
            </a:r>
            <a:endParaRPr lang="da-DK" sz="2000" dirty="0"/>
          </a:p>
          <a:p>
            <a:pPr marL="0" indent="0">
              <a:buNone/>
            </a:pP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2495769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ddler Cartoon Images – Browse 137,154 Stock Photos, Vectors, and Video |  Adobe Stock">
            <a:extLst>
              <a:ext uri="{FF2B5EF4-FFF2-40B4-BE49-F238E27FC236}">
                <a16:creationId xmlns:a16="http://schemas.microsoft.com/office/drawing/2014/main" id="{9A3EF1A7-EEEE-D277-AB0F-73F3A2B50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77" y="2230606"/>
            <a:ext cx="5742884" cy="377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artoon young man character with open arms Vector Image">
            <a:extLst>
              <a:ext uri="{FF2B5EF4-FFF2-40B4-BE49-F238E27FC236}">
                <a16:creationId xmlns:a16="http://schemas.microsoft.com/office/drawing/2014/main" id="{B0658FE2-1137-DFE6-220C-67AC9E162B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4"/>
          <a:stretch/>
        </p:blipFill>
        <p:spPr bwMode="auto">
          <a:xfrm>
            <a:off x="6585767" y="595082"/>
            <a:ext cx="3803083" cy="540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011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398278-DFF6-D7CB-241C-552EDED23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29" y="668183"/>
            <a:ext cx="10080000" cy="899792"/>
          </a:xfrm>
        </p:spPr>
        <p:txBody>
          <a:bodyPr/>
          <a:lstStyle/>
          <a:p>
            <a:r>
              <a:rPr lang="da-DK" dirty="0"/>
              <a:t>Tidlig sprog og tale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4122BC32-A683-C70A-1ED9-FC474D30E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177" y="2158500"/>
            <a:ext cx="10076704" cy="4031317"/>
          </a:xfrm>
        </p:spPr>
        <p:txBody>
          <a:bodyPr/>
          <a:lstStyle/>
          <a:p>
            <a:r>
              <a:rPr lang="da-DK" dirty="0"/>
              <a:t>Vegetative lyde</a:t>
            </a:r>
          </a:p>
          <a:p>
            <a:r>
              <a:rPr lang="da-DK" dirty="0"/>
              <a:t>Kanonisk </a:t>
            </a:r>
            <a:r>
              <a:rPr lang="da-DK" dirty="0" err="1"/>
              <a:t>pludren</a:t>
            </a:r>
            <a:endParaRPr lang="da-DK" dirty="0"/>
          </a:p>
          <a:p>
            <a:r>
              <a:rPr lang="da-DK" dirty="0"/>
              <a:t>Fonologisk udvikling</a:t>
            </a:r>
          </a:p>
          <a:p>
            <a:r>
              <a:rPr lang="da-DK" dirty="0"/>
              <a:t>Ordforråd</a:t>
            </a:r>
          </a:p>
          <a:p>
            <a:endParaRPr lang="da-DK" dirty="0"/>
          </a:p>
        </p:txBody>
      </p:sp>
      <p:pic>
        <p:nvPicPr>
          <p:cNvPr id="5122" name="Picture 2" descr="How to Draw a Baby - Really Easy Drawing Tutorial">
            <a:extLst>
              <a:ext uri="{FF2B5EF4-FFF2-40B4-BE49-F238E27FC236}">
                <a16:creationId xmlns:a16="http://schemas.microsoft.com/office/drawing/2014/main" id="{0E2EC68F-8E3D-4558-72E5-DDDA26594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3259148"/>
            <a:ext cx="1689919" cy="222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150,937 Cartoon Toddler Royalty-Free Photos and Stock Images | Shutterstock">
            <a:extLst>
              <a:ext uri="{FF2B5EF4-FFF2-40B4-BE49-F238E27FC236}">
                <a16:creationId xmlns:a16="http://schemas.microsoft.com/office/drawing/2014/main" id="{A6981B70-4B90-8727-4F0F-A9E4CEB5AD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9" t="11126" r="24491" b="11779"/>
          <a:stretch/>
        </p:blipFill>
        <p:spPr bwMode="auto">
          <a:xfrm>
            <a:off x="6569178" y="953729"/>
            <a:ext cx="1689920" cy="238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ute cartoon baby Stock Vector by ©memoangeles 26431171">
            <a:extLst>
              <a:ext uri="{FF2B5EF4-FFF2-40B4-BE49-F238E27FC236}">
                <a16:creationId xmlns:a16="http://schemas.microsoft.com/office/drawing/2014/main" id="{36707BDA-B052-7A22-832F-D63B5907A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9973" y="4476171"/>
            <a:ext cx="1154829" cy="188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Toddler Cartoon Images - Free Download on Freepik">
            <a:extLst>
              <a:ext uri="{FF2B5EF4-FFF2-40B4-BE49-F238E27FC236}">
                <a16:creationId xmlns:a16="http://schemas.microsoft.com/office/drawing/2014/main" id="{A40A5F31-76C6-8284-E597-07D6BEBF5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520" y="2158500"/>
            <a:ext cx="14478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714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1A8980-5B81-901F-D9A0-7BBF3FDF3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Konsonanter på dansk - kontraster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B1818969-8B1F-DE92-E8F3-58ED59A6E7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7" t="74750" r="31560" b="10471"/>
          <a:stretch>
            <a:fillRect/>
          </a:stretch>
        </p:blipFill>
        <p:spPr bwMode="auto">
          <a:xfrm>
            <a:off x="329604" y="2781078"/>
            <a:ext cx="11261462" cy="2889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96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284</Words>
  <Application>Microsoft Office PowerPoint</Application>
  <PresentationFormat>Widescreen</PresentationFormat>
  <Paragraphs>66</Paragraphs>
  <Slides>16</Slides>
  <Notes>13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Verdana</vt:lpstr>
      <vt:lpstr>Wingdings</vt:lpstr>
      <vt:lpstr>Office-tema</vt:lpstr>
      <vt:lpstr>Læbe-ganespalte</vt:lpstr>
      <vt:lpstr>Formålet med i dag</vt:lpstr>
      <vt:lpstr>Alle spaltetyper</vt:lpstr>
      <vt:lpstr>(Læbe-gumme)-ganespalte</vt:lpstr>
      <vt:lpstr>Ganeoperation</vt:lpstr>
      <vt:lpstr>Ganefunktionen under tale</vt:lpstr>
      <vt:lpstr>PowerPoint-præsentation</vt:lpstr>
      <vt:lpstr>Tidlig sprog og tale</vt:lpstr>
      <vt:lpstr>Konsonanter på dansk - kontraster</vt:lpstr>
      <vt:lpstr>/m/ vs. /b/</vt:lpstr>
      <vt:lpstr>Lytning – dreng 3;5 år</vt:lpstr>
      <vt:lpstr>Lytning – dreng 3;0 år</vt:lpstr>
      <vt:lpstr>Lytning – pige 3;11 år</vt:lpstr>
      <vt:lpstr>Babblarna? </vt:lpstr>
      <vt:lpstr>Eksempel på intervention</vt:lpstr>
      <vt:lpstr>Take-home message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Joan Bogh Nielsen</dc:creator>
  <cp:lastModifiedBy>Joan Bogh Nielsen</cp:lastModifiedBy>
  <cp:revision>21</cp:revision>
  <dcterms:created xsi:type="dcterms:W3CDTF">2024-02-21T08:25:15Z</dcterms:created>
  <dcterms:modified xsi:type="dcterms:W3CDTF">2024-04-15T10:11:34Z</dcterms:modified>
</cp:coreProperties>
</file>